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8"/>
  </p:notesMasterIdLst>
  <p:handoutMasterIdLst>
    <p:handoutMasterId r:id="rId99"/>
  </p:handoutMasterIdLst>
  <p:sldIdLst>
    <p:sldId id="257" r:id="rId2"/>
    <p:sldId id="258" r:id="rId3"/>
    <p:sldId id="348" r:id="rId4"/>
    <p:sldId id="399" r:id="rId5"/>
    <p:sldId id="309" r:id="rId6"/>
    <p:sldId id="349" r:id="rId7"/>
    <p:sldId id="320" r:id="rId8"/>
    <p:sldId id="310" r:id="rId9"/>
    <p:sldId id="311" r:id="rId10"/>
    <p:sldId id="312" r:id="rId11"/>
    <p:sldId id="308" r:id="rId12"/>
    <p:sldId id="321" r:id="rId13"/>
    <p:sldId id="313" r:id="rId14"/>
    <p:sldId id="314" r:id="rId15"/>
    <p:sldId id="322" r:id="rId16"/>
    <p:sldId id="315" r:id="rId17"/>
    <p:sldId id="323" r:id="rId18"/>
    <p:sldId id="324" r:id="rId19"/>
    <p:sldId id="325" r:id="rId20"/>
    <p:sldId id="326" r:id="rId21"/>
    <p:sldId id="327" r:id="rId22"/>
    <p:sldId id="328" r:id="rId23"/>
    <p:sldId id="330" r:id="rId24"/>
    <p:sldId id="329" r:id="rId25"/>
    <p:sldId id="331" r:id="rId26"/>
    <p:sldId id="332" r:id="rId27"/>
    <p:sldId id="334" r:id="rId28"/>
    <p:sldId id="336" r:id="rId29"/>
    <p:sldId id="337" r:id="rId30"/>
    <p:sldId id="338" r:id="rId31"/>
    <p:sldId id="335" r:id="rId32"/>
    <p:sldId id="339" r:id="rId33"/>
    <p:sldId id="340" r:id="rId34"/>
    <p:sldId id="341" r:id="rId35"/>
    <p:sldId id="342" r:id="rId36"/>
    <p:sldId id="343" r:id="rId37"/>
    <p:sldId id="344" r:id="rId38"/>
    <p:sldId id="345" r:id="rId39"/>
    <p:sldId id="346" r:id="rId40"/>
    <p:sldId id="350" r:id="rId41"/>
    <p:sldId id="347" r:id="rId42"/>
    <p:sldId id="400" r:id="rId43"/>
    <p:sldId id="351" r:id="rId44"/>
    <p:sldId id="353" r:id="rId45"/>
    <p:sldId id="354" r:id="rId46"/>
    <p:sldId id="428" r:id="rId47"/>
    <p:sldId id="423" r:id="rId48"/>
    <p:sldId id="357" r:id="rId49"/>
    <p:sldId id="358" r:id="rId50"/>
    <p:sldId id="359" r:id="rId51"/>
    <p:sldId id="424" r:id="rId52"/>
    <p:sldId id="425" r:id="rId53"/>
    <p:sldId id="426" r:id="rId54"/>
    <p:sldId id="427" r:id="rId55"/>
    <p:sldId id="364" r:id="rId56"/>
    <p:sldId id="365" r:id="rId57"/>
    <p:sldId id="366" r:id="rId58"/>
    <p:sldId id="367" r:id="rId59"/>
    <p:sldId id="368" r:id="rId60"/>
    <p:sldId id="369" r:id="rId61"/>
    <p:sldId id="370" r:id="rId62"/>
    <p:sldId id="371" r:id="rId63"/>
    <p:sldId id="372" r:id="rId64"/>
    <p:sldId id="429" r:id="rId65"/>
    <p:sldId id="430" r:id="rId66"/>
    <p:sldId id="375" r:id="rId67"/>
    <p:sldId id="376" r:id="rId68"/>
    <p:sldId id="380" r:id="rId69"/>
    <p:sldId id="381" r:id="rId70"/>
    <p:sldId id="431" r:id="rId71"/>
    <p:sldId id="383" r:id="rId72"/>
    <p:sldId id="384" r:id="rId73"/>
    <p:sldId id="385" r:id="rId74"/>
    <p:sldId id="386" r:id="rId75"/>
    <p:sldId id="432" r:id="rId76"/>
    <p:sldId id="391" r:id="rId77"/>
    <p:sldId id="398" r:id="rId78"/>
    <p:sldId id="396" r:id="rId79"/>
    <p:sldId id="397" r:id="rId80"/>
    <p:sldId id="294" r:id="rId81"/>
    <p:sldId id="393" r:id="rId82"/>
    <p:sldId id="401" r:id="rId83"/>
    <p:sldId id="402" r:id="rId84"/>
    <p:sldId id="416" r:id="rId85"/>
    <p:sldId id="417" r:id="rId86"/>
    <p:sldId id="419" r:id="rId87"/>
    <p:sldId id="409" r:id="rId88"/>
    <p:sldId id="410" r:id="rId89"/>
    <p:sldId id="411" r:id="rId90"/>
    <p:sldId id="412" r:id="rId91"/>
    <p:sldId id="420" r:id="rId92"/>
    <p:sldId id="414" r:id="rId93"/>
    <p:sldId id="421" r:id="rId94"/>
    <p:sldId id="422" r:id="rId95"/>
    <p:sldId id="296" r:id="rId96"/>
    <p:sldId id="262" r:id="rId97"/>
  </p:sldIdLst>
  <p:sldSz cx="12192000" cy="6858000"/>
  <p:notesSz cx="6858000" cy="9144000"/>
  <p:defaultTextStyle>
    <a:defPPr rtl="0">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B0AB"/>
    <a:srgbClr val="EF7920"/>
    <a:srgbClr val="B849DB"/>
    <a:srgbClr val="BDBD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51" autoAdjust="0"/>
    <p:restoredTop sz="95033" autoAdjust="0"/>
  </p:normalViewPr>
  <p:slideViewPr>
    <p:cSldViewPr snapToGrid="0">
      <p:cViewPr varScale="1">
        <p:scale>
          <a:sx n="82" d="100"/>
          <a:sy n="82" d="100"/>
        </p:scale>
        <p:origin x="874" y="7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p:scale>
          <a:sx n="86" d="100"/>
          <a:sy n="86" d="100"/>
        </p:scale>
        <p:origin x="3036" y="6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dirty="0"/>
          </a:p>
        </p:txBody>
      </p:sp>
      <p:sp>
        <p:nvSpPr>
          <p:cNvPr id="3" name="Tarih Yer Tutucusu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128A38C-8588-4CF4-A9FF-5E354C9075FE}" type="datetime1">
              <a:rPr lang="tr-TR" smtClean="0"/>
              <a:t>4 Oca 2023</a:t>
            </a:fld>
            <a:endParaRPr lang="tr-TR" dirty="0"/>
          </a:p>
        </p:txBody>
      </p:sp>
      <p:sp>
        <p:nvSpPr>
          <p:cNvPr id="4" name="Alt Bilgi Yer Tutucusu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dirty="0"/>
          </a:p>
        </p:txBody>
      </p:sp>
      <p:sp>
        <p:nvSpPr>
          <p:cNvPr id="5" name="Slayt Numarası Yer Tutucus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4A4F617-7A30-41D4-AB86-5D833C98E18B}" type="slidenum">
              <a:rPr lang="tr-TR" smtClean="0"/>
              <a:t>‹#›</a:t>
            </a:fld>
            <a:endParaRPr lang="tr-TR" dirty="0"/>
          </a:p>
        </p:txBody>
      </p:sp>
    </p:spTree>
    <p:extLst>
      <p:ext uri="{BB962C8B-B14F-4D97-AF65-F5344CB8AC3E}">
        <p14:creationId xmlns:p14="http://schemas.microsoft.com/office/powerpoint/2010/main" val="9946248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noProof="0" dirty="0"/>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565C354D-8E33-4330-A532-95271D370E46}" type="datetime1">
              <a:rPr lang="tr-TR" noProof="0" smtClean="0"/>
              <a:t>4 Oca 2023</a:t>
            </a:fld>
            <a:endParaRPr lang="tr-TR" noProof="0" dirty="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tr-TR" noProof="0" dirty="0"/>
          </a:p>
        </p:txBody>
      </p:sp>
      <p:sp>
        <p:nvSpPr>
          <p:cNvPr id="5" name="Notlar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tr-TR" noProof="0" dirty="0"/>
              <a:t>Asıl metin stillerini düzenlemek için tıklayın</a:t>
            </a:r>
          </a:p>
          <a:p>
            <a:pPr lvl="1" rtl="0"/>
            <a:r>
              <a:rPr lang="tr-TR" noProof="0" dirty="0"/>
              <a:t>İkinci düzey</a:t>
            </a:r>
          </a:p>
          <a:p>
            <a:pPr lvl="2" rtl="0"/>
            <a:r>
              <a:rPr lang="tr-TR" noProof="0" dirty="0"/>
              <a:t>Üçüncü düzey</a:t>
            </a:r>
          </a:p>
          <a:p>
            <a:pPr lvl="3" rtl="0"/>
            <a:r>
              <a:rPr lang="tr-TR" noProof="0" dirty="0"/>
              <a:t>Dördüncü düzey</a:t>
            </a:r>
          </a:p>
          <a:p>
            <a:pPr lvl="4" rtl="0"/>
            <a:r>
              <a:rPr lang="tr-TR" noProof="0" dirty="0"/>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noProof="0" dirty="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B9A179D-2D27-49E2-B022-8EDDA2EFE682}" type="slidenum">
              <a:rPr lang="tr-TR" noProof="0" smtClean="0"/>
              <a:t>‹#›</a:t>
            </a:fld>
            <a:endParaRPr lang="tr-TR" noProof="0" dirty="0"/>
          </a:p>
        </p:txBody>
      </p:sp>
    </p:spTree>
    <p:extLst>
      <p:ext uri="{BB962C8B-B14F-4D97-AF65-F5344CB8AC3E}">
        <p14:creationId xmlns:p14="http://schemas.microsoft.com/office/powerpoint/2010/main" val="117460348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r>
              <a:rPr lang="tr-TR" sz="1200" i="1" dirty="0">
                <a:latin typeface="Arial" pitchFamily="34" charset="0"/>
                <a:cs typeface="Arial" pitchFamily="34" charset="0"/>
              </a:rPr>
              <a:t>Bu slayttaki resmi değiştirmek için resmi seçin ve silin. Sonra, yer tutucudaki Resimler simgesine tıklayarak kendi resminizi ekleyin.</a:t>
            </a:r>
          </a:p>
          <a:p>
            <a:pPr rtl="0"/>
            <a:endParaRPr lang="tr-TR" dirty="0"/>
          </a:p>
        </p:txBody>
      </p:sp>
      <p:sp>
        <p:nvSpPr>
          <p:cNvPr id="4" name="Slayt Numarası Yer Tutucusu 3"/>
          <p:cNvSpPr>
            <a:spLocks noGrp="1"/>
          </p:cNvSpPr>
          <p:nvPr>
            <p:ph type="sldNum" sz="quarter" idx="10"/>
          </p:nvPr>
        </p:nvSpPr>
        <p:spPr/>
        <p:txBody>
          <a:bodyPr rtlCol="0"/>
          <a:lstStyle/>
          <a:p>
            <a:pPr rtl="0"/>
            <a:fld id="{1B9A179D-2D27-49E2-B022-8EDDA2EFE682}" type="slidenum">
              <a:rPr lang="tr-TR" smtClean="0"/>
              <a:t>1</a:t>
            </a:fld>
            <a:endParaRPr lang="tr-TR" dirty="0"/>
          </a:p>
        </p:txBody>
      </p:sp>
    </p:spTree>
    <p:extLst>
      <p:ext uri="{BB962C8B-B14F-4D97-AF65-F5344CB8AC3E}">
        <p14:creationId xmlns:p14="http://schemas.microsoft.com/office/powerpoint/2010/main" val="1542422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10</a:t>
            </a:fld>
            <a:endParaRPr lang="tr-TR" dirty="0"/>
          </a:p>
        </p:txBody>
      </p:sp>
    </p:spTree>
    <p:extLst>
      <p:ext uri="{BB962C8B-B14F-4D97-AF65-F5344CB8AC3E}">
        <p14:creationId xmlns:p14="http://schemas.microsoft.com/office/powerpoint/2010/main" val="2856091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11</a:t>
            </a:fld>
            <a:endParaRPr lang="tr-TR" dirty="0"/>
          </a:p>
        </p:txBody>
      </p:sp>
    </p:spTree>
    <p:extLst>
      <p:ext uri="{BB962C8B-B14F-4D97-AF65-F5344CB8AC3E}">
        <p14:creationId xmlns:p14="http://schemas.microsoft.com/office/powerpoint/2010/main" val="3585237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12</a:t>
            </a:fld>
            <a:endParaRPr lang="tr-TR" dirty="0"/>
          </a:p>
        </p:txBody>
      </p:sp>
    </p:spTree>
    <p:extLst>
      <p:ext uri="{BB962C8B-B14F-4D97-AF65-F5344CB8AC3E}">
        <p14:creationId xmlns:p14="http://schemas.microsoft.com/office/powerpoint/2010/main" val="2854496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13</a:t>
            </a:fld>
            <a:endParaRPr lang="tr-TR" dirty="0"/>
          </a:p>
        </p:txBody>
      </p:sp>
    </p:spTree>
    <p:extLst>
      <p:ext uri="{BB962C8B-B14F-4D97-AF65-F5344CB8AC3E}">
        <p14:creationId xmlns:p14="http://schemas.microsoft.com/office/powerpoint/2010/main" val="2501468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14</a:t>
            </a:fld>
            <a:endParaRPr lang="tr-TR" dirty="0"/>
          </a:p>
        </p:txBody>
      </p:sp>
    </p:spTree>
    <p:extLst>
      <p:ext uri="{BB962C8B-B14F-4D97-AF65-F5344CB8AC3E}">
        <p14:creationId xmlns:p14="http://schemas.microsoft.com/office/powerpoint/2010/main" val="11665844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15</a:t>
            </a:fld>
            <a:endParaRPr lang="tr-TR" dirty="0"/>
          </a:p>
        </p:txBody>
      </p:sp>
    </p:spTree>
    <p:extLst>
      <p:ext uri="{BB962C8B-B14F-4D97-AF65-F5344CB8AC3E}">
        <p14:creationId xmlns:p14="http://schemas.microsoft.com/office/powerpoint/2010/main" val="16991793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16</a:t>
            </a:fld>
            <a:endParaRPr lang="tr-TR" dirty="0"/>
          </a:p>
        </p:txBody>
      </p:sp>
    </p:spTree>
    <p:extLst>
      <p:ext uri="{BB962C8B-B14F-4D97-AF65-F5344CB8AC3E}">
        <p14:creationId xmlns:p14="http://schemas.microsoft.com/office/powerpoint/2010/main" val="3361983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17</a:t>
            </a:fld>
            <a:endParaRPr lang="tr-TR" dirty="0"/>
          </a:p>
        </p:txBody>
      </p:sp>
    </p:spTree>
    <p:extLst>
      <p:ext uri="{BB962C8B-B14F-4D97-AF65-F5344CB8AC3E}">
        <p14:creationId xmlns:p14="http://schemas.microsoft.com/office/powerpoint/2010/main" val="27004566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18</a:t>
            </a:fld>
            <a:endParaRPr lang="tr-TR" dirty="0"/>
          </a:p>
        </p:txBody>
      </p:sp>
    </p:spTree>
    <p:extLst>
      <p:ext uri="{BB962C8B-B14F-4D97-AF65-F5344CB8AC3E}">
        <p14:creationId xmlns:p14="http://schemas.microsoft.com/office/powerpoint/2010/main" val="15944249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19</a:t>
            </a:fld>
            <a:endParaRPr lang="tr-TR" dirty="0"/>
          </a:p>
        </p:txBody>
      </p:sp>
    </p:spTree>
    <p:extLst>
      <p:ext uri="{BB962C8B-B14F-4D97-AF65-F5344CB8AC3E}">
        <p14:creationId xmlns:p14="http://schemas.microsoft.com/office/powerpoint/2010/main" val="2283312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2</a:t>
            </a:fld>
            <a:endParaRPr lang="tr-TR" dirty="0"/>
          </a:p>
        </p:txBody>
      </p:sp>
    </p:spTree>
    <p:extLst>
      <p:ext uri="{BB962C8B-B14F-4D97-AF65-F5344CB8AC3E}">
        <p14:creationId xmlns:p14="http://schemas.microsoft.com/office/powerpoint/2010/main" val="41222077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20</a:t>
            </a:fld>
            <a:endParaRPr lang="tr-TR" dirty="0"/>
          </a:p>
        </p:txBody>
      </p:sp>
    </p:spTree>
    <p:extLst>
      <p:ext uri="{BB962C8B-B14F-4D97-AF65-F5344CB8AC3E}">
        <p14:creationId xmlns:p14="http://schemas.microsoft.com/office/powerpoint/2010/main" val="1085796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21</a:t>
            </a:fld>
            <a:endParaRPr lang="tr-TR" dirty="0"/>
          </a:p>
        </p:txBody>
      </p:sp>
    </p:spTree>
    <p:extLst>
      <p:ext uri="{BB962C8B-B14F-4D97-AF65-F5344CB8AC3E}">
        <p14:creationId xmlns:p14="http://schemas.microsoft.com/office/powerpoint/2010/main" val="4549171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22</a:t>
            </a:fld>
            <a:endParaRPr lang="tr-TR" dirty="0"/>
          </a:p>
        </p:txBody>
      </p:sp>
    </p:spTree>
    <p:extLst>
      <p:ext uri="{BB962C8B-B14F-4D97-AF65-F5344CB8AC3E}">
        <p14:creationId xmlns:p14="http://schemas.microsoft.com/office/powerpoint/2010/main" val="6270229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23</a:t>
            </a:fld>
            <a:endParaRPr lang="tr-TR" dirty="0"/>
          </a:p>
        </p:txBody>
      </p:sp>
    </p:spTree>
    <p:extLst>
      <p:ext uri="{BB962C8B-B14F-4D97-AF65-F5344CB8AC3E}">
        <p14:creationId xmlns:p14="http://schemas.microsoft.com/office/powerpoint/2010/main" val="6454506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24</a:t>
            </a:fld>
            <a:endParaRPr lang="tr-TR" dirty="0"/>
          </a:p>
        </p:txBody>
      </p:sp>
    </p:spTree>
    <p:extLst>
      <p:ext uri="{BB962C8B-B14F-4D97-AF65-F5344CB8AC3E}">
        <p14:creationId xmlns:p14="http://schemas.microsoft.com/office/powerpoint/2010/main" val="18027858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25</a:t>
            </a:fld>
            <a:endParaRPr lang="tr-TR" dirty="0"/>
          </a:p>
        </p:txBody>
      </p:sp>
    </p:spTree>
    <p:extLst>
      <p:ext uri="{BB962C8B-B14F-4D97-AF65-F5344CB8AC3E}">
        <p14:creationId xmlns:p14="http://schemas.microsoft.com/office/powerpoint/2010/main" val="2098939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26</a:t>
            </a:fld>
            <a:endParaRPr lang="tr-TR" dirty="0"/>
          </a:p>
        </p:txBody>
      </p:sp>
    </p:spTree>
    <p:extLst>
      <p:ext uri="{BB962C8B-B14F-4D97-AF65-F5344CB8AC3E}">
        <p14:creationId xmlns:p14="http://schemas.microsoft.com/office/powerpoint/2010/main" val="11853888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27</a:t>
            </a:fld>
            <a:endParaRPr lang="tr-TR" dirty="0"/>
          </a:p>
        </p:txBody>
      </p:sp>
    </p:spTree>
    <p:extLst>
      <p:ext uri="{BB962C8B-B14F-4D97-AF65-F5344CB8AC3E}">
        <p14:creationId xmlns:p14="http://schemas.microsoft.com/office/powerpoint/2010/main" val="36010790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28</a:t>
            </a:fld>
            <a:endParaRPr lang="tr-TR" dirty="0"/>
          </a:p>
        </p:txBody>
      </p:sp>
    </p:spTree>
    <p:extLst>
      <p:ext uri="{BB962C8B-B14F-4D97-AF65-F5344CB8AC3E}">
        <p14:creationId xmlns:p14="http://schemas.microsoft.com/office/powerpoint/2010/main" val="40556879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29</a:t>
            </a:fld>
            <a:endParaRPr lang="tr-TR" dirty="0"/>
          </a:p>
        </p:txBody>
      </p:sp>
    </p:spTree>
    <p:extLst>
      <p:ext uri="{BB962C8B-B14F-4D97-AF65-F5344CB8AC3E}">
        <p14:creationId xmlns:p14="http://schemas.microsoft.com/office/powerpoint/2010/main" val="1763101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3</a:t>
            </a:fld>
            <a:endParaRPr lang="tr-TR" dirty="0"/>
          </a:p>
        </p:txBody>
      </p:sp>
    </p:spTree>
    <p:extLst>
      <p:ext uri="{BB962C8B-B14F-4D97-AF65-F5344CB8AC3E}">
        <p14:creationId xmlns:p14="http://schemas.microsoft.com/office/powerpoint/2010/main" val="18168226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30</a:t>
            </a:fld>
            <a:endParaRPr lang="tr-TR" dirty="0"/>
          </a:p>
        </p:txBody>
      </p:sp>
    </p:spTree>
    <p:extLst>
      <p:ext uri="{BB962C8B-B14F-4D97-AF65-F5344CB8AC3E}">
        <p14:creationId xmlns:p14="http://schemas.microsoft.com/office/powerpoint/2010/main" val="37549545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31</a:t>
            </a:fld>
            <a:endParaRPr lang="tr-TR" dirty="0"/>
          </a:p>
        </p:txBody>
      </p:sp>
    </p:spTree>
    <p:extLst>
      <p:ext uri="{BB962C8B-B14F-4D97-AF65-F5344CB8AC3E}">
        <p14:creationId xmlns:p14="http://schemas.microsoft.com/office/powerpoint/2010/main" val="9693985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32</a:t>
            </a:fld>
            <a:endParaRPr lang="tr-TR" dirty="0"/>
          </a:p>
        </p:txBody>
      </p:sp>
    </p:spTree>
    <p:extLst>
      <p:ext uri="{BB962C8B-B14F-4D97-AF65-F5344CB8AC3E}">
        <p14:creationId xmlns:p14="http://schemas.microsoft.com/office/powerpoint/2010/main" val="42918546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33</a:t>
            </a:fld>
            <a:endParaRPr lang="tr-TR" dirty="0"/>
          </a:p>
        </p:txBody>
      </p:sp>
    </p:spTree>
    <p:extLst>
      <p:ext uri="{BB962C8B-B14F-4D97-AF65-F5344CB8AC3E}">
        <p14:creationId xmlns:p14="http://schemas.microsoft.com/office/powerpoint/2010/main" val="42011414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34</a:t>
            </a:fld>
            <a:endParaRPr lang="tr-TR" dirty="0"/>
          </a:p>
        </p:txBody>
      </p:sp>
    </p:spTree>
    <p:extLst>
      <p:ext uri="{BB962C8B-B14F-4D97-AF65-F5344CB8AC3E}">
        <p14:creationId xmlns:p14="http://schemas.microsoft.com/office/powerpoint/2010/main" val="33163732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35</a:t>
            </a:fld>
            <a:endParaRPr lang="tr-TR" dirty="0"/>
          </a:p>
        </p:txBody>
      </p:sp>
    </p:spTree>
    <p:extLst>
      <p:ext uri="{BB962C8B-B14F-4D97-AF65-F5344CB8AC3E}">
        <p14:creationId xmlns:p14="http://schemas.microsoft.com/office/powerpoint/2010/main" val="27380049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36</a:t>
            </a:fld>
            <a:endParaRPr lang="tr-TR" dirty="0"/>
          </a:p>
        </p:txBody>
      </p:sp>
    </p:spTree>
    <p:extLst>
      <p:ext uri="{BB962C8B-B14F-4D97-AF65-F5344CB8AC3E}">
        <p14:creationId xmlns:p14="http://schemas.microsoft.com/office/powerpoint/2010/main" val="15083745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37</a:t>
            </a:fld>
            <a:endParaRPr lang="tr-TR" dirty="0"/>
          </a:p>
        </p:txBody>
      </p:sp>
    </p:spTree>
    <p:extLst>
      <p:ext uri="{BB962C8B-B14F-4D97-AF65-F5344CB8AC3E}">
        <p14:creationId xmlns:p14="http://schemas.microsoft.com/office/powerpoint/2010/main" val="1441333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38</a:t>
            </a:fld>
            <a:endParaRPr lang="tr-TR" dirty="0"/>
          </a:p>
        </p:txBody>
      </p:sp>
    </p:spTree>
    <p:extLst>
      <p:ext uri="{BB962C8B-B14F-4D97-AF65-F5344CB8AC3E}">
        <p14:creationId xmlns:p14="http://schemas.microsoft.com/office/powerpoint/2010/main" val="16045916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39</a:t>
            </a:fld>
            <a:endParaRPr lang="tr-TR" dirty="0"/>
          </a:p>
        </p:txBody>
      </p:sp>
    </p:spTree>
    <p:extLst>
      <p:ext uri="{BB962C8B-B14F-4D97-AF65-F5344CB8AC3E}">
        <p14:creationId xmlns:p14="http://schemas.microsoft.com/office/powerpoint/2010/main" val="2546855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4</a:t>
            </a:fld>
            <a:endParaRPr lang="tr-TR" dirty="0"/>
          </a:p>
        </p:txBody>
      </p:sp>
    </p:spTree>
    <p:extLst>
      <p:ext uri="{BB962C8B-B14F-4D97-AF65-F5344CB8AC3E}">
        <p14:creationId xmlns:p14="http://schemas.microsoft.com/office/powerpoint/2010/main" val="20412509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40</a:t>
            </a:fld>
            <a:endParaRPr lang="tr-TR" dirty="0"/>
          </a:p>
        </p:txBody>
      </p:sp>
    </p:spTree>
    <p:extLst>
      <p:ext uri="{BB962C8B-B14F-4D97-AF65-F5344CB8AC3E}">
        <p14:creationId xmlns:p14="http://schemas.microsoft.com/office/powerpoint/2010/main" val="11439903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41</a:t>
            </a:fld>
            <a:endParaRPr lang="tr-TR" dirty="0"/>
          </a:p>
        </p:txBody>
      </p:sp>
    </p:spTree>
    <p:extLst>
      <p:ext uri="{BB962C8B-B14F-4D97-AF65-F5344CB8AC3E}">
        <p14:creationId xmlns:p14="http://schemas.microsoft.com/office/powerpoint/2010/main" val="12150813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42</a:t>
            </a:fld>
            <a:endParaRPr lang="tr-TR" dirty="0"/>
          </a:p>
        </p:txBody>
      </p:sp>
    </p:spTree>
    <p:extLst>
      <p:ext uri="{BB962C8B-B14F-4D97-AF65-F5344CB8AC3E}">
        <p14:creationId xmlns:p14="http://schemas.microsoft.com/office/powerpoint/2010/main" val="4144008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43</a:t>
            </a:fld>
            <a:endParaRPr lang="tr-TR" dirty="0"/>
          </a:p>
        </p:txBody>
      </p:sp>
    </p:spTree>
    <p:extLst>
      <p:ext uri="{BB962C8B-B14F-4D97-AF65-F5344CB8AC3E}">
        <p14:creationId xmlns:p14="http://schemas.microsoft.com/office/powerpoint/2010/main" val="5511760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5A2B4267-FD12-436C-A400-74799FCF0CD5}" type="slidenum">
              <a:rPr lang="tr-TR" smtClean="0"/>
              <a:t>44</a:t>
            </a:fld>
            <a:endParaRPr lang="tr-TR"/>
          </a:p>
        </p:txBody>
      </p:sp>
    </p:spTree>
    <p:extLst>
      <p:ext uri="{BB962C8B-B14F-4D97-AF65-F5344CB8AC3E}">
        <p14:creationId xmlns:p14="http://schemas.microsoft.com/office/powerpoint/2010/main" val="13620633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45</a:t>
            </a:fld>
            <a:endParaRPr lang="tr-TR" dirty="0"/>
          </a:p>
        </p:txBody>
      </p:sp>
    </p:spTree>
    <p:extLst>
      <p:ext uri="{BB962C8B-B14F-4D97-AF65-F5344CB8AC3E}">
        <p14:creationId xmlns:p14="http://schemas.microsoft.com/office/powerpoint/2010/main" val="8186527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46</a:t>
            </a:fld>
            <a:endParaRPr lang="tr-TR" dirty="0"/>
          </a:p>
        </p:txBody>
      </p:sp>
    </p:spTree>
    <p:extLst>
      <p:ext uri="{BB962C8B-B14F-4D97-AF65-F5344CB8AC3E}">
        <p14:creationId xmlns:p14="http://schemas.microsoft.com/office/powerpoint/2010/main" val="17918402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47</a:t>
            </a:fld>
            <a:endParaRPr lang="tr-TR" dirty="0"/>
          </a:p>
        </p:txBody>
      </p:sp>
    </p:spTree>
    <p:extLst>
      <p:ext uri="{BB962C8B-B14F-4D97-AF65-F5344CB8AC3E}">
        <p14:creationId xmlns:p14="http://schemas.microsoft.com/office/powerpoint/2010/main" val="13028263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48</a:t>
            </a:fld>
            <a:endParaRPr lang="tr-TR" dirty="0"/>
          </a:p>
        </p:txBody>
      </p:sp>
    </p:spTree>
    <p:extLst>
      <p:ext uri="{BB962C8B-B14F-4D97-AF65-F5344CB8AC3E}">
        <p14:creationId xmlns:p14="http://schemas.microsoft.com/office/powerpoint/2010/main" val="5355827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49</a:t>
            </a:fld>
            <a:endParaRPr lang="tr-TR" dirty="0"/>
          </a:p>
        </p:txBody>
      </p:sp>
    </p:spTree>
    <p:extLst>
      <p:ext uri="{BB962C8B-B14F-4D97-AF65-F5344CB8AC3E}">
        <p14:creationId xmlns:p14="http://schemas.microsoft.com/office/powerpoint/2010/main" val="593525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5</a:t>
            </a:fld>
            <a:endParaRPr lang="tr-TR" dirty="0"/>
          </a:p>
        </p:txBody>
      </p:sp>
    </p:spTree>
    <p:extLst>
      <p:ext uri="{BB962C8B-B14F-4D97-AF65-F5344CB8AC3E}">
        <p14:creationId xmlns:p14="http://schemas.microsoft.com/office/powerpoint/2010/main" val="2864859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50</a:t>
            </a:fld>
            <a:endParaRPr lang="tr-TR" dirty="0"/>
          </a:p>
        </p:txBody>
      </p:sp>
    </p:spTree>
    <p:extLst>
      <p:ext uri="{BB962C8B-B14F-4D97-AF65-F5344CB8AC3E}">
        <p14:creationId xmlns:p14="http://schemas.microsoft.com/office/powerpoint/2010/main" val="10053475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51</a:t>
            </a:fld>
            <a:endParaRPr lang="tr-TR" dirty="0"/>
          </a:p>
        </p:txBody>
      </p:sp>
    </p:spTree>
    <p:extLst>
      <p:ext uri="{BB962C8B-B14F-4D97-AF65-F5344CB8AC3E}">
        <p14:creationId xmlns:p14="http://schemas.microsoft.com/office/powerpoint/2010/main" val="24856344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52</a:t>
            </a:fld>
            <a:endParaRPr lang="tr-TR" dirty="0"/>
          </a:p>
        </p:txBody>
      </p:sp>
    </p:spTree>
    <p:extLst>
      <p:ext uri="{BB962C8B-B14F-4D97-AF65-F5344CB8AC3E}">
        <p14:creationId xmlns:p14="http://schemas.microsoft.com/office/powerpoint/2010/main" val="6210587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53</a:t>
            </a:fld>
            <a:endParaRPr lang="tr-TR" dirty="0"/>
          </a:p>
        </p:txBody>
      </p:sp>
    </p:spTree>
    <p:extLst>
      <p:ext uri="{BB962C8B-B14F-4D97-AF65-F5344CB8AC3E}">
        <p14:creationId xmlns:p14="http://schemas.microsoft.com/office/powerpoint/2010/main" val="12476486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54</a:t>
            </a:fld>
            <a:endParaRPr lang="tr-TR" dirty="0"/>
          </a:p>
        </p:txBody>
      </p:sp>
    </p:spTree>
    <p:extLst>
      <p:ext uri="{BB962C8B-B14F-4D97-AF65-F5344CB8AC3E}">
        <p14:creationId xmlns:p14="http://schemas.microsoft.com/office/powerpoint/2010/main" val="28735553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55</a:t>
            </a:fld>
            <a:endParaRPr lang="tr-TR" dirty="0"/>
          </a:p>
        </p:txBody>
      </p:sp>
    </p:spTree>
    <p:extLst>
      <p:ext uri="{BB962C8B-B14F-4D97-AF65-F5344CB8AC3E}">
        <p14:creationId xmlns:p14="http://schemas.microsoft.com/office/powerpoint/2010/main" val="36884791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56</a:t>
            </a:fld>
            <a:endParaRPr lang="tr-TR" dirty="0"/>
          </a:p>
        </p:txBody>
      </p:sp>
    </p:spTree>
    <p:extLst>
      <p:ext uri="{BB962C8B-B14F-4D97-AF65-F5344CB8AC3E}">
        <p14:creationId xmlns:p14="http://schemas.microsoft.com/office/powerpoint/2010/main" val="30276353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57</a:t>
            </a:fld>
            <a:endParaRPr lang="tr-TR" dirty="0"/>
          </a:p>
        </p:txBody>
      </p:sp>
    </p:spTree>
    <p:extLst>
      <p:ext uri="{BB962C8B-B14F-4D97-AF65-F5344CB8AC3E}">
        <p14:creationId xmlns:p14="http://schemas.microsoft.com/office/powerpoint/2010/main" val="16251443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58</a:t>
            </a:fld>
            <a:endParaRPr lang="tr-TR" dirty="0"/>
          </a:p>
        </p:txBody>
      </p:sp>
    </p:spTree>
    <p:extLst>
      <p:ext uri="{BB962C8B-B14F-4D97-AF65-F5344CB8AC3E}">
        <p14:creationId xmlns:p14="http://schemas.microsoft.com/office/powerpoint/2010/main" val="32733793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59</a:t>
            </a:fld>
            <a:endParaRPr lang="tr-TR" dirty="0"/>
          </a:p>
        </p:txBody>
      </p:sp>
    </p:spTree>
    <p:extLst>
      <p:ext uri="{BB962C8B-B14F-4D97-AF65-F5344CB8AC3E}">
        <p14:creationId xmlns:p14="http://schemas.microsoft.com/office/powerpoint/2010/main" val="24927192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6</a:t>
            </a:fld>
            <a:endParaRPr lang="tr-TR" dirty="0"/>
          </a:p>
        </p:txBody>
      </p:sp>
    </p:spTree>
    <p:extLst>
      <p:ext uri="{BB962C8B-B14F-4D97-AF65-F5344CB8AC3E}">
        <p14:creationId xmlns:p14="http://schemas.microsoft.com/office/powerpoint/2010/main" val="17431160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60</a:t>
            </a:fld>
            <a:endParaRPr lang="tr-TR" dirty="0"/>
          </a:p>
        </p:txBody>
      </p:sp>
    </p:spTree>
    <p:extLst>
      <p:ext uri="{BB962C8B-B14F-4D97-AF65-F5344CB8AC3E}">
        <p14:creationId xmlns:p14="http://schemas.microsoft.com/office/powerpoint/2010/main" val="41294557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61</a:t>
            </a:fld>
            <a:endParaRPr lang="tr-TR" dirty="0"/>
          </a:p>
        </p:txBody>
      </p:sp>
    </p:spTree>
    <p:extLst>
      <p:ext uri="{BB962C8B-B14F-4D97-AF65-F5344CB8AC3E}">
        <p14:creationId xmlns:p14="http://schemas.microsoft.com/office/powerpoint/2010/main" val="11425913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62</a:t>
            </a:fld>
            <a:endParaRPr lang="tr-TR" dirty="0"/>
          </a:p>
        </p:txBody>
      </p:sp>
    </p:spTree>
    <p:extLst>
      <p:ext uri="{BB962C8B-B14F-4D97-AF65-F5344CB8AC3E}">
        <p14:creationId xmlns:p14="http://schemas.microsoft.com/office/powerpoint/2010/main" val="2844977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63</a:t>
            </a:fld>
            <a:endParaRPr lang="tr-TR" dirty="0"/>
          </a:p>
        </p:txBody>
      </p:sp>
    </p:spTree>
    <p:extLst>
      <p:ext uri="{BB962C8B-B14F-4D97-AF65-F5344CB8AC3E}">
        <p14:creationId xmlns:p14="http://schemas.microsoft.com/office/powerpoint/2010/main" val="4312468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64</a:t>
            </a:fld>
            <a:endParaRPr lang="tr-TR" dirty="0"/>
          </a:p>
        </p:txBody>
      </p:sp>
    </p:spTree>
    <p:extLst>
      <p:ext uri="{BB962C8B-B14F-4D97-AF65-F5344CB8AC3E}">
        <p14:creationId xmlns:p14="http://schemas.microsoft.com/office/powerpoint/2010/main" val="29715222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65</a:t>
            </a:fld>
            <a:endParaRPr lang="tr-TR" dirty="0"/>
          </a:p>
        </p:txBody>
      </p:sp>
    </p:spTree>
    <p:extLst>
      <p:ext uri="{BB962C8B-B14F-4D97-AF65-F5344CB8AC3E}">
        <p14:creationId xmlns:p14="http://schemas.microsoft.com/office/powerpoint/2010/main" val="30288976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66</a:t>
            </a:fld>
            <a:endParaRPr lang="tr-TR" dirty="0"/>
          </a:p>
        </p:txBody>
      </p:sp>
    </p:spTree>
    <p:extLst>
      <p:ext uri="{BB962C8B-B14F-4D97-AF65-F5344CB8AC3E}">
        <p14:creationId xmlns:p14="http://schemas.microsoft.com/office/powerpoint/2010/main" val="27547825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67</a:t>
            </a:fld>
            <a:endParaRPr lang="tr-TR" dirty="0"/>
          </a:p>
        </p:txBody>
      </p:sp>
    </p:spTree>
    <p:extLst>
      <p:ext uri="{BB962C8B-B14F-4D97-AF65-F5344CB8AC3E}">
        <p14:creationId xmlns:p14="http://schemas.microsoft.com/office/powerpoint/2010/main" val="41918900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68</a:t>
            </a:fld>
            <a:endParaRPr lang="tr-TR" dirty="0"/>
          </a:p>
        </p:txBody>
      </p:sp>
    </p:spTree>
    <p:extLst>
      <p:ext uri="{BB962C8B-B14F-4D97-AF65-F5344CB8AC3E}">
        <p14:creationId xmlns:p14="http://schemas.microsoft.com/office/powerpoint/2010/main" val="17838764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69</a:t>
            </a:fld>
            <a:endParaRPr lang="tr-TR" dirty="0"/>
          </a:p>
        </p:txBody>
      </p:sp>
    </p:spTree>
    <p:extLst>
      <p:ext uri="{BB962C8B-B14F-4D97-AF65-F5344CB8AC3E}">
        <p14:creationId xmlns:p14="http://schemas.microsoft.com/office/powerpoint/2010/main" val="156416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5A2B4267-FD12-436C-A400-74799FCF0CD5}" type="slidenum">
              <a:rPr lang="tr-TR" smtClean="0"/>
              <a:t>7</a:t>
            </a:fld>
            <a:endParaRPr lang="tr-TR"/>
          </a:p>
        </p:txBody>
      </p:sp>
    </p:spTree>
    <p:extLst>
      <p:ext uri="{BB962C8B-B14F-4D97-AF65-F5344CB8AC3E}">
        <p14:creationId xmlns:p14="http://schemas.microsoft.com/office/powerpoint/2010/main" val="290584712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70</a:t>
            </a:fld>
            <a:endParaRPr lang="tr-TR" dirty="0"/>
          </a:p>
        </p:txBody>
      </p:sp>
    </p:spTree>
    <p:extLst>
      <p:ext uri="{BB962C8B-B14F-4D97-AF65-F5344CB8AC3E}">
        <p14:creationId xmlns:p14="http://schemas.microsoft.com/office/powerpoint/2010/main" val="125478127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71</a:t>
            </a:fld>
            <a:endParaRPr lang="tr-TR" dirty="0"/>
          </a:p>
        </p:txBody>
      </p:sp>
    </p:spTree>
    <p:extLst>
      <p:ext uri="{BB962C8B-B14F-4D97-AF65-F5344CB8AC3E}">
        <p14:creationId xmlns:p14="http://schemas.microsoft.com/office/powerpoint/2010/main" val="20928612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72</a:t>
            </a:fld>
            <a:endParaRPr lang="tr-TR" dirty="0"/>
          </a:p>
        </p:txBody>
      </p:sp>
    </p:spTree>
    <p:extLst>
      <p:ext uri="{BB962C8B-B14F-4D97-AF65-F5344CB8AC3E}">
        <p14:creationId xmlns:p14="http://schemas.microsoft.com/office/powerpoint/2010/main" val="28487109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73</a:t>
            </a:fld>
            <a:endParaRPr lang="tr-TR" dirty="0"/>
          </a:p>
        </p:txBody>
      </p:sp>
    </p:spTree>
    <p:extLst>
      <p:ext uri="{BB962C8B-B14F-4D97-AF65-F5344CB8AC3E}">
        <p14:creationId xmlns:p14="http://schemas.microsoft.com/office/powerpoint/2010/main" val="21155908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74</a:t>
            </a:fld>
            <a:endParaRPr lang="tr-TR" dirty="0"/>
          </a:p>
        </p:txBody>
      </p:sp>
    </p:spTree>
    <p:extLst>
      <p:ext uri="{BB962C8B-B14F-4D97-AF65-F5344CB8AC3E}">
        <p14:creationId xmlns:p14="http://schemas.microsoft.com/office/powerpoint/2010/main" val="401543505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75</a:t>
            </a:fld>
            <a:endParaRPr lang="tr-TR" dirty="0"/>
          </a:p>
        </p:txBody>
      </p:sp>
    </p:spTree>
    <p:extLst>
      <p:ext uri="{BB962C8B-B14F-4D97-AF65-F5344CB8AC3E}">
        <p14:creationId xmlns:p14="http://schemas.microsoft.com/office/powerpoint/2010/main" val="2054225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76</a:t>
            </a:fld>
            <a:endParaRPr lang="tr-TR" dirty="0"/>
          </a:p>
        </p:txBody>
      </p:sp>
    </p:spTree>
    <p:extLst>
      <p:ext uri="{BB962C8B-B14F-4D97-AF65-F5344CB8AC3E}">
        <p14:creationId xmlns:p14="http://schemas.microsoft.com/office/powerpoint/2010/main" val="230682786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77</a:t>
            </a:fld>
            <a:endParaRPr lang="tr-TR" dirty="0"/>
          </a:p>
        </p:txBody>
      </p:sp>
    </p:spTree>
    <p:extLst>
      <p:ext uri="{BB962C8B-B14F-4D97-AF65-F5344CB8AC3E}">
        <p14:creationId xmlns:p14="http://schemas.microsoft.com/office/powerpoint/2010/main" val="279524279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78</a:t>
            </a:fld>
            <a:endParaRPr lang="tr-TR" dirty="0"/>
          </a:p>
        </p:txBody>
      </p:sp>
    </p:spTree>
    <p:extLst>
      <p:ext uri="{BB962C8B-B14F-4D97-AF65-F5344CB8AC3E}">
        <p14:creationId xmlns:p14="http://schemas.microsoft.com/office/powerpoint/2010/main" val="273539655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79</a:t>
            </a:fld>
            <a:endParaRPr lang="tr-TR" dirty="0"/>
          </a:p>
        </p:txBody>
      </p:sp>
    </p:spTree>
    <p:extLst>
      <p:ext uri="{BB962C8B-B14F-4D97-AF65-F5344CB8AC3E}">
        <p14:creationId xmlns:p14="http://schemas.microsoft.com/office/powerpoint/2010/main" val="3373505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8</a:t>
            </a:fld>
            <a:endParaRPr lang="tr-TR" dirty="0"/>
          </a:p>
        </p:txBody>
      </p:sp>
    </p:spTree>
    <p:extLst>
      <p:ext uri="{BB962C8B-B14F-4D97-AF65-F5344CB8AC3E}">
        <p14:creationId xmlns:p14="http://schemas.microsoft.com/office/powerpoint/2010/main" val="121700273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5A2B4267-FD12-436C-A400-74799FCF0CD5}" type="slidenum">
              <a:rPr lang="tr-TR" smtClean="0"/>
              <a:t>80</a:t>
            </a:fld>
            <a:endParaRPr lang="tr-TR"/>
          </a:p>
        </p:txBody>
      </p:sp>
    </p:spTree>
    <p:extLst>
      <p:ext uri="{BB962C8B-B14F-4D97-AF65-F5344CB8AC3E}">
        <p14:creationId xmlns:p14="http://schemas.microsoft.com/office/powerpoint/2010/main" val="332723053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81</a:t>
            </a:fld>
            <a:endParaRPr lang="tr-TR" dirty="0"/>
          </a:p>
        </p:txBody>
      </p:sp>
    </p:spTree>
    <p:extLst>
      <p:ext uri="{BB962C8B-B14F-4D97-AF65-F5344CB8AC3E}">
        <p14:creationId xmlns:p14="http://schemas.microsoft.com/office/powerpoint/2010/main" val="248574474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82</a:t>
            </a:fld>
            <a:endParaRPr lang="tr-TR" dirty="0"/>
          </a:p>
        </p:txBody>
      </p:sp>
    </p:spTree>
    <p:extLst>
      <p:ext uri="{BB962C8B-B14F-4D97-AF65-F5344CB8AC3E}">
        <p14:creationId xmlns:p14="http://schemas.microsoft.com/office/powerpoint/2010/main" val="318592811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83</a:t>
            </a:fld>
            <a:endParaRPr lang="tr-TR" dirty="0"/>
          </a:p>
        </p:txBody>
      </p:sp>
    </p:spTree>
    <p:extLst>
      <p:ext uri="{BB962C8B-B14F-4D97-AF65-F5344CB8AC3E}">
        <p14:creationId xmlns:p14="http://schemas.microsoft.com/office/powerpoint/2010/main" val="11268104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84</a:t>
            </a:fld>
            <a:endParaRPr lang="tr-TR" dirty="0"/>
          </a:p>
        </p:txBody>
      </p:sp>
    </p:spTree>
    <p:extLst>
      <p:ext uri="{BB962C8B-B14F-4D97-AF65-F5344CB8AC3E}">
        <p14:creationId xmlns:p14="http://schemas.microsoft.com/office/powerpoint/2010/main" val="1269330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85</a:t>
            </a:fld>
            <a:endParaRPr lang="tr-TR" dirty="0"/>
          </a:p>
        </p:txBody>
      </p:sp>
    </p:spTree>
    <p:extLst>
      <p:ext uri="{BB962C8B-B14F-4D97-AF65-F5344CB8AC3E}">
        <p14:creationId xmlns:p14="http://schemas.microsoft.com/office/powerpoint/2010/main" val="372839712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86</a:t>
            </a:fld>
            <a:endParaRPr lang="tr-TR" dirty="0"/>
          </a:p>
        </p:txBody>
      </p:sp>
    </p:spTree>
    <p:extLst>
      <p:ext uri="{BB962C8B-B14F-4D97-AF65-F5344CB8AC3E}">
        <p14:creationId xmlns:p14="http://schemas.microsoft.com/office/powerpoint/2010/main" val="165134907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87</a:t>
            </a:fld>
            <a:endParaRPr lang="tr-TR" dirty="0"/>
          </a:p>
        </p:txBody>
      </p:sp>
    </p:spTree>
    <p:extLst>
      <p:ext uri="{BB962C8B-B14F-4D97-AF65-F5344CB8AC3E}">
        <p14:creationId xmlns:p14="http://schemas.microsoft.com/office/powerpoint/2010/main" val="426787574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88</a:t>
            </a:fld>
            <a:endParaRPr lang="tr-TR" dirty="0"/>
          </a:p>
        </p:txBody>
      </p:sp>
    </p:spTree>
    <p:extLst>
      <p:ext uri="{BB962C8B-B14F-4D97-AF65-F5344CB8AC3E}">
        <p14:creationId xmlns:p14="http://schemas.microsoft.com/office/powerpoint/2010/main" val="250180598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89</a:t>
            </a:fld>
            <a:endParaRPr lang="tr-TR" dirty="0"/>
          </a:p>
        </p:txBody>
      </p:sp>
    </p:spTree>
    <p:extLst>
      <p:ext uri="{BB962C8B-B14F-4D97-AF65-F5344CB8AC3E}">
        <p14:creationId xmlns:p14="http://schemas.microsoft.com/office/powerpoint/2010/main" val="2042245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9</a:t>
            </a:fld>
            <a:endParaRPr lang="tr-TR" dirty="0"/>
          </a:p>
        </p:txBody>
      </p:sp>
    </p:spTree>
    <p:extLst>
      <p:ext uri="{BB962C8B-B14F-4D97-AF65-F5344CB8AC3E}">
        <p14:creationId xmlns:p14="http://schemas.microsoft.com/office/powerpoint/2010/main" val="419839044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90</a:t>
            </a:fld>
            <a:endParaRPr lang="tr-TR" dirty="0"/>
          </a:p>
        </p:txBody>
      </p:sp>
    </p:spTree>
    <p:extLst>
      <p:ext uri="{BB962C8B-B14F-4D97-AF65-F5344CB8AC3E}">
        <p14:creationId xmlns:p14="http://schemas.microsoft.com/office/powerpoint/2010/main" val="427356932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91</a:t>
            </a:fld>
            <a:endParaRPr lang="tr-TR" dirty="0"/>
          </a:p>
        </p:txBody>
      </p:sp>
    </p:spTree>
    <p:extLst>
      <p:ext uri="{BB962C8B-B14F-4D97-AF65-F5344CB8AC3E}">
        <p14:creationId xmlns:p14="http://schemas.microsoft.com/office/powerpoint/2010/main" val="91673543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92</a:t>
            </a:fld>
            <a:endParaRPr lang="tr-TR" dirty="0"/>
          </a:p>
        </p:txBody>
      </p:sp>
    </p:spTree>
    <p:extLst>
      <p:ext uri="{BB962C8B-B14F-4D97-AF65-F5344CB8AC3E}">
        <p14:creationId xmlns:p14="http://schemas.microsoft.com/office/powerpoint/2010/main" val="37886911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93</a:t>
            </a:fld>
            <a:endParaRPr lang="tr-TR" dirty="0"/>
          </a:p>
        </p:txBody>
      </p:sp>
    </p:spTree>
    <p:extLst>
      <p:ext uri="{BB962C8B-B14F-4D97-AF65-F5344CB8AC3E}">
        <p14:creationId xmlns:p14="http://schemas.microsoft.com/office/powerpoint/2010/main" val="78157086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94</a:t>
            </a:fld>
            <a:endParaRPr lang="tr-TR" dirty="0"/>
          </a:p>
        </p:txBody>
      </p:sp>
    </p:spTree>
    <p:extLst>
      <p:ext uri="{BB962C8B-B14F-4D97-AF65-F5344CB8AC3E}">
        <p14:creationId xmlns:p14="http://schemas.microsoft.com/office/powerpoint/2010/main" val="252957703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8B990660-4B7D-4C11-96DB-B19FFA8CA93C}" type="slidenum">
              <a:rPr lang="tr-TR" smtClean="0"/>
              <a:t>95</a:t>
            </a:fld>
            <a:endParaRPr lang="tr-TR"/>
          </a:p>
        </p:txBody>
      </p:sp>
    </p:spTree>
    <p:extLst>
      <p:ext uri="{BB962C8B-B14F-4D97-AF65-F5344CB8AC3E}">
        <p14:creationId xmlns:p14="http://schemas.microsoft.com/office/powerpoint/2010/main" val="420330986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1B9A179D-2D27-49E2-B022-8EDDA2EFE682}" type="slidenum">
              <a:rPr lang="tr-TR" smtClean="0"/>
              <a:t>96</a:t>
            </a:fld>
            <a:endParaRPr lang="tr-TR" dirty="0"/>
          </a:p>
        </p:txBody>
      </p:sp>
    </p:spTree>
    <p:extLst>
      <p:ext uri="{BB962C8B-B14F-4D97-AF65-F5344CB8AC3E}">
        <p14:creationId xmlns:p14="http://schemas.microsoft.com/office/powerpoint/2010/main" val="28210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sp>
        <p:nvSpPr>
          <p:cNvPr id="12" name="Serbest Biçimli 11"/>
          <p:cNvSpPr>
            <a:spLocks noChangeArrowheads="1"/>
          </p:cNvSpPr>
          <p:nvPr/>
        </p:nvSpPr>
        <p:spPr bwMode="white">
          <a:xfrm>
            <a:off x="8429022" y="0"/>
            <a:ext cx="3762978" cy="6858000"/>
          </a:xfrm>
          <a:custGeom>
            <a:avLst/>
            <a:gdLst>
              <a:gd name="connsiteX0" fmla="*/ 0 w 3762978"/>
              <a:gd name="connsiteY0" fmla="*/ 0 h 6858000"/>
              <a:gd name="connsiteX1" fmla="*/ 3762978 w 3762978"/>
              <a:gd name="connsiteY1" fmla="*/ 0 h 6858000"/>
              <a:gd name="connsiteX2" fmla="*/ 3762978 w 3762978"/>
              <a:gd name="connsiteY2" fmla="*/ 6858000 h 6858000"/>
              <a:gd name="connsiteX3" fmla="*/ 338667 w 3762978"/>
              <a:gd name="connsiteY3" fmla="*/ 6858000 h 6858000"/>
              <a:gd name="connsiteX4" fmla="*/ 1189567 w 3762978"/>
              <a:gd name="connsiteY4" fmla="*/ 433705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2978" h="6858000">
                <a:moveTo>
                  <a:pt x="0" y="0"/>
                </a:moveTo>
                <a:lnTo>
                  <a:pt x="3762978" y="0"/>
                </a:lnTo>
                <a:lnTo>
                  <a:pt x="3762978" y="6858000"/>
                </a:lnTo>
                <a:lnTo>
                  <a:pt x="338667" y="6858000"/>
                </a:lnTo>
                <a:lnTo>
                  <a:pt x="1189567" y="4337050"/>
                </a:lnTo>
                <a:close/>
              </a:path>
            </a:pathLst>
          </a:custGeom>
          <a:solidFill>
            <a:schemeClr val="tx1"/>
          </a:solidFill>
          <a:ln>
            <a:noFill/>
          </a:ln>
        </p:spPr>
        <p:txBody>
          <a:bodyPr vert="horz" wrap="square" lIns="91440" tIns="45720" rIns="91440" bIns="45720" numCol="1" rtlCol="0" anchor="t" anchorCtr="0" compatLnSpc="1">
            <a:prstTxWarp prst="textNoShape">
              <a:avLst/>
            </a:prstTxWarp>
            <a:noAutofit/>
          </a:bodyPr>
          <a:lstStyle/>
          <a:p>
            <a:pPr rtl="0"/>
            <a:endParaRPr lang="tr-TR" sz="1800" noProof="0" dirty="0"/>
          </a:p>
        </p:txBody>
      </p:sp>
      <p:sp>
        <p:nvSpPr>
          <p:cNvPr id="7" name="Serbest Biçimli 6"/>
          <p:cNvSpPr>
            <a:spLocks/>
          </p:cNvSpPr>
          <p:nvPr/>
        </p:nvSpPr>
        <p:spPr bwMode="auto">
          <a:xfrm>
            <a:off x="8145385" y="0"/>
            <a:ext cx="1672169"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p:spPr>
        <p:txBody>
          <a:bodyPr vert="horz" wrap="square" lIns="91440" tIns="45720" rIns="91440" bIns="45720" numCol="1" rtlCol="0" anchor="t" anchorCtr="0" compatLnSpc="1">
            <a:prstTxWarp prst="textNoShape">
              <a:avLst/>
            </a:prstTxWarp>
          </a:bodyPr>
          <a:lstStyle/>
          <a:p>
            <a:pPr lvl="0" rtl="0"/>
            <a:endParaRPr lang="tr-TR" sz="1800" noProof="0" dirty="0"/>
          </a:p>
        </p:txBody>
      </p:sp>
      <p:sp>
        <p:nvSpPr>
          <p:cNvPr id="8" name="Serbest Biçimli 7"/>
          <p:cNvSpPr>
            <a:spLocks/>
          </p:cNvSpPr>
          <p:nvPr/>
        </p:nvSpPr>
        <p:spPr bwMode="auto">
          <a:xfrm>
            <a:off x="7950653" y="0"/>
            <a:ext cx="1528232" cy="6858000"/>
          </a:xfrm>
          <a:custGeom>
            <a:avLst/>
            <a:gdLst/>
            <a:ahLst/>
            <a:cxnLst/>
            <a:rect l="l" t="t" r="r" b="b"/>
            <a:pathLst>
              <a:path w="1146174" h="6858000">
                <a:moveTo>
                  <a:pt x="0" y="0"/>
                </a:moveTo>
                <a:lnTo>
                  <a:pt x="253999" y="0"/>
                </a:lnTo>
                <a:lnTo>
                  <a:pt x="1146174" y="4337050"/>
                </a:lnTo>
                <a:lnTo>
                  <a:pt x="511174" y="6858000"/>
                </a:lnTo>
                <a:lnTo>
                  <a:pt x="254000" y="6858000"/>
                </a:lnTo>
                <a:lnTo>
                  <a:pt x="892175" y="4337050"/>
                </a:lnTo>
                <a:close/>
              </a:path>
            </a:pathLst>
          </a:custGeom>
          <a:solidFill>
            <a:schemeClr val="accent1"/>
          </a:solidFill>
          <a:ln>
            <a:noFill/>
          </a:ln>
          <a:effectLst>
            <a:innerShdw blurRad="177800" dist="50800" dir="10800000">
              <a:prstClr val="black">
                <a:alpha val="50000"/>
              </a:prstClr>
            </a:innerShdw>
          </a:effectLst>
        </p:spPr>
        <p:txBody>
          <a:bodyPr vert="horz" wrap="square" lIns="91440" tIns="45720" rIns="91440" bIns="45720" numCol="1" rtlCol="0" anchor="t" anchorCtr="0" compatLnSpc="1">
            <a:prstTxWarp prst="textNoShape">
              <a:avLst/>
            </a:prstTxWarp>
          </a:bodyPr>
          <a:lstStyle/>
          <a:p>
            <a:pPr lvl="0" rtl="0"/>
            <a:endParaRPr lang="tr-TR" sz="1800" noProof="0" dirty="0"/>
          </a:p>
        </p:txBody>
      </p:sp>
      <p:sp>
        <p:nvSpPr>
          <p:cNvPr id="2" name="Başlık 1"/>
          <p:cNvSpPr>
            <a:spLocks noGrp="1"/>
          </p:cNvSpPr>
          <p:nvPr>
            <p:ph type="ctrTitle"/>
          </p:nvPr>
        </p:nvSpPr>
        <p:spPr>
          <a:xfrm>
            <a:off x="1295400" y="1873584"/>
            <a:ext cx="6400800" cy="2560320"/>
          </a:xfrm>
        </p:spPr>
        <p:txBody>
          <a:bodyPr rtlCol="0" anchor="b">
            <a:normAutofit/>
          </a:bodyPr>
          <a:lstStyle>
            <a:lvl1pPr algn="l">
              <a:defRPr sz="4000">
                <a:solidFill>
                  <a:schemeClr val="tx1"/>
                </a:solidFill>
              </a:defRPr>
            </a:lvl1pPr>
          </a:lstStyle>
          <a:p>
            <a:pPr rtl="0"/>
            <a:r>
              <a:rPr lang="tr-TR" noProof="0"/>
              <a:t>Asıl başlık stilini düzenlemek için tıklayın</a:t>
            </a:r>
            <a:endParaRPr lang="tr-TR" noProof="0" dirty="0"/>
          </a:p>
        </p:txBody>
      </p:sp>
      <p:sp>
        <p:nvSpPr>
          <p:cNvPr id="3" name="Alt Başlık 2"/>
          <p:cNvSpPr>
            <a:spLocks noGrp="1"/>
          </p:cNvSpPr>
          <p:nvPr>
            <p:ph type="subTitle" idx="1"/>
          </p:nvPr>
        </p:nvSpPr>
        <p:spPr>
          <a:xfrm>
            <a:off x="1295400" y="4572000"/>
            <a:ext cx="6400800" cy="1600200"/>
          </a:xfrm>
        </p:spPr>
        <p:txBody>
          <a:bodyPr rtlCol="0"/>
          <a:lstStyle>
            <a:lvl1pPr marL="0" indent="0" algn="l">
              <a:spcBef>
                <a:spcPts val="12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tıklayın</a:t>
            </a:r>
            <a:endParaRPr lang="tr-TR" noProof="0" dirty="0"/>
          </a:p>
        </p:txBody>
      </p:sp>
    </p:spTree>
    <p:extLst>
      <p:ext uri="{BB962C8B-B14F-4D97-AF65-F5344CB8AC3E}">
        <p14:creationId xmlns:p14="http://schemas.microsoft.com/office/powerpoint/2010/main" val="51258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Resim Yazılı Resim">
    <p:spTree>
      <p:nvGrpSpPr>
        <p:cNvPr id="1" name=""/>
        <p:cNvGrpSpPr/>
        <p:nvPr/>
      </p:nvGrpSpPr>
      <p:grpSpPr>
        <a:xfrm>
          <a:off x="0" y="0"/>
          <a:ext cx="0" cy="0"/>
          <a:chOff x="0" y="0"/>
          <a:chExt cx="0" cy="0"/>
        </a:xfrm>
      </p:grpSpPr>
      <p:sp>
        <p:nvSpPr>
          <p:cNvPr id="2" name="Başlık 1"/>
          <p:cNvSpPr>
            <a:spLocks noGrp="1"/>
          </p:cNvSpPr>
          <p:nvPr>
            <p:ph type="title"/>
          </p:nvPr>
        </p:nvSpPr>
        <p:spPr>
          <a:xfrm>
            <a:off x="1295400" y="255134"/>
            <a:ext cx="9601200" cy="1036850"/>
          </a:xfrm>
        </p:spPr>
        <p:txBody>
          <a:bodyPr rtlCol="0" anchor="b"/>
          <a:lstStyle>
            <a:lvl1pPr>
              <a:defRPr sz="3200"/>
            </a:lvl1pPr>
          </a:lstStyle>
          <a:p>
            <a:pPr rtl="0"/>
            <a:r>
              <a:rPr lang="tr-TR" noProof="0"/>
              <a:t>Asıl başlık stilini düzenlemek için tıklayın</a:t>
            </a:r>
            <a:endParaRPr lang="tr-TR" noProof="0" dirty="0"/>
          </a:p>
        </p:txBody>
      </p:sp>
      <p:sp>
        <p:nvSpPr>
          <p:cNvPr id="3" name="Resim Yer Tutucusu 2" descr="Resim eklemek için boş yer tutucu. Yer tutucuya tıklayın ve eklemek istediğiniz resmi seçin"/>
          <p:cNvSpPr>
            <a:spLocks noGrp="1"/>
          </p:cNvSpPr>
          <p:nvPr>
            <p:ph type="pic" idx="1"/>
          </p:nvPr>
        </p:nvSpPr>
        <p:spPr>
          <a:xfrm>
            <a:off x="4724400" y="1828801"/>
            <a:ext cx="6172200" cy="4343400"/>
          </a:xfrm>
        </p:spPr>
        <p:txBody>
          <a:bodyPr tIns="274320"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tr-TR" noProof="0"/>
              <a:t>Resim eklemek için simgeye tıklayın</a:t>
            </a:r>
            <a:endParaRPr lang="tr-TR" noProof="0" dirty="0"/>
          </a:p>
        </p:txBody>
      </p:sp>
      <p:sp>
        <p:nvSpPr>
          <p:cNvPr id="4" name="Metin Yer Tutucusu 3"/>
          <p:cNvSpPr>
            <a:spLocks noGrp="1"/>
          </p:cNvSpPr>
          <p:nvPr>
            <p:ph type="body" sz="half" idx="2"/>
          </p:nvPr>
        </p:nvSpPr>
        <p:spPr>
          <a:xfrm>
            <a:off x="1295400" y="1828800"/>
            <a:ext cx="3017520" cy="4343400"/>
          </a:xfrm>
        </p:spPr>
        <p:txBody>
          <a:bodyPr rtlCol="0" anchor="ct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Asıl metin stillerini düzenlemek için tıklayın</a:t>
            </a:r>
          </a:p>
        </p:txBody>
      </p:sp>
      <p:sp>
        <p:nvSpPr>
          <p:cNvPr id="6" name="Alt Bilgi Yer Tutucusu 5"/>
          <p:cNvSpPr>
            <a:spLocks noGrp="1"/>
          </p:cNvSpPr>
          <p:nvPr>
            <p:ph type="ftr" sz="quarter" idx="11"/>
          </p:nvPr>
        </p:nvSpPr>
        <p:spPr/>
        <p:txBody>
          <a:bodyPr rtlCol="0"/>
          <a:lstStyle/>
          <a:p>
            <a:pPr rtl="0"/>
            <a:r>
              <a:rPr lang="tr-TR" noProof="0" dirty="0"/>
              <a:t>Alt bilgi ekleme</a:t>
            </a:r>
          </a:p>
        </p:txBody>
      </p:sp>
      <p:sp>
        <p:nvSpPr>
          <p:cNvPr id="5" name="Tarih Yer Tutucusu 4"/>
          <p:cNvSpPr>
            <a:spLocks noGrp="1"/>
          </p:cNvSpPr>
          <p:nvPr>
            <p:ph type="dt" sz="half" idx="10"/>
          </p:nvPr>
        </p:nvSpPr>
        <p:spPr/>
        <p:txBody>
          <a:bodyPr rtlCol="0"/>
          <a:lstStyle/>
          <a:p>
            <a:pPr rtl="0"/>
            <a:fld id="{473F2141-2B44-4073-967E-1A20F0ED50B3}" type="datetime1">
              <a:rPr lang="tr-TR" noProof="0" smtClean="0"/>
              <a:t>4 Oca 2023</a:t>
            </a:fld>
            <a:endParaRPr lang="tr-TR" noProof="0" dirty="0"/>
          </a:p>
        </p:txBody>
      </p:sp>
      <p:sp>
        <p:nvSpPr>
          <p:cNvPr id="7" name="Slayt Numarası Yer Tutucusu 6"/>
          <p:cNvSpPr>
            <a:spLocks noGrp="1"/>
          </p:cNvSpPr>
          <p:nvPr>
            <p:ph type="sldNum" sz="quarter" idx="12"/>
          </p:nvPr>
        </p:nvSpPr>
        <p:spPr/>
        <p:txBody>
          <a:bodyPr rtlCol="0"/>
          <a:lstStyle/>
          <a:p>
            <a:pPr rtl="0"/>
            <a:fld id="{A7F8E3F6-DE14-48B2-B2BC-6FABA9630FB8}" type="slidenum">
              <a:rPr lang="tr-TR" noProof="0" smtClean="0"/>
              <a:t>‹#›</a:t>
            </a:fld>
            <a:endParaRPr lang="tr-TR" noProof="0" dirty="0"/>
          </a:p>
        </p:txBody>
      </p:sp>
    </p:spTree>
    <p:extLst>
      <p:ext uri="{BB962C8B-B14F-4D97-AF65-F5344CB8AC3E}">
        <p14:creationId xmlns:p14="http://schemas.microsoft.com/office/powerpoint/2010/main" val="10675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Resim Yazılı İki Resim">
    <p:spTree>
      <p:nvGrpSpPr>
        <p:cNvPr id="1" name=""/>
        <p:cNvGrpSpPr/>
        <p:nvPr/>
      </p:nvGrpSpPr>
      <p:grpSpPr>
        <a:xfrm>
          <a:off x="0" y="0"/>
          <a:ext cx="0" cy="0"/>
          <a:chOff x="0" y="0"/>
          <a:chExt cx="0" cy="0"/>
        </a:xfrm>
      </p:grpSpPr>
      <p:sp>
        <p:nvSpPr>
          <p:cNvPr id="9" name="Dikdörtgen 8"/>
          <p:cNvSpPr/>
          <p:nvPr/>
        </p:nvSpPr>
        <p:spPr bwMode="invGray">
          <a:xfrm>
            <a:off x="1295400" y="5257800"/>
            <a:ext cx="45720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dirty="0"/>
          </a:p>
        </p:txBody>
      </p:sp>
      <p:sp>
        <p:nvSpPr>
          <p:cNvPr id="10" name="Dikdörtgen 9"/>
          <p:cNvSpPr/>
          <p:nvPr/>
        </p:nvSpPr>
        <p:spPr bwMode="invGray">
          <a:xfrm>
            <a:off x="6324599" y="5257800"/>
            <a:ext cx="45720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dirty="0"/>
          </a:p>
        </p:txBody>
      </p:sp>
      <p:sp>
        <p:nvSpPr>
          <p:cNvPr id="11" name="Dikdörtgen 10"/>
          <p:cNvSpPr/>
          <p:nvPr/>
        </p:nvSpPr>
        <p:spPr>
          <a:xfrm>
            <a:off x="1295400" y="5257800"/>
            <a:ext cx="4572000" cy="548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sz="1800" noProof="0" dirty="0"/>
          </a:p>
        </p:txBody>
      </p:sp>
      <p:sp>
        <p:nvSpPr>
          <p:cNvPr id="12" name="Dikdörtgen 11"/>
          <p:cNvSpPr/>
          <p:nvPr/>
        </p:nvSpPr>
        <p:spPr>
          <a:xfrm>
            <a:off x="6324599" y="5257800"/>
            <a:ext cx="4572000" cy="548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sz="1800" noProof="0" dirty="0"/>
          </a:p>
        </p:txBody>
      </p:sp>
      <p:sp>
        <p:nvSpPr>
          <p:cNvPr id="2" name="Başlık 1"/>
          <p:cNvSpPr>
            <a:spLocks noGrp="1"/>
          </p:cNvSpPr>
          <p:nvPr>
            <p:ph type="title"/>
          </p:nvPr>
        </p:nvSpPr>
        <p:spPr>
          <a:xfrm>
            <a:off x="1295400" y="255134"/>
            <a:ext cx="9601200" cy="1036850"/>
          </a:xfrm>
        </p:spPr>
        <p:txBody>
          <a:bodyPr rtlCol="0" anchor="b"/>
          <a:lstStyle>
            <a:lvl1pPr>
              <a:defRPr sz="3200"/>
            </a:lvl1pPr>
          </a:lstStyle>
          <a:p>
            <a:pPr rtl="0"/>
            <a:r>
              <a:rPr lang="tr-TR" noProof="0"/>
              <a:t>Asıl başlık stilini düzenlemek için tıklayın</a:t>
            </a:r>
            <a:endParaRPr lang="tr-TR" noProof="0" dirty="0"/>
          </a:p>
        </p:txBody>
      </p:sp>
      <p:sp>
        <p:nvSpPr>
          <p:cNvPr id="3" name="Resim Yer Tutucusu 2" descr="Resim eklemek için boş yer tutucu. Yer tutucuya tıklayın ve eklemek istediğiniz resmi seçin"/>
          <p:cNvSpPr>
            <a:spLocks noGrp="1"/>
          </p:cNvSpPr>
          <p:nvPr>
            <p:ph type="pic" idx="1"/>
          </p:nvPr>
        </p:nvSpPr>
        <p:spPr>
          <a:xfrm>
            <a:off x="1298448" y="1828801"/>
            <a:ext cx="4572000" cy="3428999"/>
          </a:xfrm>
        </p:spPr>
        <p:txBody>
          <a:bodyPr tIns="274320"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tr-TR" noProof="0"/>
              <a:t>Resim eklemek için simgeye tıklayın</a:t>
            </a:r>
            <a:endParaRPr lang="tr-TR" noProof="0" dirty="0"/>
          </a:p>
        </p:txBody>
      </p:sp>
      <p:sp>
        <p:nvSpPr>
          <p:cNvPr id="4" name="Metin Yer Tutucusu 3"/>
          <p:cNvSpPr>
            <a:spLocks noGrp="1"/>
          </p:cNvSpPr>
          <p:nvPr>
            <p:ph type="body" sz="half" idx="2"/>
          </p:nvPr>
        </p:nvSpPr>
        <p:spPr bwMode="invGray">
          <a:xfrm>
            <a:off x="1371273" y="5333098"/>
            <a:ext cx="4420252" cy="839102"/>
          </a:xfrm>
        </p:spPr>
        <p:txBody>
          <a:bodyPr rtlCol="0" anchor="t">
            <a:normAutofit/>
          </a:bodyPr>
          <a:lstStyle>
            <a:lvl1pPr marL="0" indent="0">
              <a:spcBef>
                <a:spcPts val="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Asıl metin stillerini düzenlemek için tıklayın</a:t>
            </a:r>
          </a:p>
        </p:txBody>
      </p:sp>
      <p:sp>
        <p:nvSpPr>
          <p:cNvPr id="8" name="Resim Yer Tutucusu 2" descr="Resim eklemek için boş yer tutucu. Yer tutucuya tıklayın ve eklemek istediğiniz resmi seçin"/>
          <p:cNvSpPr>
            <a:spLocks noGrp="1"/>
          </p:cNvSpPr>
          <p:nvPr>
            <p:ph type="pic" idx="13"/>
          </p:nvPr>
        </p:nvSpPr>
        <p:spPr>
          <a:xfrm>
            <a:off x="6324600" y="1828801"/>
            <a:ext cx="4572000" cy="3428999"/>
          </a:xfrm>
        </p:spPr>
        <p:txBody>
          <a:bodyPr tIns="274320"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tr-TR" noProof="0"/>
              <a:t>Resim eklemek için simgeye tıklayın</a:t>
            </a:r>
            <a:endParaRPr lang="tr-TR" noProof="0" dirty="0"/>
          </a:p>
        </p:txBody>
      </p:sp>
      <p:sp>
        <p:nvSpPr>
          <p:cNvPr id="13" name="Metin Yer Tutucusu 3"/>
          <p:cNvSpPr>
            <a:spLocks noGrp="1"/>
          </p:cNvSpPr>
          <p:nvPr>
            <p:ph type="body" sz="half" idx="14"/>
          </p:nvPr>
        </p:nvSpPr>
        <p:spPr bwMode="invGray">
          <a:xfrm>
            <a:off x="6412954" y="5333098"/>
            <a:ext cx="4420252" cy="839102"/>
          </a:xfrm>
        </p:spPr>
        <p:txBody>
          <a:bodyPr rtlCol="0" anchor="t">
            <a:normAutofit/>
          </a:bodyPr>
          <a:lstStyle>
            <a:lvl1pPr marL="0" indent="0">
              <a:spcBef>
                <a:spcPts val="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Asıl metin stillerini düzenlemek için tıklayın</a:t>
            </a:r>
          </a:p>
        </p:txBody>
      </p:sp>
      <p:sp>
        <p:nvSpPr>
          <p:cNvPr id="6" name="Alt Bilgi Yer Tutucusu 5"/>
          <p:cNvSpPr>
            <a:spLocks noGrp="1"/>
          </p:cNvSpPr>
          <p:nvPr>
            <p:ph type="ftr" sz="quarter" idx="11"/>
          </p:nvPr>
        </p:nvSpPr>
        <p:spPr/>
        <p:txBody>
          <a:bodyPr rtlCol="0"/>
          <a:lstStyle/>
          <a:p>
            <a:pPr rtl="0"/>
            <a:r>
              <a:rPr lang="tr-TR" noProof="0" dirty="0"/>
              <a:t>Alt bilgi ekleme</a:t>
            </a:r>
          </a:p>
        </p:txBody>
      </p:sp>
      <p:sp>
        <p:nvSpPr>
          <p:cNvPr id="5" name="Tarih Yer Tutucusu 4"/>
          <p:cNvSpPr>
            <a:spLocks noGrp="1"/>
          </p:cNvSpPr>
          <p:nvPr>
            <p:ph type="dt" sz="half" idx="10"/>
          </p:nvPr>
        </p:nvSpPr>
        <p:spPr/>
        <p:txBody>
          <a:bodyPr rtlCol="0"/>
          <a:lstStyle/>
          <a:p>
            <a:pPr rtl="0"/>
            <a:fld id="{66893326-C5C9-4658-A3E2-EC7D5EE91744}" type="datetime1">
              <a:rPr lang="tr-TR" noProof="0" smtClean="0"/>
              <a:t>4 Oca 2023</a:t>
            </a:fld>
            <a:endParaRPr lang="tr-TR" noProof="0" dirty="0"/>
          </a:p>
        </p:txBody>
      </p:sp>
      <p:sp>
        <p:nvSpPr>
          <p:cNvPr id="7" name="Slayt Numarası Yer Tutucusu 6"/>
          <p:cNvSpPr>
            <a:spLocks noGrp="1"/>
          </p:cNvSpPr>
          <p:nvPr>
            <p:ph type="sldNum" sz="quarter" idx="12"/>
          </p:nvPr>
        </p:nvSpPr>
        <p:spPr/>
        <p:txBody>
          <a:bodyPr rtlCol="0"/>
          <a:lstStyle/>
          <a:p>
            <a:pPr rtl="0"/>
            <a:fld id="{A7F8E3F6-DE14-48B2-B2BC-6FABA9630FB8}" type="slidenum">
              <a:rPr lang="tr-TR" noProof="0" smtClean="0"/>
              <a:t>‹#›</a:t>
            </a:fld>
            <a:endParaRPr lang="tr-TR" noProof="0" dirty="0"/>
          </a:p>
        </p:txBody>
      </p:sp>
    </p:spTree>
    <p:extLst>
      <p:ext uri="{BB962C8B-B14F-4D97-AF65-F5344CB8AC3E}">
        <p14:creationId xmlns:p14="http://schemas.microsoft.com/office/powerpoint/2010/main" val="394401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noProof="0"/>
              <a:t>Asıl başlık stilini düzenlemek için tıklayın</a:t>
            </a:r>
            <a:endParaRPr lang="tr-TR" noProof="0" dirty="0"/>
          </a:p>
        </p:txBody>
      </p:sp>
      <p:sp>
        <p:nvSpPr>
          <p:cNvPr id="3" name="Dikey Metin Yer Tutucusu 2"/>
          <p:cNvSpPr>
            <a:spLocks noGrp="1"/>
          </p:cNvSpPr>
          <p:nvPr>
            <p:ph type="body" orient="vert" idx="1"/>
          </p:nvPr>
        </p:nvSpPr>
        <p:spPr/>
        <p:txBody>
          <a:bodyPr vert="eaVert"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5" name="Alt Bilgi Yer Tutucusu 4"/>
          <p:cNvSpPr>
            <a:spLocks noGrp="1"/>
          </p:cNvSpPr>
          <p:nvPr>
            <p:ph type="ftr" sz="quarter" idx="11"/>
          </p:nvPr>
        </p:nvSpPr>
        <p:spPr/>
        <p:txBody>
          <a:bodyPr rtlCol="0"/>
          <a:lstStyle/>
          <a:p>
            <a:pPr rtl="0"/>
            <a:r>
              <a:rPr lang="tr-TR" noProof="0" dirty="0"/>
              <a:t>Alt bilgi ekleme</a:t>
            </a:r>
          </a:p>
        </p:txBody>
      </p:sp>
      <p:sp>
        <p:nvSpPr>
          <p:cNvPr id="4" name="Tarih Yer Tutucusu 3"/>
          <p:cNvSpPr>
            <a:spLocks noGrp="1"/>
          </p:cNvSpPr>
          <p:nvPr>
            <p:ph type="dt" sz="half" idx="10"/>
          </p:nvPr>
        </p:nvSpPr>
        <p:spPr/>
        <p:txBody>
          <a:bodyPr rtlCol="0"/>
          <a:lstStyle/>
          <a:p>
            <a:pPr rtl="0"/>
            <a:fld id="{689792A9-FE1C-414C-9F3A-87722AFF487F}" type="datetime1">
              <a:rPr lang="tr-TR" noProof="0" smtClean="0"/>
              <a:t>4 Oca 2023</a:t>
            </a:fld>
            <a:endParaRPr lang="tr-TR" noProof="0" dirty="0"/>
          </a:p>
        </p:txBody>
      </p:sp>
      <p:sp>
        <p:nvSpPr>
          <p:cNvPr id="6" name="Slayt Numarası Yer Tutucusu 5"/>
          <p:cNvSpPr>
            <a:spLocks noGrp="1"/>
          </p:cNvSpPr>
          <p:nvPr>
            <p:ph type="sldNum" sz="quarter" idx="12"/>
          </p:nvPr>
        </p:nvSpPr>
        <p:spPr/>
        <p:txBody>
          <a:bodyPr rtlCol="0"/>
          <a:lstStyle/>
          <a:p>
            <a:pPr rtl="0"/>
            <a:fld id="{A7F8E3F6-DE14-48B2-B2BC-6FABA9630FB8}" type="slidenum">
              <a:rPr lang="tr-TR" noProof="0" smtClean="0"/>
              <a:t>‹#›</a:t>
            </a:fld>
            <a:endParaRPr lang="tr-TR" noProof="0" dirty="0"/>
          </a:p>
        </p:txBody>
      </p:sp>
    </p:spTree>
    <p:extLst>
      <p:ext uri="{BB962C8B-B14F-4D97-AF65-F5344CB8AC3E}">
        <p14:creationId xmlns:p14="http://schemas.microsoft.com/office/powerpoint/2010/main" val="1092945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Dikey Başlık ve Metin">
    <p:spTree>
      <p:nvGrpSpPr>
        <p:cNvPr id="1" name=""/>
        <p:cNvGrpSpPr/>
        <p:nvPr/>
      </p:nvGrpSpPr>
      <p:grpSpPr>
        <a:xfrm>
          <a:off x="0" y="0"/>
          <a:ext cx="0" cy="0"/>
          <a:chOff x="0" y="0"/>
          <a:chExt cx="0" cy="0"/>
        </a:xfrm>
      </p:grpSpPr>
      <p:sp>
        <p:nvSpPr>
          <p:cNvPr id="7" name="Dikdörtgen 6"/>
          <p:cNvSpPr/>
          <p:nvPr/>
        </p:nvSpPr>
        <p:spPr bwMode="white">
          <a:xfrm rot="5400000">
            <a:off x="7562850" y="2228850"/>
            <a:ext cx="6858000" cy="24003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dirty="0"/>
          </a:p>
        </p:txBody>
      </p:sp>
      <p:sp>
        <p:nvSpPr>
          <p:cNvPr id="8" name="Dikdörtgen 7"/>
          <p:cNvSpPr/>
          <p:nvPr/>
        </p:nvSpPr>
        <p:spPr>
          <a:xfrm rot="5400000">
            <a:off x="6331230" y="3387909"/>
            <a:ext cx="6858000" cy="8218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dirty="0"/>
          </a:p>
        </p:txBody>
      </p:sp>
      <p:sp>
        <p:nvSpPr>
          <p:cNvPr id="9" name="Dikdörtgen 8"/>
          <p:cNvSpPr/>
          <p:nvPr/>
        </p:nvSpPr>
        <p:spPr>
          <a:xfrm rot="5400000">
            <a:off x="6251613" y="3387909"/>
            <a:ext cx="6858000" cy="8218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dirty="0"/>
          </a:p>
        </p:txBody>
      </p:sp>
      <p:sp>
        <p:nvSpPr>
          <p:cNvPr id="2" name="Dikey Başlık 1"/>
          <p:cNvSpPr>
            <a:spLocks noGrp="1"/>
          </p:cNvSpPr>
          <p:nvPr>
            <p:ph type="title" orient="vert"/>
          </p:nvPr>
        </p:nvSpPr>
        <p:spPr>
          <a:xfrm>
            <a:off x="9871318" y="685800"/>
            <a:ext cx="1033272" cy="5486400"/>
          </a:xfrm>
        </p:spPr>
        <p:txBody>
          <a:bodyPr vert="eaVert" rtlCol="0"/>
          <a:lstStyle/>
          <a:p>
            <a:pPr rtl="0"/>
            <a:r>
              <a:rPr lang="tr-TR" noProof="0"/>
              <a:t>Asıl başlık stilini düzenlemek için tıklayın</a:t>
            </a:r>
            <a:endParaRPr lang="tr-TR" noProof="0" dirty="0"/>
          </a:p>
        </p:txBody>
      </p:sp>
      <p:sp>
        <p:nvSpPr>
          <p:cNvPr id="3" name="Dikey Metin Yer Tutucusu 2"/>
          <p:cNvSpPr>
            <a:spLocks noGrp="1"/>
          </p:cNvSpPr>
          <p:nvPr>
            <p:ph type="body" orient="vert" idx="1"/>
          </p:nvPr>
        </p:nvSpPr>
        <p:spPr>
          <a:xfrm>
            <a:off x="1295400" y="685800"/>
            <a:ext cx="7976754" cy="5486400"/>
          </a:xfrm>
        </p:spPr>
        <p:txBody>
          <a:bodyPr vert="eaVert"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5" name="Alt Bilgi Yer Tutucusu 4"/>
          <p:cNvSpPr>
            <a:spLocks noGrp="1"/>
          </p:cNvSpPr>
          <p:nvPr>
            <p:ph type="ftr" sz="quarter" idx="11"/>
          </p:nvPr>
        </p:nvSpPr>
        <p:spPr/>
        <p:txBody>
          <a:bodyPr rtlCol="0"/>
          <a:lstStyle/>
          <a:p>
            <a:pPr rtl="0"/>
            <a:r>
              <a:rPr lang="tr-TR" noProof="0" dirty="0"/>
              <a:t>Alt bilgi ekleme</a:t>
            </a:r>
          </a:p>
        </p:txBody>
      </p:sp>
      <p:sp>
        <p:nvSpPr>
          <p:cNvPr id="4" name="Tarih Yer Tutucusu 3"/>
          <p:cNvSpPr>
            <a:spLocks noGrp="1"/>
          </p:cNvSpPr>
          <p:nvPr>
            <p:ph type="dt" sz="half" idx="10"/>
          </p:nvPr>
        </p:nvSpPr>
        <p:spPr/>
        <p:txBody>
          <a:bodyPr rtlCol="0"/>
          <a:lstStyle/>
          <a:p>
            <a:pPr rtl="0"/>
            <a:fld id="{83855435-C7D4-4ECE-9CF0-B9D4F000183E}" type="datetime1">
              <a:rPr lang="tr-TR" noProof="0" smtClean="0"/>
              <a:t>4 Oca 2023</a:t>
            </a:fld>
            <a:endParaRPr lang="tr-TR" noProof="0" dirty="0"/>
          </a:p>
        </p:txBody>
      </p:sp>
      <p:sp>
        <p:nvSpPr>
          <p:cNvPr id="6" name="Slayt Numarası Yer Tutucusu 5"/>
          <p:cNvSpPr>
            <a:spLocks noGrp="1"/>
          </p:cNvSpPr>
          <p:nvPr>
            <p:ph type="sldNum" sz="quarter" idx="12"/>
          </p:nvPr>
        </p:nvSpPr>
        <p:spPr/>
        <p:txBody>
          <a:bodyPr rtlCol="0"/>
          <a:lstStyle>
            <a:lvl1pPr>
              <a:defRPr>
                <a:solidFill>
                  <a:schemeClr val="bg1"/>
                </a:solidFill>
              </a:defRPr>
            </a:lvl1pPr>
          </a:lstStyle>
          <a:p>
            <a:pPr rtl="0"/>
            <a:fld id="{A7F8E3F6-DE14-48B2-B2BC-6FABA9630FB8}" type="slidenum">
              <a:rPr lang="tr-TR" noProof="0" smtClean="0"/>
              <a:pPr/>
              <a:t>‹#›</a:t>
            </a:fld>
            <a:endParaRPr lang="tr-TR" noProof="0" dirty="0"/>
          </a:p>
        </p:txBody>
      </p:sp>
    </p:spTree>
    <p:extLst>
      <p:ext uri="{BB962C8B-B14F-4D97-AF65-F5344CB8AC3E}">
        <p14:creationId xmlns:p14="http://schemas.microsoft.com/office/powerpoint/2010/main" val="1804110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boş">
    <p:spTree>
      <p:nvGrpSpPr>
        <p:cNvPr id="1" name=""/>
        <p:cNvGrpSpPr/>
        <p:nvPr/>
      </p:nvGrpSpPr>
      <p:grpSpPr>
        <a:xfrm>
          <a:off x="0" y="0"/>
          <a:ext cx="0" cy="0"/>
          <a:chOff x="0" y="0"/>
          <a:chExt cx="0" cy="0"/>
        </a:xfrm>
      </p:grpSpPr>
      <p:sp>
        <p:nvSpPr>
          <p:cNvPr id="35" name="Resim Yer Tutucusu 34">
            <a:extLst>
              <a:ext uri="{FF2B5EF4-FFF2-40B4-BE49-F238E27FC236}">
                <a16:creationId xmlns:a16="http://schemas.microsoft.com/office/drawing/2014/main" id="{EAA216C1-AB2E-40F5-9FEB-99A051529BBC}"/>
              </a:ext>
            </a:extLst>
          </p:cNvPr>
          <p:cNvSpPr>
            <a:spLocks noGrp="1"/>
          </p:cNvSpPr>
          <p:nvPr>
            <p:ph type="pic" sz="quarter" idx="10" hasCustomPrompt="1"/>
          </p:nvPr>
        </p:nvSpPr>
        <p:spPr>
          <a:xfrm>
            <a:off x="1361591" y="2616354"/>
            <a:ext cx="887413" cy="889000"/>
          </a:xfrm>
        </p:spPr>
        <p:txBody>
          <a:bodyPr rtlCol="0">
            <a:normAutofit/>
          </a:bodyPr>
          <a:lstStyle>
            <a:lvl1pPr marL="0" indent="0">
              <a:buNone/>
              <a:defRPr sz="1000"/>
            </a:lvl1pPr>
          </a:lstStyle>
          <a:p>
            <a:pPr rtl="0"/>
            <a:r>
              <a:rPr lang="tr-TR" noProof="0"/>
              <a:t>SİMGE</a:t>
            </a:r>
          </a:p>
        </p:txBody>
      </p:sp>
      <p:sp>
        <p:nvSpPr>
          <p:cNvPr id="36" name="Resim Yer Tutucusu 34">
            <a:extLst>
              <a:ext uri="{FF2B5EF4-FFF2-40B4-BE49-F238E27FC236}">
                <a16:creationId xmlns:a16="http://schemas.microsoft.com/office/drawing/2014/main" id="{FAEA8B42-3F7F-41AD-BABE-4EEB23482AE7}"/>
              </a:ext>
            </a:extLst>
          </p:cNvPr>
          <p:cNvSpPr>
            <a:spLocks noGrp="1"/>
          </p:cNvSpPr>
          <p:nvPr>
            <p:ph type="pic" sz="quarter" idx="11" hasCustomPrompt="1"/>
          </p:nvPr>
        </p:nvSpPr>
        <p:spPr>
          <a:xfrm>
            <a:off x="4420929" y="2616354"/>
            <a:ext cx="887413" cy="889000"/>
          </a:xfrm>
        </p:spPr>
        <p:txBody>
          <a:bodyPr rtlCol="0">
            <a:normAutofit/>
          </a:bodyPr>
          <a:lstStyle>
            <a:lvl1pPr marL="0" indent="0">
              <a:buNone/>
              <a:defRPr sz="1000"/>
            </a:lvl1pPr>
          </a:lstStyle>
          <a:p>
            <a:pPr rtl="0"/>
            <a:r>
              <a:rPr lang="tr-TR" noProof="0"/>
              <a:t>SİMGE</a:t>
            </a:r>
          </a:p>
        </p:txBody>
      </p:sp>
      <p:sp>
        <p:nvSpPr>
          <p:cNvPr id="37" name="Resim Yer Tutucusu 34">
            <a:extLst>
              <a:ext uri="{FF2B5EF4-FFF2-40B4-BE49-F238E27FC236}">
                <a16:creationId xmlns:a16="http://schemas.microsoft.com/office/drawing/2014/main" id="{7567D676-2C80-4141-893B-11FCC59F8435}"/>
              </a:ext>
            </a:extLst>
          </p:cNvPr>
          <p:cNvSpPr>
            <a:spLocks noGrp="1"/>
          </p:cNvSpPr>
          <p:nvPr>
            <p:ph type="pic" sz="quarter" idx="12" hasCustomPrompt="1"/>
          </p:nvPr>
        </p:nvSpPr>
        <p:spPr>
          <a:xfrm>
            <a:off x="7407299" y="2616354"/>
            <a:ext cx="887413" cy="889000"/>
          </a:xfrm>
        </p:spPr>
        <p:txBody>
          <a:bodyPr rtlCol="0">
            <a:normAutofit/>
          </a:bodyPr>
          <a:lstStyle>
            <a:lvl1pPr marL="0" indent="0">
              <a:buNone/>
              <a:defRPr sz="1000"/>
            </a:lvl1pPr>
          </a:lstStyle>
          <a:p>
            <a:pPr rtl="0"/>
            <a:r>
              <a:rPr lang="tr-TR" noProof="0"/>
              <a:t>SİMGE</a:t>
            </a:r>
          </a:p>
        </p:txBody>
      </p:sp>
      <p:sp>
        <p:nvSpPr>
          <p:cNvPr id="38" name="Resim Yer Tutucusu 34">
            <a:extLst>
              <a:ext uri="{FF2B5EF4-FFF2-40B4-BE49-F238E27FC236}">
                <a16:creationId xmlns:a16="http://schemas.microsoft.com/office/drawing/2014/main" id="{6F952DCC-32A4-47A9-94B1-DD217C6081C8}"/>
              </a:ext>
            </a:extLst>
          </p:cNvPr>
          <p:cNvSpPr>
            <a:spLocks noGrp="1"/>
          </p:cNvSpPr>
          <p:nvPr>
            <p:ph type="pic" sz="quarter" idx="13" hasCustomPrompt="1"/>
          </p:nvPr>
        </p:nvSpPr>
        <p:spPr>
          <a:xfrm>
            <a:off x="10456949" y="2616354"/>
            <a:ext cx="887413" cy="889000"/>
          </a:xfrm>
        </p:spPr>
        <p:txBody>
          <a:bodyPr rtlCol="0">
            <a:normAutofit/>
          </a:bodyPr>
          <a:lstStyle>
            <a:lvl1pPr marL="0" indent="0">
              <a:buNone/>
              <a:defRPr sz="1000"/>
            </a:lvl1pPr>
          </a:lstStyle>
          <a:p>
            <a:pPr rtl="0"/>
            <a:r>
              <a:rPr lang="tr-TR" noProof="0"/>
              <a:t>SİMGE</a:t>
            </a:r>
          </a:p>
        </p:txBody>
      </p:sp>
      <p:sp>
        <p:nvSpPr>
          <p:cNvPr id="40" name="Metin Yer Tutucusu 39">
            <a:extLst>
              <a:ext uri="{FF2B5EF4-FFF2-40B4-BE49-F238E27FC236}">
                <a16:creationId xmlns:a16="http://schemas.microsoft.com/office/drawing/2014/main" id="{26074907-686A-4144-BB8F-791A360F4CA9}"/>
              </a:ext>
            </a:extLst>
          </p:cNvPr>
          <p:cNvSpPr>
            <a:spLocks noGrp="1"/>
          </p:cNvSpPr>
          <p:nvPr>
            <p:ph type="body" sz="quarter" idx="14"/>
          </p:nvPr>
        </p:nvSpPr>
        <p:spPr>
          <a:xfrm>
            <a:off x="439643" y="4491306"/>
            <a:ext cx="2158999" cy="601662"/>
          </a:xfrm>
        </p:spPr>
        <p:txBody>
          <a:bodyPr rtlCol="0">
            <a:noAutofit/>
          </a:bodyPr>
          <a:lstStyle>
            <a:lvl1pPr marL="0" indent="0" algn="ctr">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rtl="0"/>
            <a:r>
              <a:rPr lang="tr-TR" noProof="0"/>
              <a:t>Asıl metin stillerini düzenlemek için tıklayın</a:t>
            </a:r>
          </a:p>
        </p:txBody>
      </p:sp>
      <p:sp>
        <p:nvSpPr>
          <p:cNvPr id="41" name="Metin Yer Tutucusu 39">
            <a:extLst>
              <a:ext uri="{FF2B5EF4-FFF2-40B4-BE49-F238E27FC236}">
                <a16:creationId xmlns:a16="http://schemas.microsoft.com/office/drawing/2014/main" id="{008E0623-EC20-45C5-91A6-0F11089BC4D6}"/>
              </a:ext>
            </a:extLst>
          </p:cNvPr>
          <p:cNvSpPr>
            <a:spLocks noGrp="1"/>
          </p:cNvSpPr>
          <p:nvPr>
            <p:ph type="body" sz="quarter" idx="15"/>
          </p:nvPr>
        </p:nvSpPr>
        <p:spPr>
          <a:xfrm>
            <a:off x="3580136" y="4491306"/>
            <a:ext cx="1983726" cy="601662"/>
          </a:xfrm>
        </p:spPr>
        <p:txBody>
          <a:bodyPr rtlCol="0">
            <a:noAutofit/>
          </a:bodyPr>
          <a:lstStyle>
            <a:lvl1pPr marL="0" indent="0" algn="ctr">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rtl="0"/>
            <a:r>
              <a:rPr lang="tr-TR" noProof="0"/>
              <a:t>Asıl metin stillerini düzenlemek için tıklayın</a:t>
            </a:r>
          </a:p>
        </p:txBody>
      </p:sp>
      <p:sp>
        <p:nvSpPr>
          <p:cNvPr id="44" name="Metin Yer Tutucusu 39">
            <a:extLst>
              <a:ext uri="{FF2B5EF4-FFF2-40B4-BE49-F238E27FC236}">
                <a16:creationId xmlns:a16="http://schemas.microsoft.com/office/drawing/2014/main" id="{61293D0A-B2E6-4C99-A936-14475FCCE59B}"/>
              </a:ext>
            </a:extLst>
          </p:cNvPr>
          <p:cNvSpPr>
            <a:spLocks noGrp="1"/>
          </p:cNvSpPr>
          <p:nvPr>
            <p:ph type="body" sz="quarter" idx="16"/>
          </p:nvPr>
        </p:nvSpPr>
        <p:spPr>
          <a:xfrm>
            <a:off x="6628138" y="4491306"/>
            <a:ext cx="1983726" cy="601662"/>
          </a:xfrm>
        </p:spPr>
        <p:txBody>
          <a:bodyPr rtlCol="0">
            <a:noAutofit/>
          </a:bodyPr>
          <a:lstStyle>
            <a:lvl1pPr marL="0" indent="0" algn="ctr">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rtl="0"/>
            <a:r>
              <a:rPr lang="tr-TR" noProof="0"/>
              <a:t>Asıl metin stillerini düzenlemek için tıklayın</a:t>
            </a:r>
          </a:p>
        </p:txBody>
      </p:sp>
      <p:sp>
        <p:nvSpPr>
          <p:cNvPr id="45" name="Metin Yer Tutucusu 39">
            <a:extLst>
              <a:ext uri="{FF2B5EF4-FFF2-40B4-BE49-F238E27FC236}">
                <a16:creationId xmlns:a16="http://schemas.microsoft.com/office/drawing/2014/main" id="{1527FC22-EC4A-4577-9F30-4B76AC7BCE0A}"/>
              </a:ext>
            </a:extLst>
          </p:cNvPr>
          <p:cNvSpPr>
            <a:spLocks noGrp="1"/>
          </p:cNvSpPr>
          <p:nvPr>
            <p:ph type="body" sz="quarter" idx="17"/>
          </p:nvPr>
        </p:nvSpPr>
        <p:spPr>
          <a:xfrm>
            <a:off x="9676136" y="4491306"/>
            <a:ext cx="1983726" cy="601662"/>
          </a:xfrm>
        </p:spPr>
        <p:txBody>
          <a:bodyPr rtlCol="0">
            <a:noAutofit/>
          </a:bodyPr>
          <a:lstStyle>
            <a:lvl1pPr marL="0" indent="0" algn="ctr">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rtl="0"/>
            <a:r>
              <a:rPr lang="tr-TR" noProof="0"/>
              <a:t>Asıl metin stillerini düzenlemek için tıklayın</a:t>
            </a:r>
          </a:p>
        </p:txBody>
      </p:sp>
      <p:sp>
        <p:nvSpPr>
          <p:cNvPr id="47" name="Metin Yer Tutucusu 46">
            <a:extLst>
              <a:ext uri="{FF2B5EF4-FFF2-40B4-BE49-F238E27FC236}">
                <a16:creationId xmlns:a16="http://schemas.microsoft.com/office/drawing/2014/main" id="{ED77457B-088A-4D58-BA8E-B758F3A6A0B0}"/>
              </a:ext>
            </a:extLst>
          </p:cNvPr>
          <p:cNvSpPr>
            <a:spLocks noGrp="1"/>
          </p:cNvSpPr>
          <p:nvPr>
            <p:ph type="body" sz="quarter" idx="18" hasCustomPrompt="1"/>
          </p:nvPr>
        </p:nvSpPr>
        <p:spPr>
          <a:xfrm>
            <a:off x="233457" y="4019516"/>
            <a:ext cx="2585943" cy="369311"/>
          </a:xfrm>
        </p:spPr>
        <p:txBody>
          <a:bodyPr rtlCol="0">
            <a:noAutofit/>
          </a:bodyPr>
          <a:lstStyle>
            <a:lvl1pPr marL="0" indent="0" algn="ctr">
              <a:lnSpc>
                <a:spcPct val="100000"/>
              </a:lnSpc>
              <a:spcBef>
                <a:spcPts val="0"/>
              </a:spcBef>
              <a:buNone/>
              <a:defRPr sz="1800" b="1">
                <a:latin typeface="Calibri Light" panose="020F0302020204030204" pitchFamily="34" charset="0"/>
                <a:cs typeface="Calibri Light" panose="020F030202020403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rtl="0"/>
            <a:r>
              <a:rPr lang="tr-TR" noProof="0" dirty="0"/>
              <a:t>Düzenlemek İçin Tıklayın</a:t>
            </a:r>
          </a:p>
        </p:txBody>
      </p:sp>
      <p:sp>
        <p:nvSpPr>
          <p:cNvPr id="48" name="Metin Yer Tutucusu 46">
            <a:extLst>
              <a:ext uri="{FF2B5EF4-FFF2-40B4-BE49-F238E27FC236}">
                <a16:creationId xmlns:a16="http://schemas.microsoft.com/office/drawing/2014/main" id="{DD29B92B-5D6C-4077-8F1A-743E03C13A11}"/>
              </a:ext>
            </a:extLst>
          </p:cNvPr>
          <p:cNvSpPr>
            <a:spLocks noGrp="1"/>
          </p:cNvSpPr>
          <p:nvPr>
            <p:ph type="body" sz="quarter" idx="19" hasCustomPrompt="1"/>
          </p:nvPr>
        </p:nvSpPr>
        <p:spPr>
          <a:xfrm>
            <a:off x="3281457" y="4019516"/>
            <a:ext cx="2585943" cy="369311"/>
          </a:xfrm>
        </p:spPr>
        <p:txBody>
          <a:bodyPr rtlCol="0">
            <a:noAutofit/>
          </a:bodyPr>
          <a:lstStyle>
            <a:lvl1pPr marL="0" indent="0" algn="ctr">
              <a:lnSpc>
                <a:spcPct val="100000"/>
              </a:lnSpc>
              <a:spcBef>
                <a:spcPts val="0"/>
              </a:spcBef>
              <a:buNone/>
              <a:defRPr sz="1800" b="1">
                <a:latin typeface="Calibri Light" panose="020F0302020204030204" pitchFamily="34" charset="0"/>
                <a:cs typeface="Calibri Light" panose="020F030202020403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rtl="0"/>
            <a:r>
              <a:rPr lang="tr-TR" noProof="0"/>
              <a:t>Düzenlemek İçin Tıklayın</a:t>
            </a:r>
          </a:p>
        </p:txBody>
      </p:sp>
      <p:sp>
        <p:nvSpPr>
          <p:cNvPr id="49" name="Metin Yer Tutucusu 46">
            <a:extLst>
              <a:ext uri="{FF2B5EF4-FFF2-40B4-BE49-F238E27FC236}">
                <a16:creationId xmlns:a16="http://schemas.microsoft.com/office/drawing/2014/main" id="{13F3E81B-98F9-43EF-B142-E08146C84EC6}"/>
              </a:ext>
            </a:extLst>
          </p:cNvPr>
          <p:cNvSpPr>
            <a:spLocks noGrp="1"/>
          </p:cNvSpPr>
          <p:nvPr>
            <p:ph type="body" sz="quarter" idx="20" hasCustomPrompt="1"/>
          </p:nvPr>
        </p:nvSpPr>
        <p:spPr>
          <a:xfrm>
            <a:off x="6326144" y="4019516"/>
            <a:ext cx="2585943" cy="369311"/>
          </a:xfrm>
        </p:spPr>
        <p:txBody>
          <a:bodyPr rtlCol="0">
            <a:noAutofit/>
          </a:bodyPr>
          <a:lstStyle>
            <a:lvl1pPr marL="0" indent="0" algn="ctr">
              <a:lnSpc>
                <a:spcPct val="100000"/>
              </a:lnSpc>
              <a:spcBef>
                <a:spcPts val="0"/>
              </a:spcBef>
              <a:buNone/>
              <a:defRPr sz="1800" b="1">
                <a:latin typeface="Calibri Light" panose="020F0302020204030204" pitchFamily="34" charset="0"/>
                <a:cs typeface="Calibri Light" panose="020F030202020403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rtl="0"/>
            <a:r>
              <a:rPr lang="tr-TR" noProof="0"/>
              <a:t>Düzenlemek İçin Tıklayın</a:t>
            </a:r>
          </a:p>
        </p:txBody>
      </p:sp>
      <p:sp>
        <p:nvSpPr>
          <p:cNvPr id="50" name="Metin Yer Tutucusu 46">
            <a:extLst>
              <a:ext uri="{FF2B5EF4-FFF2-40B4-BE49-F238E27FC236}">
                <a16:creationId xmlns:a16="http://schemas.microsoft.com/office/drawing/2014/main" id="{DBC70D5F-BACB-4A84-A4D0-71ECD4393E28}"/>
              </a:ext>
            </a:extLst>
          </p:cNvPr>
          <p:cNvSpPr>
            <a:spLocks noGrp="1"/>
          </p:cNvSpPr>
          <p:nvPr>
            <p:ph type="body" sz="quarter" idx="21" hasCustomPrompt="1"/>
          </p:nvPr>
        </p:nvSpPr>
        <p:spPr>
          <a:xfrm>
            <a:off x="9374144" y="4019516"/>
            <a:ext cx="2585943" cy="369311"/>
          </a:xfrm>
        </p:spPr>
        <p:txBody>
          <a:bodyPr rtlCol="0">
            <a:noAutofit/>
          </a:bodyPr>
          <a:lstStyle>
            <a:lvl1pPr marL="0" indent="0" algn="ctr">
              <a:lnSpc>
                <a:spcPct val="100000"/>
              </a:lnSpc>
              <a:spcBef>
                <a:spcPts val="0"/>
              </a:spcBef>
              <a:buNone/>
              <a:defRPr sz="1800" b="1">
                <a:latin typeface="Calibri Light" panose="020F0302020204030204" pitchFamily="34" charset="0"/>
                <a:cs typeface="Calibri Light" panose="020F0302020204030204"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rtl="0"/>
            <a:r>
              <a:rPr lang="tr-TR" noProof="0"/>
              <a:t>Düzenlemek İçin Tıklayın</a:t>
            </a:r>
          </a:p>
        </p:txBody>
      </p:sp>
      <p:sp>
        <p:nvSpPr>
          <p:cNvPr id="2" name="Başlık 1">
            <a:extLst>
              <a:ext uri="{FF2B5EF4-FFF2-40B4-BE49-F238E27FC236}">
                <a16:creationId xmlns:a16="http://schemas.microsoft.com/office/drawing/2014/main" id="{CDFE23D0-0FF0-42C6-B15F-A719DFDD5264}"/>
              </a:ext>
            </a:extLst>
          </p:cNvPr>
          <p:cNvSpPr>
            <a:spLocks noGrp="1"/>
          </p:cNvSpPr>
          <p:nvPr>
            <p:ph type="title"/>
          </p:nvPr>
        </p:nvSpPr>
        <p:spPr/>
        <p:txBody>
          <a:bodyPr rtlCol="0"/>
          <a:lstStyle>
            <a:lvl1pPr>
              <a:defRPr>
                <a:latin typeface="Calibri Light" panose="020F0302020204030204" pitchFamily="34" charset="0"/>
                <a:cs typeface="Calibri Light" panose="020F0302020204030204" pitchFamily="34" charset="0"/>
              </a:defRPr>
            </a:lvl1pPr>
          </a:lstStyle>
          <a:p>
            <a:pPr rtl="0"/>
            <a:r>
              <a:rPr lang="tr-TR" noProof="0"/>
              <a:t>Asıl başlık stilini düzenlemek için tıklayın</a:t>
            </a:r>
          </a:p>
        </p:txBody>
      </p:sp>
    </p:spTree>
    <p:extLst>
      <p:ext uri="{BB962C8B-B14F-4D97-AF65-F5344CB8AC3E}">
        <p14:creationId xmlns:p14="http://schemas.microsoft.com/office/powerpoint/2010/main" val="375252938"/>
      </p:ext>
    </p:extLst>
  </p:cSld>
  <p:clrMapOvr>
    <a:masterClrMapping/>
  </p:clrMapOvr>
  <p:extLst>
    <p:ext uri="{DCECCB84-F9BA-43D5-87BE-67443E8EF086}">
      <p15:sldGuideLst xmlns:p15="http://schemas.microsoft.com/office/powerpoint/2012/main">
        <p15:guide id="1" pos="1920">
          <p15:clr>
            <a:srgbClr val="FBAE40"/>
          </p15:clr>
        </p15:guide>
        <p15:guide id="2" pos="3840">
          <p15:clr>
            <a:srgbClr val="FBAE40"/>
          </p15:clr>
        </p15:guide>
        <p15:guide id="3" pos="5760">
          <p15:clr>
            <a:srgbClr val="FBAE40"/>
          </p15:clr>
        </p15:guide>
        <p15:guide id="4" pos="3984">
          <p15:clr>
            <a:srgbClr val="5ACBF0"/>
          </p15:clr>
        </p15:guide>
        <p15:guide id="5" pos="3696">
          <p15:clr>
            <a:srgbClr val="5ACBF0"/>
          </p15:clr>
        </p15:guide>
        <p15:guide id="6" pos="2064">
          <p15:clr>
            <a:srgbClr val="5ACBF0"/>
          </p15:clr>
        </p15:guide>
        <p15:guide id="7" pos="1776">
          <p15:clr>
            <a:srgbClr val="5ACBF0"/>
          </p15:clr>
        </p15:guide>
        <p15:guide id="8" pos="5616">
          <p15:clr>
            <a:srgbClr val="5ACBF0"/>
          </p15:clr>
        </p15:guide>
        <p15:guide id="9" pos="5904">
          <p15:clr>
            <a:srgbClr val="5ACBF0"/>
          </p15:clr>
        </p15:guide>
        <p15:guide id="10" pos="144">
          <p15:clr>
            <a:srgbClr val="5ACBF0"/>
          </p15:clr>
        </p15:guide>
        <p15:guide id="11" orient="horz" pos="4176">
          <p15:clr>
            <a:srgbClr val="5ACBF0"/>
          </p15:clr>
        </p15:guide>
        <p15:guide id="12" pos="7536">
          <p15:clr>
            <a:srgbClr val="5ACBF0"/>
          </p15:clr>
        </p15:guide>
        <p15:guide id="13" orient="horz" pos="14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5_Zaman Çizelgesi ">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FC626A5-4FF6-42BD-858A-AE4B2C23A6BC}"/>
              </a:ext>
            </a:extLst>
          </p:cNvPr>
          <p:cNvSpPr>
            <a:spLocks noGrp="1"/>
          </p:cNvSpPr>
          <p:nvPr>
            <p:ph type="title"/>
          </p:nvPr>
        </p:nvSpPr>
        <p:spPr/>
        <p:txBody>
          <a:bodyPr rtlCol="0">
            <a:normAutofit/>
          </a:bodyPr>
          <a:lstStyle>
            <a:lvl1pPr>
              <a:defRPr sz="3800" cap="all" baseline="0">
                <a:solidFill>
                  <a:schemeClr val="tx1"/>
                </a:solidFill>
              </a:defRPr>
            </a:lvl1pPr>
          </a:lstStyle>
          <a:p>
            <a:pPr rtl="0"/>
            <a:r>
              <a:rPr lang="tr-TR" noProof="0"/>
              <a:t>Asıl başlık stilini düzenlemek için tıklayın</a:t>
            </a:r>
          </a:p>
        </p:txBody>
      </p:sp>
      <p:sp>
        <p:nvSpPr>
          <p:cNvPr id="6" name="Alt Bilgi Yer Tutucusu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solidFill>
              </a:defRPr>
            </a:lvl1pPr>
          </a:lstStyle>
          <a:p>
            <a:pPr rtl="0"/>
            <a:r>
              <a:rPr lang="tr-TR" noProof="0"/>
              <a:t>Sunum destesi başlığıaşlığı</a:t>
            </a:r>
          </a:p>
        </p:txBody>
      </p:sp>
      <p:sp>
        <p:nvSpPr>
          <p:cNvPr id="7" name="Slayt Numarası Yer Tutucusu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solidFill>
              </a:defRPr>
            </a:lvl1pPr>
          </a:lstStyle>
          <a:p>
            <a:pPr rtl="0"/>
            <a:fld id="{19B51A1E-902D-48AF-9020-955120F399B6}" type="slidenum">
              <a:rPr lang="tr-TR" noProof="0" smtClean="0"/>
              <a:pPr/>
              <a:t>‹#›</a:t>
            </a:fld>
            <a:endParaRPr lang="tr-TR" noProof="0"/>
          </a:p>
        </p:txBody>
      </p:sp>
      <p:sp>
        <p:nvSpPr>
          <p:cNvPr id="39" name="Metin Yer Tutucusu 10">
            <a:extLst>
              <a:ext uri="{FF2B5EF4-FFF2-40B4-BE49-F238E27FC236}">
                <a16:creationId xmlns:a16="http://schemas.microsoft.com/office/drawing/2014/main" id="{FC6A7536-E874-4947-87B9-7BBDD96382DC}"/>
              </a:ext>
            </a:extLst>
          </p:cNvPr>
          <p:cNvSpPr>
            <a:spLocks noGrp="1"/>
          </p:cNvSpPr>
          <p:nvPr>
            <p:ph type="body" sz="quarter" idx="33" hasCustomPrompt="1"/>
          </p:nvPr>
        </p:nvSpPr>
        <p:spPr>
          <a:xfrm>
            <a:off x="914399" y="3422952"/>
            <a:ext cx="731520" cy="457200"/>
          </a:xfrm>
        </p:spPr>
        <p:txBody>
          <a:bodyPr rtlCol="0" anchor="ctr"/>
          <a:lstStyle>
            <a:lvl1pPr marL="0" indent="0" algn="ctr">
              <a:buNone/>
              <a:defRPr sz="1400" b="1">
                <a:solidFill>
                  <a:schemeClr val="tx1"/>
                </a:solidFill>
                <a:latin typeface="+mj-lt"/>
              </a:defRPr>
            </a:lvl1pPr>
          </a:lstStyle>
          <a:p>
            <a:pPr lvl="0" rtl="0"/>
            <a:r>
              <a:rPr lang="tr-TR" noProof="0"/>
              <a:t>Yıl</a:t>
            </a:r>
          </a:p>
        </p:txBody>
      </p:sp>
      <p:sp>
        <p:nvSpPr>
          <p:cNvPr id="40" name="Metin Yer Tutucusu 10">
            <a:extLst>
              <a:ext uri="{FF2B5EF4-FFF2-40B4-BE49-F238E27FC236}">
                <a16:creationId xmlns:a16="http://schemas.microsoft.com/office/drawing/2014/main" id="{2EE2019A-1A0B-4D25-BAE2-71B69BA97418}"/>
              </a:ext>
            </a:extLst>
          </p:cNvPr>
          <p:cNvSpPr>
            <a:spLocks noGrp="1"/>
          </p:cNvSpPr>
          <p:nvPr>
            <p:ph type="body" sz="quarter" idx="34" hasCustomPrompt="1"/>
          </p:nvPr>
        </p:nvSpPr>
        <p:spPr>
          <a:xfrm>
            <a:off x="1965960" y="3570392"/>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41" name="Metin Yer Tutucusu 10">
            <a:extLst>
              <a:ext uri="{FF2B5EF4-FFF2-40B4-BE49-F238E27FC236}">
                <a16:creationId xmlns:a16="http://schemas.microsoft.com/office/drawing/2014/main" id="{2FA81285-377E-4F1B-A411-6ADAE6E2E2FF}"/>
              </a:ext>
            </a:extLst>
          </p:cNvPr>
          <p:cNvSpPr>
            <a:spLocks noGrp="1"/>
          </p:cNvSpPr>
          <p:nvPr>
            <p:ph type="body" sz="quarter" idx="35" hasCustomPrompt="1"/>
          </p:nvPr>
        </p:nvSpPr>
        <p:spPr>
          <a:xfrm>
            <a:off x="2753880" y="3570392"/>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42" name="Metin Yer Tutucusu 10">
            <a:extLst>
              <a:ext uri="{FF2B5EF4-FFF2-40B4-BE49-F238E27FC236}">
                <a16:creationId xmlns:a16="http://schemas.microsoft.com/office/drawing/2014/main" id="{CF13316C-EA9D-400F-83D5-7011014DC94D}"/>
              </a:ext>
            </a:extLst>
          </p:cNvPr>
          <p:cNvSpPr>
            <a:spLocks noGrp="1"/>
          </p:cNvSpPr>
          <p:nvPr>
            <p:ph type="body" sz="quarter" idx="36" hasCustomPrompt="1"/>
          </p:nvPr>
        </p:nvSpPr>
        <p:spPr>
          <a:xfrm>
            <a:off x="3541800" y="3570392"/>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43" name="Metin Yer Tutucusu 10">
            <a:extLst>
              <a:ext uri="{FF2B5EF4-FFF2-40B4-BE49-F238E27FC236}">
                <a16:creationId xmlns:a16="http://schemas.microsoft.com/office/drawing/2014/main" id="{D3F29D29-DF16-44B2-B0BB-3B5E6BDB7E8C}"/>
              </a:ext>
            </a:extLst>
          </p:cNvPr>
          <p:cNvSpPr>
            <a:spLocks noGrp="1"/>
          </p:cNvSpPr>
          <p:nvPr>
            <p:ph type="body" sz="quarter" idx="37" hasCustomPrompt="1"/>
          </p:nvPr>
        </p:nvSpPr>
        <p:spPr>
          <a:xfrm>
            <a:off x="4329720" y="3570392"/>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44" name="Metin Yer Tutucusu 10">
            <a:extLst>
              <a:ext uri="{FF2B5EF4-FFF2-40B4-BE49-F238E27FC236}">
                <a16:creationId xmlns:a16="http://schemas.microsoft.com/office/drawing/2014/main" id="{C7A5AAEF-B3B1-437E-B061-56D207453385}"/>
              </a:ext>
            </a:extLst>
          </p:cNvPr>
          <p:cNvSpPr>
            <a:spLocks noGrp="1"/>
          </p:cNvSpPr>
          <p:nvPr>
            <p:ph type="body" sz="quarter" idx="38" hasCustomPrompt="1"/>
          </p:nvPr>
        </p:nvSpPr>
        <p:spPr>
          <a:xfrm>
            <a:off x="914400" y="4224228"/>
            <a:ext cx="731520" cy="457200"/>
          </a:xfrm>
        </p:spPr>
        <p:txBody>
          <a:bodyPr rtlCol="0" anchor="ctr"/>
          <a:lstStyle>
            <a:lvl1pPr marL="0" indent="0" algn="ctr">
              <a:buNone/>
              <a:defRPr sz="1400" b="1">
                <a:solidFill>
                  <a:schemeClr val="tx1"/>
                </a:solidFill>
                <a:latin typeface="+mj-lt"/>
              </a:defRPr>
            </a:lvl1pPr>
          </a:lstStyle>
          <a:p>
            <a:pPr lvl="0" rtl="0"/>
            <a:r>
              <a:rPr lang="tr-TR" noProof="0"/>
              <a:t>Yıl</a:t>
            </a:r>
          </a:p>
        </p:txBody>
      </p:sp>
      <p:sp>
        <p:nvSpPr>
          <p:cNvPr id="45" name="Metin Yer Tutucusu 10">
            <a:extLst>
              <a:ext uri="{FF2B5EF4-FFF2-40B4-BE49-F238E27FC236}">
                <a16:creationId xmlns:a16="http://schemas.microsoft.com/office/drawing/2014/main" id="{46F5413B-3B9F-4F5F-BC98-1E1665183D38}"/>
              </a:ext>
            </a:extLst>
          </p:cNvPr>
          <p:cNvSpPr>
            <a:spLocks noGrp="1"/>
          </p:cNvSpPr>
          <p:nvPr>
            <p:ph type="body" sz="quarter" idx="39" hasCustomPrompt="1"/>
          </p:nvPr>
        </p:nvSpPr>
        <p:spPr>
          <a:xfrm>
            <a:off x="5117640" y="3570392"/>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46" name="Metin Yer Tutucusu 10">
            <a:extLst>
              <a:ext uri="{FF2B5EF4-FFF2-40B4-BE49-F238E27FC236}">
                <a16:creationId xmlns:a16="http://schemas.microsoft.com/office/drawing/2014/main" id="{811B74C5-AA62-45A7-AD20-F342A2D5D904}"/>
              </a:ext>
            </a:extLst>
          </p:cNvPr>
          <p:cNvSpPr>
            <a:spLocks noGrp="1"/>
          </p:cNvSpPr>
          <p:nvPr>
            <p:ph type="body" sz="quarter" idx="40" hasCustomPrompt="1"/>
          </p:nvPr>
        </p:nvSpPr>
        <p:spPr>
          <a:xfrm>
            <a:off x="5905560" y="3570392"/>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47" name="Metin Yer Tutucusu 10">
            <a:extLst>
              <a:ext uri="{FF2B5EF4-FFF2-40B4-BE49-F238E27FC236}">
                <a16:creationId xmlns:a16="http://schemas.microsoft.com/office/drawing/2014/main" id="{FA00752C-760E-4D6D-B38E-ED20B3595666}"/>
              </a:ext>
            </a:extLst>
          </p:cNvPr>
          <p:cNvSpPr>
            <a:spLocks noGrp="1"/>
          </p:cNvSpPr>
          <p:nvPr>
            <p:ph type="body" sz="quarter" idx="41" hasCustomPrompt="1"/>
          </p:nvPr>
        </p:nvSpPr>
        <p:spPr>
          <a:xfrm>
            <a:off x="6693480" y="3570392"/>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48" name="Metin Yer Tutucusu 10">
            <a:extLst>
              <a:ext uri="{FF2B5EF4-FFF2-40B4-BE49-F238E27FC236}">
                <a16:creationId xmlns:a16="http://schemas.microsoft.com/office/drawing/2014/main" id="{1FE58499-6C3A-48E2-90DE-27CDE58AAE3C}"/>
              </a:ext>
            </a:extLst>
          </p:cNvPr>
          <p:cNvSpPr>
            <a:spLocks noGrp="1"/>
          </p:cNvSpPr>
          <p:nvPr>
            <p:ph type="body" sz="quarter" idx="42" hasCustomPrompt="1"/>
          </p:nvPr>
        </p:nvSpPr>
        <p:spPr>
          <a:xfrm>
            <a:off x="9057240" y="3570392"/>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49" name="Metin Yer Tutucusu 10">
            <a:extLst>
              <a:ext uri="{FF2B5EF4-FFF2-40B4-BE49-F238E27FC236}">
                <a16:creationId xmlns:a16="http://schemas.microsoft.com/office/drawing/2014/main" id="{0095F8F9-37B7-4167-AC03-EE11AD5DB250}"/>
              </a:ext>
            </a:extLst>
          </p:cNvPr>
          <p:cNvSpPr>
            <a:spLocks noGrp="1"/>
          </p:cNvSpPr>
          <p:nvPr>
            <p:ph type="body" sz="quarter" idx="43" hasCustomPrompt="1"/>
          </p:nvPr>
        </p:nvSpPr>
        <p:spPr>
          <a:xfrm>
            <a:off x="7481400" y="3570392"/>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50" name="Metin Yer Tutucusu 10">
            <a:extLst>
              <a:ext uri="{FF2B5EF4-FFF2-40B4-BE49-F238E27FC236}">
                <a16:creationId xmlns:a16="http://schemas.microsoft.com/office/drawing/2014/main" id="{F1B27D52-5A0D-4223-9B94-D994052FBCB0}"/>
              </a:ext>
            </a:extLst>
          </p:cNvPr>
          <p:cNvSpPr>
            <a:spLocks noGrp="1"/>
          </p:cNvSpPr>
          <p:nvPr>
            <p:ph type="body" sz="quarter" idx="44" hasCustomPrompt="1"/>
          </p:nvPr>
        </p:nvSpPr>
        <p:spPr>
          <a:xfrm>
            <a:off x="8269320" y="3570392"/>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51" name="Metin Yer Tutucusu 10">
            <a:extLst>
              <a:ext uri="{FF2B5EF4-FFF2-40B4-BE49-F238E27FC236}">
                <a16:creationId xmlns:a16="http://schemas.microsoft.com/office/drawing/2014/main" id="{0BD9531F-6F68-4C50-8D08-1934ED971C05}"/>
              </a:ext>
            </a:extLst>
          </p:cNvPr>
          <p:cNvSpPr>
            <a:spLocks noGrp="1"/>
          </p:cNvSpPr>
          <p:nvPr>
            <p:ph type="body" sz="quarter" idx="45" hasCustomPrompt="1"/>
          </p:nvPr>
        </p:nvSpPr>
        <p:spPr>
          <a:xfrm>
            <a:off x="9845160" y="3570392"/>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52" name="Metin Yer Tutucusu 10">
            <a:extLst>
              <a:ext uri="{FF2B5EF4-FFF2-40B4-BE49-F238E27FC236}">
                <a16:creationId xmlns:a16="http://schemas.microsoft.com/office/drawing/2014/main" id="{26357C76-DD6D-4330-AD11-639E1B388CBA}"/>
              </a:ext>
            </a:extLst>
          </p:cNvPr>
          <p:cNvSpPr>
            <a:spLocks noGrp="1"/>
          </p:cNvSpPr>
          <p:nvPr>
            <p:ph type="body" sz="quarter" idx="46" hasCustomPrompt="1"/>
          </p:nvPr>
        </p:nvSpPr>
        <p:spPr>
          <a:xfrm>
            <a:off x="10633085" y="3570392"/>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53" name="Metin Yer Tutucusu 10">
            <a:extLst>
              <a:ext uri="{FF2B5EF4-FFF2-40B4-BE49-F238E27FC236}">
                <a16:creationId xmlns:a16="http://schemas.microsoft.com/office/drawing/2014/main" id="{6293B0EF-4BE3-4B2F-B169-6E91B1748D99}"/>
              </a:ext>
            </a:extLst>
          </p:cNvPr>
          <p:cNvSpPr>
            <a:spLocks noGrp="1"/>
          </p:cNvSpPr>
          <p:nvPr>
            <p:ph type="body" sz="quarter" idx="47" hasCustomPrompt="1"/>
          </p:nvPr>
        </p:nvSpPr>
        <p:spPr>
          <a:xfrm>
            <a:off x="1969915" y="4357456"/>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54" name="Metin Yer Tutucusu 10">
            <a:extLst>
              <a:ext uri="{FF2B5EF4-FFF2-40B4-BE49-F238E27FC236}">
                <a16:creationId xmlns:a16="http://schemas.microsoft.com/office/drawing/2014/main" id="{2E79FE94-2079-4F2E-9D07-CE6E4E5E7EF3}"/>
              </a:ext>
            </a:extLst>
          </p:cNvPr>
          <p:cNvSpPr>
            <a:spLocks noGrp="1"/>
          </p:cNvSpPr>
          <p:nvPr>
            <p:ph type="body" sz="quarter" idx="48" hasCustomPrompt="1"/>
          </p:nvPr>
        </p:nvSpPr>
        <p:spPr>
          <a:xfrm>
            <a:off x="2757602" y="4357456"/>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55" name="Metin Yer Tutucusu 10">
            <a:extLst>
              <a:ext uri="{FF2B5EF4-FFF2-40B4-BE49-F238E27FC236}">
                <a16:creationId xmlns:a16="http://schemas.microsoft.com/office/drawing/2014/main" id="{E08B1E6E-A82D-4A7B-A59B-7F18C87ECEE8}"/>
              </a:ext>
            </a:extLst>
          </p:cNvPr>
          <p:cNvSpPr>
            <a:spLocks noGrp="1"/>
          </p:cNvSpPr>
          <p:nvPr>
            <p:ph type="body" sz="quarter" idx="49" hasCustomPrompt="1"/>
          </p:nvPr>
        </p:nvSpPr>
        <p:spPr>
          <a:xfrm>
            <a:off x="3545289" y="4357456"/>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56" name="Metin Yer Tutucusu 10">
            <a:extLst>
              <a:ext uri="{FF2B5EF4-FFF2-40B4-BE49-F238E27FC236}">
                <a16:creationId xmlns:a16="http://schemas.microsoft.com/office/drawing/2014/main" id="{EE7B976B-FE1E-47EC-A0E2-46EC6E7E3221}"/>
              </a:ext>
            </a:extLst>
          </p:cNvPr>
          <p:cNvSpPr>
            <a:spLocks noGrp="1"/>
          </p:cNvSpPr>
          <p:nvPr>
            <p:ph type="body" sz="quarter" idx="50" hasCustomPrompt="1"/>
          </p:nvPr>
        </p:nvSpPr>
        <p:spPr>
          <a:xfrm>
            <a:off x="4332976" y="4357456"/>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57" name="Metin Yer Tutucusu 10">
            <a:extLst>
              <a:ext uri="{FF2B5EF4-FFF2-40B4-BE49-F238E27FC236}">
                <a16:creationId xmlns:a16="http://schemas.microsoft.com/office/drawing/2014/main" id="{F637F34D-E49B-41B7-B9FA-020881639D6E}"/>
              </a:ext>
            </a:extLst>
          </p:cNvPr>
          <p:cNvSpPr>
            <a:spLocks noGrp="1"/>
          </p:cNvSpPr>
          <p:nvPr>
            <p:ph type="body" sz="quarter" idx="51" hasCustomPrompt="1"/>
          </p:nvPr>
        </p:nvSpPr>
        <p:spPr>
          <a:xfrm>
            <a:off x="5120663" y="4357456"/>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58" name="Metin Yer Tutucusu 10">
            <a:extLst>
              <a:ext uri="{FF2B5EF4-FFF2-40B4-BE49-F238E27FC236}">
                <a16:creationId xmlns:a16="http://schemas.microsoft.com/office/drawing/2014/main" id="{55A6074B-EE5C-4389-AE2B-4D2C79E4E707}"/>
              </a:ext>
            </a:extLst>
          </p:cNvPr>
          <p:cNvSpPr>
            <a:spLocks noGrp="1"/>
          </p:cNvSpPr>
          <p:nvPr>
            <p:ph type="body" sz="quarter" idx="52" hasCustomPrompt="1"/>
          </p:nvPr>
        </p:nvSpPr>
        <p:spPr>
          <a:xfrm>
            <a:off x="5908350" y="4357456"/>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59" name="Metin Yer Tutucusu 10">
            <a:extLst>
              <a:ext uri="{FF2B5EF4-FFF2-40B4-BE49-F238E27FC236}">
                <a16:creationId xmlns:a16="http://schemas.microsoft.com/office/drawing/2014/main" id="{9443A42F-D2D4-4F44-AA36-A29748E1086B}"/>
              </a:ext>
            </a:extLst>
          </p:cNvPr>
          <p:cNvSpPr>
            <a:spLocks noGrp="1"/>
          </p:cNvSpPr>
          <p:nvPr>
            <p:ph type="body" sz="quarter" idx="53" hasCustomPrompt="1"/>
          </p:nvPr>
        </p:nvSpPr>
        <p:spPr>
          <a:xfrm>
            <a:off x="6696037" y="4357456"/>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60" name="Metin Yer Tutucusu 10">
            <a:extLst>
              <a:ext uri="{FF2B5EF4-FFF2-40B4-BE49-F238E27FC236}">
                <a16:creationId xmlns:a16="http://schemas.microsoft.com/office/drawing/2014/main" id="{FD1081C3-579C-4D7D-8D30-E2C5ADF7EE99}"/>
              </a:ext>
            </a:extLst>
          </p:cNvPr>
          <p:cNvSpPr>
            <a:spLocks noGrp="1"/>
          </p:cNvSpPr>
          <p:nvPr>
            <p:ph type="body" sz="quarter" idx="54" hasCustomPrompt="1"/>
          </p:nvPr>
        </p:nvSpPr>
        <p:spPr>
          <a:xfrm>
            <a:off x="9059098" y="4357456"/>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61" name="Metin Yer Tutucusu 10">
            <a:extLst>
              <a:ext uri="{FF2B5EF4-FFF2-40B4-BE49-F238E27FC236}">
                <a16:creationId xmlns:a16="http://schemas.microsoft.com/office/drawing/2014/main" id="{CC0CFDE9-A49C-4F86-A0B1-62857270D814}"/>
              </a:ext>
            </a:extLst>
          </p:cNvPr>
          <p:cNvSpPr>
            <a:spLocks noGrp="1"/>
          </p:cNvSpPr>
          <p:nvPr>
            <p:ph type="body" sz="quarter" idx="55" hasCustomPrompt="1"/>
          </p:nvPr>
        </p:nvSpPr>
        <p:spPr>
          <a:xfrm>
            <a:off x="7483724" y="4357456"/>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62" name="Metin Yer Tutucusu 10">
            <a:extLst>
              <a:ext uri="{FF2B5EF4-FFF2-40B4-BE49-F238E27FC236}">
                <a16:creationId xmlns:a16="http://schemas.microsoft.com/office/drawing/2014/main" id="{5683B9AD-4E50-442C-957A-A1D68108E5BD}"/>
              </a:ext>
            </a:extLst>
          </p:cNvPr>
          <p:cNvSpPr>
            <a:spLocks noGrp="1"/>
          </p:cNvSpPr>
          <p:nvPr>
            <p:ph type="body" sz="quarter" idx="56" hasCustomPrompt="1"/>
          </p:nvPr>
        </p:nvSpPr>
        <p:spPr>
          <a:xfrm>
            <a:off x="8271411" y="4357456"/>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63" name="Metin Yer Tutucusu 10">
            <a:extLst>
              <a:ext uri="{FF2B5EF4-FFF2-40B4-BE49-F238E27FC236}">
                <a16:creationId xmlns:a16="http://schemas.microsoft.com/office/drawing/2014/main" id="{AA62259C-C0DD-4418-A003-2B8550039F23}"/>
              </a:ext>
            </a:extLst>
          </p:cNvPr>
          <p:cNvSpPr>
            <a:spLocks noGrp="1"/>
          </p:cNvSpPr>
          <p:nvPr>
            <p:ph type="body" sz="quarter" idx="57" hasCustomPrompt="1"/>
          </p:nvPr>
        </p:nvSpPr>
        <p:spPr>
          <a:xfrm>
            <a:off x="9846785" y="4357456"/>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64" name="Metin Yer Tutucusu 10">
            <a:extLst>
              <a:ext uri="{FF2B5EF4-FFF2-40B4-BE49-F238E27FC236}">
                <a16:creationId xmlns:a16="http://schemas.microsoft.com/office/drawing/2014/main" id="{EE933617-2859-40EE-AE5E-10A8996F769E}"/>
              </a:ext>
            </a:extLst>
          </p:cNvPr>
          <p:cNvSpPr>
            <a:spLocks noGrp="1"/>
          </p:cNvSpPr>
          <p:nvPr>
            <p:ph type="body" sz="quarter" idx="58" hasCustomPrompt="1"/>
          </p:nvPr>
        </p:nvSpPr>
        <p:spPr>
          <a:xfrm>
            <a:off x="10634472" y="4357456"/>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cxnSp>
        <p:nvCxnSpPr>
          <p:cNvPr id="65" name="Düz Bağlayıcı 64">
            <a:extLst>
              <a:ext uri="{FF2B5EF4-FFF2-40B4-BE49-F238E27FC236}">
                <a16:creationId xmlns:a16="http://schemas.microsoft.com/office/drawing/2014/main" id="{CE8B4B52-0962-4EA4-8D67-3A977ABC3160}"/>
              </a:ext>
            </a:extLst>
          </p:cNvPr>
          <p:cNvCxnSpPr/>
          <p:nvPr userDrawn="1"/>
        </p:nvCxnSpPr>
        <p:spPr>
          <a:xfrm>
            <a:off x="940445" y="4069080"/>
            <a:ext cx="10332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Metin Yer Tutucusu 3">
            <a:extLst>
              <a:ext uri="{FF2B5EF4-FFF2-40B4-BE49-F238E27FC236}">
                <a16:creationId xmlns:a16="http://schemas.microsoft.com/office/drawing/2014/main" id="{E27F3657-5309-405D-A48A-06B22B33E2AA}"/>
              </a:ext>
            </a:extLst>
          </p:cNvPr>
          <p:cNvSpPr>
            <a:spLocks noGrp="1"/>
          </p:cNvSpPr>
          <p:nvPr>
            <p:ph type="body" sz="quarter" idx="59" hasCustomPrompt="1"/>
          </p:nvPr>
        </p:nvSpPr>
        <p:spPr>
          <a:xfrm>
            <a:off x="5360988" y="2055840"/>
            <a:ext cx="1793875" cy="696885"/>
          </a:xfrm>
          <a:solidFill>
            <a:schemeClr val="accent1">
              <a:lumMod val="20000"/>
              <a:lumOff val="80000"/>
            </a:schemeClr>
          </a:solidFill>
          <a:ln w="22225">
            <a:solidFill>
              <a:schemeClr val="tx1"/>
            </a:solidFill>
          </a:ln>
        </p:spPr>
        <p:txBody>
          <a:bodyPr tIns="36000" rtlCol="0" anchor="t" anchorCtr="0">
            <a:normAutofit/>
          </a:bodyPr>
          <a:lstStyle>
            <a:lvl1pPr marL="0" indent="0" algn="ctr">
              <a:lnSpc>
                <a:spcPct val="200000"/>
              </a:lnSpc>
              <a:buNone/>
              <a:defRPr sz="1200">
                <a:solidFill>
                  <a:schemeClr val="tx1">
                    <a:lumMod val="75000"/>
                    <a:lumOff val="25000"/>
                  </a:schemeClr>
                </a:solidFill>
                <a:latin typeface="+mj-lt"/>
              </a:defRPr>
            </a:lvl1pPr>
          </a:lstStyle>
          <a:p>
            <a:pPr lvl="0" rtl="0"/>
            <a:r>
              <a:rPr lang="tr-TR" noProof="0"/>
              <a:t>Öğe Başlığı</a:t>
            </a:r>
          </a:p>
        </p:txBody>
      </p:sp>
      <p:sp>
        <p:nvSpPr>
          <p:cNvPr id="67" name="Metin Yer Tutucusu 36">
            <a:extLst>
              <a:ext uri="{FF2B5EF4-FFF2-40B4-BE49-F238E27FC236}">
                <a16:creationId xmlns:a16="http://schemas.microsoft.com/office/drawing/2014/main" id="{1787C639-A462-4A35-B451-A488A22C20B2}"/>
              </a:ext>
            </a:extLst>
          </p:cNvPr>
          <p:cNvSpPr>
            <a:spLocks noGrp="1"/>
          </p:cNvSpPr>
          <p:nvPr>
            <p:ph type="body" sz="quarter" idx="60" hasCustomPrompt="1"/>
          </p:nvPr>
        </p:nvSpPr>
        <p:spPr>
          <a:xfrm>
            <a:off x="5412717" y="2466901"/>
            <a:ext cx="1690417" cy="224670"/>
          </a:xfrm>
        </p:spPr>
        <p:txBody>
          <a:bodyPr rtlCol="0">
            <a:noAutofit/>
          </a:bodyPr>
          <a:lstStyle>
            <a:lvl1pPr marL="0" indent="0" algn="ctr">
              <a:buNone/>
              <a:defRPr sz="1100">
                <a:solidFill>
                  <a:schemeClr val="tx1">
                    <a:lumMod val="75000"/>
                    <a:lumOff val="25000"/>
                  </a:schemeClr>
                </a:solidFill>
              </a:defRPr>
            </a:lvl1pPr>
          </a:lstStyle>
          <a:p>
            <a:pPr lvl="0" rtl="0"/>
            <a:r>
              <a:rPr lang="tr-TR" noProof="0"/>
              <a:t>Ay, Yıl</a:t>
            </a:r>
          </a:p>
        </p:txBody>
      </p:sp>
      <p:sp>
        <p:nvSpPr>
          <p:cNvPr id="68" name="Tarih Yer Tutucusu 2">
            <a:extLst>
              <a:ext uri="{FF2B5EF4-FFF2-40B4-BE49-F238E27FC236}">
                <a16:creationId xmlns:a16="http://schemas.microsoft.com/office/drawing/2014/main" id="{77C700FC-5550-4F21-89E2-F38B13F00672}"/>
              </a:ext>
            </a:extLst>
          </p:cNvPr>
          <p:cNvSpPr>
            <a:spLocks noGrp="1"/>
          </p:cNvSpPr>
          <p:nvPr>
            <p:ph type="dt" sz="half" idx="61"/>
          </p:nvPr>
        </p:nvSpPr>
        <p:spPr>
          <a:xfrm>
            <a:off x="838200" y="6356350"/>
            <a:ext cx="2743200" cy="365125"/>
          </a:xfrm>
        </p:spPr>
        <p:txBody>
          <a:bodyPr rtlCol="0"/>
          <a:lstStyle>
            <a:lvl1pPr>
              <a:defRPr>
                <a:solidFill>
                  <a:schemeClr val="tx1"/>
                </a:solidFill>
              </a:defRPr>
            </a:lvl1pPr>
          </a:lstStyle>
          <a:p>
            <a:pPr rtl="0"/>
            <a:r>
              <a:rPr lang="tr-TR" noProof="0"/>
              <a:t>1/7/20XX</a:t>
            </a:r>
          </a:p>
        </p:txBody>
      </p:sp>
    </p:spTree>
    <p:extLst>
      <p:ext uri="{BB962C8B-B14F-4D97-AF65-F5344CB8AC3E}">
        <p14:creationId xmlns:p14="http://schemas.microsoft.com/office/powerpoint/2010/main" val="2597294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noProof="0"/>
              <a:t>Asıl başlık stilini düzenlemek için tıklayın</a:t>
            </a:r>
            <a:endParaRPr lang="tr-TR" noProof="0" dirty="0"/>
          </a:p>
        </p:txBody>
      </p:sp>
      <p:sp>
        <p:nvSpPr>
          <p:cNvPr id="3" name="İçerik Yer Tutucusu 2"/>
          <p:cNvSpPr>
            <a:spLocks noGrp="1"/>
          </p:cNvSpPr>
          <p:nvPr>
            <p:ph idx="1"/>
          </p:nvPr>
        </p:nvSpPr>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5" name="Alt Bilgi Yer Tutucusu 4"/>
          <p:cNvSpPr>
            <a:spLocks noGrp="1"/>
          </p:cNvSpPr>
          <p:nvPr>
            <p:ph type="ftr" sz="quarter" idx="11"/>
          </p:nvPr>
        </p:nvSpPr>
        <p:spPr/>
        <p:txBody>
          <a:bodyPr rtlCol="0"/>
          <a:lstStyle/>
          <a:p>
            <a:pPr rtl="0"/>
            <a:r>
              <a:rPr lang="tr-TR" noProof="0" dirty="0"/>
              <a:t>Alt bilgi ekleme</a:t>
            </a:r>
          </a:p>
        </p:txBody>
      </p:sp>
      <p:sp>
        <p:nvSpPr>
          <p:cNvPr id="4" name="Tarih Yer Tutucusu 3"/>
          <p:cNvSpPr>
            <a:spLocks noGrp="1"/>
          </p:cNvSpPr>
          <p:nvPr>
            <p:ph type="dt" sz="half" idx="10"/>
          </p:nvPr>
        </p:nvSpPr>
        <p:spPr/>
        <p:txBody>
          <a:bodyPr rtlCol="0"/>
          <a:lstStyle/>
          <a:p>
            <a:pPr rtl="0"/>
            <a:fld id="{EC2CF303-49A3-42BB-89CE-579AB752DA8A}" type="datetime1">
              <a:rPr lang="tr-TR" noProof="0" smtClean="0"/>
              <a:t>4 Oca 2023</a:t>
            </a:fld>
            <a:endParaRPr lang="tr-TR" noProof="0" dirty="0"/>
          </a:p>
        </p:txBody>
      </p:sp>
      <p:sp>
        <p:nvSpPr>
          <p:cNvPr id="6" name="Slayt Numarası Yer Tutucusu 5"/>
          <p:cNvSpPr>
            <a:spLocks noGrp="1"/>
          </p:cNvSpPr>
          <p:nvPr>
            <p:ph type="sldNum" sz="quarter" idx="12"/>
          </p:nvPr>
        </p:nvSpPr>
        <p:spPr/>
        <p:txBody>
          <a:bodyPr rtlCol="0"/>
          <a:lstStyle/>
          <a:p>
            <a:pPr rtl="0"/>
            <a:fld id="{A7F8E3F6-DE14-48B2-B2BC-6FABA9630FB8}" type="slidenum">
              <a:rPr lang="tr-TR" noProof="0" smtClean="0"/>
              <a:t>‹#›</a:t>
            </a:fld>
            <a:endParaRPr lang="tr-TR" noProof="0" dirty="0"/>
          </a:p>
        </p:txBody>
      </p:sp>
    </p:spTree>
    <p:extLst>
      <p:ext uri="{BB962C8B-B14F-4D97-AF65-F5344CB8AC3E}">
        <p14:creationId xmlns:p14="http://schemas.microsoft.com/office/powerpoint/2010/main" val="2596182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Resimli Başlık Slaydı">
    <p:spTree>
      <p:nvGrpSpPr>
        <p:cNvPr id="1" name=""/>
        <p:cNvGrpSpPr/>
        <p:nvPr/>
      </p:nvGrpSpPr>
      <p:grpSpPr>
        <a:xfrm>
          <a:off x="0" y="0"/>
          <a:ext cx="0" cy="0"/>
          <a:chOff x="0" y="0"/>
          <a:chExt cx="0" cy="0"/>
        </a:xfrm>
      </p:grpSpPr>
      <p:sp>
        <p:nvSpPr>
          <p:cNvPr id="10" name="Dikdörtgen 5"/>
          <p:cNvSpPr>
            <a:spLocks noChangeArrowheads="1"/>
          </p:cNvSpPr>
          <p:nvPr/>
        </p:nvSpPr>
        <p:spPr bwMode="white">
          <a:xfrm>
            <a:off x="6540503" y="0"/>
            <a:ext cx="5651496" cy="6858000"/>
          </a:xfrm>
          <a:custGeom>
            <a:avLst/>
            <a:gdLst/>
            <a:ahLst/>
            <a:cxnLst/>
            <a:rect l="l" t="t" r="r" b="b"/>
            <a:pathLst>
              <a:path w="4238622" h="6858000">
                <a:moveTo>
                  <a:pt x="0" y="0"/>
                </a:moveTo>
                <a:lnTo>
                  <a:pt x="4086222" y="0"/>
                </a:lnTo>
                <a:lnTo>
                  <a:pt x="4237035" y="0"/>
                </a:lnTo>
                <a:lnTo>
                  <a:pt x="4238622" y="0"/>
                </a:lnTo>
                <a:lnTo>
                  <a:pt x="4238622" y="6858000"/>
                </a:lnTo>
                <a:lnTo>
                  <a:pt x="4237035" y="6858000"/>
                </a:lnTo>
                <a:lnTo>
                  <a:pt x="4086222" y="6858000"/>
                </a:lnTo>
                <a:lnTo>
                  <a:pt x="254000" y="6858000"/>
                </a:lnTo>
                <a:lnTo>
                  <a:pt x="892175" y="4337050"/>
                </a:lnTo>
                <a:close/>
              </a:path>
            </a:pathLst>
          </a:custGeom>
          <a:solidFill>
            <a:schemeClr val="tx1"/>
          </a:solidFill>
          <a:ln>
            <a:noFill/>
          </a:ln>
        </p:spPr>
        <p:txBody>
          <a:bodyPr vert="horz" wrap="square" lIns="91440" tIns="45720" rIns="91440" bIns="45720" numCol="1" rtlCol="0" anchor="t" anchorCtr="0" compatLnSpc="1">
            <a:prstTxWarp prst="textNoShape">
              <a:avLst/>
            </a:prstTxWarp>
          </a:bodyPr>
          <a:lstStyle/>
          <a:p>
            <a:pPr rtl="0"/>
            <a:endParaRPr lang="tr-TR" sz="1800" noProof="0" dirty="0"/>
          </a:p>
        </p:txBody>
      </p:sp>
      <p:sp>
        <p:nvSpPr>
          <p:cNvPr id="11" name="Serbest Biçimli 6"/>
          <p:cNvSpPr>
            <a:spLocks/>
          </p:cNvSpPr>
          <p:nvPr/>
        </p:nvSpPr>
        <p:spPr bwMode="auto">
          <a:xfrm>
            <a:off x="6256868" y="0"/>
            <a:ext cx="1672169"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a:innerShdw blurRad="63500" dist="50800" dir="10800000">
              <a:prstClr val="black">
                <a:alpha val="50000"/>
              </a:prstClr>
            </a:innerShdw>
          </a:effectLst>
        </p:spPr>
        <p:txBody>
          <a:bodyPr vert="horz" wrap="square" lIns="91440" tIns="45720" rIns="91440" bIns="45720" numCol="1" rtlCol="0" anchor="t" anchorCtr="0" compatLnSpc="1">
            <a:prstTxWarp prst="textNoShape">
              <a:avLst/>
            </a:prstTxWarp>
          </a:bodyPr>
          <a:lstStyle/>
          <a:p>
            <a:pPr lvl="0" rtl="0"/>
            <a:endParaRPr lang="tr-TR" sz="1800" noProof="0" dirty="0"/>
          </a:p>
        </p:txBody>
      </p:sp>
      <p:sp>
        <p:nvSpPr>
          <p:cNvPr id="12" name="Serbest Biçimli 7"/>
          <p:cNvSpPr>
            <a:spLocks/>
          </p:cNvSpPr>
          <p:nvPr/>
        </p:nvSpPr>
        <p:spPr bwMode="auto">
          <a:xfrm>
            <a:off x="6062136" y="0"/>
            <a:ext cx="1528232" cy="6858000"/>
          </a:xfrm>
          <a:custGeom>
            <a:avLst/>
            <a:gdLst/>
            <a:ahLst/>
            <a:cxnLst/>
            <a:rect l="l" t="t" r="r" b="b"/>
            <a:pathLst>
              <a:path w="1146174" h="6858000">
                <a:moveTo>
                  <a:pt x="0" y="0"/>
                </a:moveTo>
                <a:lnTo>
                  <a:pt x="253999" y="0"/>
                </a:lnTo>
                <a:lnTo>
                  <a:pt x="1146174" y="4337050"/>
                </a:lnTo>
                <a:lnTo>
                  <a:pt x="511174" y="6858000"/>
                </a:lnTo>
                <a:lnTo>
                  <a:pt x="254000" y="6858000"/>
                </a:lnTo>
                <a:lnTo>
                  <a:pt x="892175" y="4337050"/>
                </a:lnTo>
                <a:close/>
              </a:path>
            </a:pathLst>
          </a:custGeom>
          <a:solidFill>
            <a:schemeClr val="accent1"/>
          </a:solidFill>
          <a:ln>
            <a:noFill/>
          </a:ln>
          <a:effectLst>
            <a:innerShdw blurRad="177800" dist="50800" dir="10800000">
              <a:prstClr val="black">
                <a:alpha val="50000"/>
              </a:prstClr>
            </a:innerShdw>
          </a:effectLst>
        </p:spPr>
        <p:txBody>
          <a:bodyPr vert="horz" wrap="square" lIns="91440" tIns="45720" rIns="91440" bIns="45720" numCol="1" rtlCol="0" anchor="t" anchorCtr="0" compatLnSpc="1">
            <a:prstTxWarp prst="textNoShape">
              <a:avLst/>
            </a:prstTxWarp>
          </a:bodyPr>
          <a:lstStyle/>
          <a:p>
            <a:pPr lvl="0" rtl="0"/>
            <a:endParaRPr lang="tr-TR" sz="1800" noProof="0" dirty="0"/>
          </a:p>
        </p:txBody>
      </p:sp>
      <p:sp>
        <p:nvSpPr>
          <p:cNvPr id="2" name="Başlık 1"/>
          <p:cNvSpPr>
            <a:spLocks noGrp="1"/>
          </p:cNvSpPr>
          <p:nvPr>
            <p:ph type="ctrTitle"/>
          </p:nvPr>
        </p:nvSpPr>
        <p:spPr>
          <a:xfrm>
            <a:off x="1295401" y="1873584"/>
            <a:ext cx="5120640" cy="2560320"/>
          </a:xfrm>
        </p:spPr>
        <p:txBody>
          <a:bodyPr rtlCol="0" anchor="b">
            <a:normAutofit/>
          </a:bodyPr>
          <a:lstStyle>
            <a:lvl1pPr algn="l">
              <a:defRPr sz="4000">
                <a:solidFill>
                  <a:schemeClr val="tx1"/>
                </a:solidFill>
              </a:defRPr>
            </a:lvl1pPr>
          </a:lstStyle>
          <a:p>
            <a:pPr rtl="0"/>
            <a:r>
              <a:rPr lang="tr-TR" noProof="0"/>
              <a:t>Asıl başlık stilini düzenlemek için tıklayın</a:t>
            </a:r>
            <a:endParaRPr lang="tr-TR" noProof="0" dirty="0"/>
          </a:p>
        </p:txBody>
      </p:sp>
      <p:sp>
        <p:nvSpPr>
          <p:cNvPr id="15" name="Resim Yer Tutucusu 14" descr="Resim eklemek için boş yer tutucu. Yer tutucuya tıklayın ve eklemek istediğiniz resmi seçin"/>
          <p:cNvSpPr>
            <a:spLocks noGrp="1"/>
          </p:cNvSpPr>
          <p:nvPr>
            <p:ph type="pic" sz="quarter" idx="10"/>
          </p:nvPr>
        </p:nvSpPr>
        <p:spPr>
          <a:xfrm>
            <a:off x="6743703" y="0"/>
            <a:ext cx="5448297" cy="6858000"/>
          </a:xfrm>
          <a:custGeom>
            <a:avLst/>
            <a:gdLst>
              <a:gd name="connsiteX0" fmla="*/ 0 w 5448297"/>
              <a:gd name="connsiteY0" fmla="*/ 0 h 6858000"/>
              <a:gd name="connsiteX1" fmla="*/ 5448297 w 5448297"/>
              <a:gd name="connsiteY1" fmla="*/ 0 h 6858000"/>
              <a:gd name="connsiteX2" fmla="*/ 5448297 w 5448297"/>
              <a:gd name="connsiteY2" fmla="*/ 6858000 h 6858000"/>
              <a:gd name="connsiteX3" fmla="*/ 338667 w 5448297"/>
              <a:gd name="connsiteY3" fmla="*/ 6858000 h 6858000"/>
              <a:gd name="connsiteX4" fmla="*/ 1185333 w 5448297"/>
              <a:gd name="connsiteY4" fmla="*/ 433705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8297" h="6858000">
                <a:moveTo>
                  <a:pt x="0" y="0"/>
                </a:moveTo>
                <a:lnTo>
                  <a:pt x="5448297" y="0"/>
                </a:lnTo>
                <a:lnTo>
                  <a:pt x="5448297" y="6858000"/>
                </a:lnTo>
                <a:lnTo>
                  <a:pt x="338667" y="6858000"/>
                </a:lnTo>
                <a:lnTo>
                  <a:pt x="1185333" y="4337050"/>
                </a:lnTo>
                <a:close/>
              </a:path>
            </a:pathLst>
          </a:custGeom>
          <a:noFill/>
          <a:ln>
            <a:noFill/>
          </a:ln>
        </p:spPr>
        <p:txBody>
          <a:bodyPr wrap="square" tIns="365760" rtlCol="0">
            <a:noAutofit/>
          </a:bodyPr>
          <a:lstStyle>
            <a:lvl1pPr marL="0" indent="0" algn="ctr">
              <a:buNone/>
              <a:defRPr sz="2800">
                <a:solidFill>
                  <a:schemeClr val="bg1"/>
                </a:solidFill>
              </a:defRPr>
            </a:lvl1pPr>
          </a:lstStyle>
          <a:p>
            <a:pPr rtl="0"/>
            <a:r>
              <a:rPr lang="tr-TR" noProof="0"/>
              <a:t>Resim eklemek için simgeye tıklayın</a:t>
            </a:r>
            <a:endParaRPr lang="tr-TR" noProof="0" dirty="0"/>
          </a:p>
        </p:txBody>
      </p:sp>
      <p:sp>
        <p:nvSpPr>
          <p:cNvPr id="3" name="Alt Başlık 2"/>
          <p:cNvSpPr>
            <a:spLocks noGrp="1"/>
          </p:cNvSpPr>
          <p:nvPr>
            <p:ph type="subTitle" idx="1"/>
          </p:nvPr>
        </p:nvSpPr>
        <p:spPr>
          <a:xfrm>
            <a:off x="1295401" y="4572000"/>
            <a:ext cx="5120640" cy="1600200"/>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Asıl alt başlık stilini düzenlemek için tıklayın</a:t>
            </a:r>
            <a:endParaRPr lang="tr-TR" noProof="0" dirty="0"/>
          </a:p>
        </p:txBody>
      </p:sp>
    </p:spTree>
    <p:extLst>
      <p:ext uri="{BB962C8B-B14F-4D97-AF65-F5344CB8AC3E}">
        <p14:creationId xmlns:p14="http://schemas.microsoft.com/office/powerpoint/2010/main" val="240281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Bölüm Üst Bilgisi">
    <p:spTree>
      <p:nvGrpSpPr>
        <p:cNvPr id="1" name=""/>
        <p:cNvGrpSpPr/>
        <p:nvPr/>
      </p:nvGrpSpPr>
      <p:grpSpPr>
        <a:xfrm>
          <a:off x="0" y="0"/>
          <a:ext cx="0" cy="0"/>
          <a:chOff x="0" y="0"/>
          <a:chExt cx="0" cy="0"/>
        </a:xfrm>
      </p:grpSpPr>
      <p:sp>
        <p:nvSpPr>
          <p:cNvPr id="7" name="Dikdörtgen 5"/>
          <p:cNvSpPr>
            <a:spLocks noChangeArrowheads="1"/>
          </p:cNvSpPr>
          <p:nvPr/>
        </p:nvSpPr>
        <p:spPr bwMode="white">
          <a:xfrm>
            <a:off x="9622368" y="0"/>
            <a:ext cx="2569632" cy="6858000"/>
          </a:xfrm>
          <a:custGeom>
            <a:avLst/>
            <a:gdLst/>
            <a:ahLst/>
            <a:cxnLst/>
            <a:rect l="l" t="t" r="r" b="b"/>
            <a:pathLst>
              <a:path w="1927224" h="6858000">
                <a:moveTo>
                  <a:pt x="0" y="0"/>
                </a:moveTo>
                <a:lnTo>
                  <a:pt x="1927224" y="0"/>
                </a:lnTo>
                <a:lnTo>
                  <a:pt x="1927224" y="6858000"/>
                </a:lnTo>
                <a:lnTo>
                  <a:pt x="254000" y="6858000"/>
                </a:lnTo>
                <a:lnTo>
                  <a:pt x="892175" y="4337050"/>
                </a:lnTo>
                <a:close/>
              </a:path>
            </a:pathLst>
          </a:custGeom>
          <a:solidFill>
            <a:schemeClr val="tx1"/>
          </a:solidFill>
          <a:ln>
            <a:noFill/>
          </a:ln>
        </p:spPr>
        <p:txBody>
          <a:bodyPr vert="horz" wrap="square" lIns="91440" tIns="45720" rIns="91440" bIns="45720" numCol="1" rtlCol="0" anchor="t" anchorCtr="0" compatLnSpc="1">
            <a:prstTxWarp prst="textNoShape">
              <a:avLst/>
            </a:prstTxWarp>
          </a:bodyPr>
          <a:lstStyle/>
          <a:p>
            <a:pPr rtl="0"/>
            <a:endParaRPr lang="tr-TR" sz="1800" noProof="0" dirty="0"/>
          </a:p>
        </p:txBody>
      </p:sp>
      <p:sp>
        <p:nvSpPr>
          <p:cNvPr id="8" name="Serbest Biçimli 6"/>
          <p:cNvSpPr>
            <a:spLocks/>
          </p:cNvSpPr>
          <p:nvPr/>
        </p:nvSpPr>
        <p:spPr bwMode="auto">
          <a:xfrm>
            <a:off x="9237132" y="0"/>
            <a:ext cx="1672169"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a:outerShdw blurRad="101600" dist="50800" algn="l" rotWithShape="0">
              <a:prstClr val="black">
                <a:alpha val="25000"/>
              </a:prstClr>
            </a:outerShdw>
          </a:effectLst>
        </p:spPr>
        <p:txBody>
          <a:bodyPr vert="horz" wrap="square" lIns="91440" tIns="45720" rIns="91440" bIns="45720" numCol="1" rtlCol="0" anchor="t" anchorCtr="0" compatLnSpc="1">
            <a:prstTxWarp prst="textNoShape">
              <a:avLst/>
            </a:prstTxWarp>
          </a:bodyPr>
          <a:lstStyle/>
          <a:p>
            <a:pPr lvl="0" rtl="0"/>
            <a:endParaRPr lang="tr-TR" sz="1800" noProof="0" dirty="0"/>
          </a:p>
        </p:txBody>
      </p:sp>
      <p:sp>
        <p:nvSpPr>
          <p:cNvPr id="9" name="Serbest Biçimli 7"/>
          <p:cNvSpPr>
            <a:spLocks/>
          </p:cNvSpPr>
          <p:nvPr/>
        </p:nvSpPr>
        <p:spPr bwMode="auto">
          <a:xfrm>
            <a:off x="9173633" y="0"/>
            <a:ext cx="1460499" cy="6858000"/>
          </a:xfrm>
          <a:custGeom>
            <a:avLst/>
            <a:gdLst/>
            <a:ahLst/>
            <a:cxnLst/>
            <a:rect l="l" t="t" r="r" b="b"/>
            <a:pathLst>
              <a:path w="1095374" h="6858000">
                <a:moveTo>
                  <a:pt x="0" y="0"/>
                </a:moveTo>
                <a:lnTo>
                  <a:pt x="203199" y="0"/>
                </a:lnTo>
                <a:lnTo>
                  <a:pt x="1095374" y="4337050"/>
                </a:lnTo>
                <a:lnTo>
                  <a:pt x="460374" y="6858000"/>
                </a:lnTo>
                <a:lnTo>
                  <a:pt x="257175" y="6858000"/>
                </a:lnTo>
                <a:lnTo>
                  <a:pt x="892175" y="4337050"/>
                </a:lnTo>
                <a:close/>
              </a:path>
            </a:pathLst>
          </a:custGeom>
          <a:solidFill>
            <a:schemeClr val="accent1"/>
          </a:solidFill>
          <a:ln>
            <a:noFill/>
          </a:ln>
          <a:effectLst>
            <a:outerShdw blurRad="101600" dist="50800" algn="l" rotWithShape="0">
              <a:prstClr val="black">
                <a:alpha val="25000"/>
              </a:prstClr>
            </a:outerShdw>
          </a:effectLst>
        </p:spPr>
        <p:txBody>
          <a:bodyPr vert="horz" wrap="square" lIns="91440" tIns="45720" rIns="91440" bIns="45720" numCol="1" rtlCol="0" anchor="t" anchorCtr="0" compatLnSpc="1">
            <a:prstTxWarp prst="textNoShape">
              <a:avLst/>
            </a:prstTxWarp>
          </a:bodyPr>
          <a:lstStyle/>
          <a:p>
            <a:pPr lvl="0" rtl="0"/>
            <a:endParaRPr lang="tr-TR" sz="1800" noProof="0" dirty="0"/>
          </a:p>
        </p:txBody>
      </p:sp>
      <p:sp>
        <p:nvSpPr>
          <p:cNvPr id="10" name="Serbest Biçimli 7"/>
          <p:cNvSpPr>
            <a:spLocks/>
          </p:cNvSpPr>
          <p:nvPr/>
        </p:nvSpPr>
        <p:spPr bwMode="auto">
          <a:xfrm>
            <a:off x="9173633" y="0"/>
            <a:ext cx="1460499" cy="6858000"/>
          </a:xfrm>
          <a:custGeom>
            <a:avLst/>
            <a:gdLst/>
            <a:ahLst/>
            <a:cxnLst/>
            <a:rect l="l" t="t" r="r" b="b"/>
            <a:pathLst>
              <a:path w="1095374" h="6858000">
                <a:moveTo>
                  <a:pt x="0" y="0"/>
                </a:moveTo>
                <a:lnTo>
                  <a:pt x="203199" y="0"/>
                </a:lnTo>
                <a:lnTo>
                  <a:pt x="1095374" y="4337050"/>
                </a:lnTo>
                <a:lnTo>
                  <a:pt x="460374" y="6858000"/>
                </a:lnTo>
                <a:lnTo>
                  <a:pt x="257175" y="6858000"/>
                </a:lnTo>
                <a:lnTo>
                  <a:pt x="892175" y="4337050"/>
                </a:lnTo>
                <a:close/>
              </a:path>
            </a:pathLst>
          </a:custGeom>
          <a:solidFill>
            <a:schemeClr val="accent1"/>
          </a:solidFill>
          <a:ln>
            <a:noFill/>
          </a:ln>
          <a:effectLst>
            <a:innerShdw blurRad="63500" dist="50800" dir="10800000">
              <a:prstClr val="black">
                <a:alpha val="50000"/>
              </a:prstClr>
            </a:innerShdw>
          </a:effectLst>
        </p:spPr>
        <p:txBody>
          <a:bodyPr vert="horz" wrap="square" lIns="91440" tIns="45720" rIns="91440" bIns="45720" numCol="1" rtlCol="0" anchor="t" anchorCtr="0" compatLnSpc="1">
            <a:prstTxWarp prst="textNoShape">
              <a:avLst/>
            </a:prstTxWarp>
          </a:bodyPr>
          <a:lstStyle/>
          <a:p>
            <a:pPr lvl="0" rtl="0"/>
            <a:endParaRPr lang="tr-TR" sz="1800" noProof="0" dirty="0"/>
          </a:p>
        </p:txBody>
      </p:sp>
      <p:sp>
        <p:nvSpPr>
          <p:cNvPr id="2" name="Başlık 1"/>
          <p:cNvSpPr>
            <a:spLocks noGrp="1"/>
          </p:cNvSpPr>
          <p:nvPr>
            <p:ph type="title"/>
          </p:nvPr>
        </p:nvSpPr>
        <p:spPr>
          <a:xfrm>
            <a:off x="1295398" y="2914650"/>
            <a:ext cx="8046720" cy="1557338"/>
          </a:xfrm>
        </p:spPr>
        <p:txBody>
          <a:bodyPr rtlCol="0" anchor="b">
            <a:normAutofit/>
          </a:bodyPr>
          <a:lstStyle>
            <a:lvl1pPr>
              <a:defRPr sz="3200">
                <a:solidFill>
                  <a:schemeClr val="tx1"/>
                </a:solidFill>
              </a:defRPr>
            </a:lvl1pPr>
          </a:lstStyle>
          <a:p>
            <a:pPr rtl="0"/>
            <a:r>
              <a:rPr lang="tr-TR" noProof="0"/>
              <a:t>Asıl başlık stilini düzenlemek için tıklayın</a:t>
            </a:r>
            <a:endParaRPr lang="tr-TR" noProof="0" dirty="0"/>
          </a:p>
        </p:txBody>
      </p:sp>
      <p:sp>
        <p:nvSpPr>
          <p:cNvPr id="3" name="Metin Yer Tutucusu 2"/>
          <p:cNvSpPr>
            <a:spLocks noGrp="1"/>
          </p:cNvSpPr>
          <p:nvPr>
            <p:ph type="body" idx="1"/>
          </p:nvPr>
        </p:nvSpPr>
        <p:spPr>
          <a:xfrm>
            <a:off x="1295398" y="4589463"/>
            <a:ext cx="8046718" cy="1011237"/>
          </a:xfrm>
        </p:spPr>
        <p:txBody>
          <a:bodyPr rtlCol="0"/>
          <a:lstStyle>
            <a:lvl1pPr marL="0" indent="0">
              <a:spcBef>
                <a:spcPts val="120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tr-TR" noProof="0"/>
              <a:t>Asıl metin stillerini düzenlemek için tıklayın</a:t>
            </a:r>
          </a:p>
        </p:txBody>
      </p:sp>
    </p:spTree>
    <p:extLst>
      <p:ext uri="{BB962C8B-B14F-4D97-AF65-F5344CB8AC3E}">
        <p14:creationId xmlns:p14="http://schemas.microsoft.com/office/powerpoint/2010/main" val="1519642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noProof="0"/>
              <a:t>Asıl başlık stilini düzenlemek için tıklayın</a:t>
            </a:r>
            <a:endParaRPr lang="tr-TR" noProof="0" dirty="0"/>
          </a:p>
        </p:txBody>
      </p:sp>
      <p:sp>
        <p:nvSpPr>
          <p:cNvPr id="3" name="İçerik Yer Tutucusu 2"/>
          <p:cNvSpPr>
            <a:spLocks noGrp="1"/>
          </p:cNvSpPr>
          <p:nvPr>
            <p:ph sz="half" idx="1"/>
          </p:nvPr>
        </p:nvSpPr>
        <p:spPr>
          <a:xfrm>
            <a:off x="1295399" y="1828800"/>
            <a:ext cx="4572000" cy="4343400"/>
          </a:xfrm>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4" name="İçerik Yer Tutucusu 3"/>
          <p:cNvSpPr>
            <a:spLocks noGrp="1"/>
          </p:cNvSpPr>
          <p:nvPr>
            <p:ph sz="half" idx="2"/>
          </p:nvPr>
        </p:nvSpPr>
        <p:spPr>
          <a:xfrm>
            <a:off x="6324600" y="1828799"/>
            <a:ext cx="4572000" cy="4343401"/>
          </a:xfrm>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6" name="Alt Bilgi Yer Tutucusu 5"/>
          <p:cNvSpPr>
            <a:spLocks noGrp="1"/>
          </p:cNvSpPr>
          <p:nvPr>
            <p:ph type="ftr" sz="quarter" idx="11"/>
          </p:nvPr>
        </p:nvSpPr>
        <p:spPr/>
        <p:txBody>
          <a:bodyPr rtlCol="0"/>
          <a:lstStyle/>
          <a:p>
            <a:pPr rtl="0"/>
            <a:r>
              <a:rPr lang="tr-TR" noProof="0" dirty="0"/>
              <a:t>Alt bilgi ekleme</a:t>
            </a:r>
          </a:p>
        </p:txBody>
      </p:sp>
      <p:sp>
        <p:nvSpPr>
          <p:cNvPr id="5" name="Tarih Yer Tutucusu 4"/>
          <p:cNvSpPr>
            <a:spLocks noGrp="1"/>
          </p:cNvSpPr>
          <p:nvPr>
            <p:ph type="dt" sz="half" idx="10"/>
          </p:nvPr>
        </p:nvSpPr>
        <p:spPr/>
        <p:txBody>
          <a:bodyPr rtlCol="0"/>
          <a:lstStyle/>
          <a:p>
            <a:pPr rtl="0"/>
            <a:fld id="{CEBB5928-B851-4C9B-A365-E943A0712E3B}" type="datetime1">
              <a:rPr lang="tr-TR" noProof="0" smtClean="0"/>
              <a:t>4 Oca 2023</a:t>
            </a:fld>
            <a:endParaRPr lang="tr-TR" noProof="0" dirty="0"/>
          </a:p>
        </p:txBody>
      </p:sp>
      <p:sp>
        <p:nvSpPr>
          <p:cNvPr id="7" name="Slayt Numarası Yer Tutucusu 6"/>
          <p:cNvSpPr>
            <a:spLocks noGrp="1"/>
          </p:cNvSpPr>
          <p:nvPr>
            <p:ph type="sldNum" sz="quarter" idx="12"/>
          </p:nvPr>
        </p:nvSpPr>
        <p:spPr/>
        <p:txBody>
          <a:bodyPr rtlCol="0"/>
          <a:lstStyle/>
          <a:p>
            <a:pPr rtl="0"/>
            <a:fld id="{A7F8E3F6-DE14-48B2-B2BC-6FABA9630FB8}" type="slidenum">
              <a:rPr lang="tr-TR" noProof="0" smtClean="0"/>
              <a:t>‹#›</a:t>
            </a:fld>
            <a:endParaRPr lang="tr-TR" noProof="0" dirty="0"/>
          </a:p>
        </p:txBody>
      </p:sp>
    </p:spTree>
    <p:extLst>
      <p:ext uri="{BB962C8B-B14F-4D97-AF65-F5344CB8AC3E}">
        <p14:creationId xmlns:p14="http://schemas.microsoft.com/office/powerpoint/2010/main" val="2448206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Karşılaştırma">
    <p:spTree>
      <p:nvGrpSpPr>
        <p:cNvPr id="1" name=""/>
        <p:cNvGrpSpPr/>
        <p:nvPr/>
      </p:nvGrpSpPr>
      <p:grpSpPr>
        <a:xfrm>
          <a:off x="0" y="0"/>
          <a:ext cx="0" cy="0"/>
          <a:chOff x="0" y="0"/>
          <a:chExt cx="0" cy="0"/>
        </a:xfrm>
      </p:grpSpPr>
      <p:sp>
        <p:nvSpPr>
          <p:cNvPr id="2" name="Başlık 1"/>
          <p:cNvSpPr>
            <a:spLocks noGrp="1"/>
          </p:cNvSpPr>
          <p:nvPr>
            <p:ph type="title"/>
          </p:nvPr>
        </p:nvSpPr>
        <p:spPr>
          <a:xfrm>
            <a:off x="1295400" y="255134"/>
            <a:ext cx="9601200" cy="1036850"/>
          </a:xfrm>
        </p:spPr>
        <p:txBody>
          <a:bodyPr rtlCol="0"/>
          <a:lstStyle/>
          <a:p>
            <a:pPr rtl="0"/>
            <a:r>
              <a:rPr lang="tr-TR" noProof="0"/>
              <a:t>Asıl başlık stilini düzenlemek için tıklayın</a:t>
            </a:r>
            <a:endParaRPr lang="tr-TR" noProof="0" dirty="0"/>
          </a:p>
        </p:txBody>
      </p:sp>
      <p:sp>
        <p:nvSpPr>
          <p:cNvPr id="3" name="Metin Yer Tutucusu 2"/>
          <p:cNvSpPr>
            <a:spLocks noGrp="1"/>
          </p:cNvSpPr>
          <p:nvPr>
            <p:ph type="body" idx="1"/>
          </p:nvPr>
        </p:nvSpPr>
        <p:spPr>
          <a:xfrm>
            <a:off x="1295400" y="1828800"/>
            <a:ext cx="4572000" cy="850392"/>
          </a:xfrm>
        </p:spPr>
        <p:txBody>
          <a:bodyPr rtlCol="0" anchor="ctr">
            <a:normAutofit/>
          </a:bodyPr>
          <a:lstStyle>
            <a:lvl1pPr marL="0" indent="0">
              <a:buNone/>
              <a:defRPr sz="2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4" name="İçerik Yer Tutucusu 3"/>
          <p:cNvSpPr>
            <a:spLocks noGrp="1"/>
          </p:cNvSpPr>
          <p:nvPr>
            <p:ph sz="half" idx="2"/>
          </p:nvPr>
        </p:nvSpPr>
        <p:spPr>
          <a:xfrm>
            <a:off x="1295400" y="2705100"/>
            <a:ext cx="4572000" cy="3467100"/>
          </a:xfrm>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5" name="Metin Yer Tutucusu 4"/>
          <p:cNvSpPr>
            <a:spLocks noGrp="1"/>
          </p:cNvSpPr>
          <p:nvPr>
            <p:ph type="body" sz="quarter" idx="3"/>
          </p:nvPr>
        </p:nvSpPr>
        <p:spPr>
          <a:xfrm>
            <a:off x="6324600" y="1828800"/>
            <a:ext cx="4572000" cy="847725"/>
          </a:xfrm>
        </p:spPr>
        <p:txBody>
          <a:bodyPr rtlCol="0" anchor="ctr">
            <a:normAutofit/>
          </a:bodyPr>
          <a:lstStyle>
            <a:lvl1pPr marL="0" indent="0">
              <a:buNone/>
              <a:defRPr sz="2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6" name="İçerik Yer Tutucusu 5"/>
          <p:cNvSpPr>
            <a:spLocks noGrp="1"/>
          </p:cNvSpPr>
          <p:nvPr>
            <p:ph sz="quarter" idx="4"/>
          </p:nvPr>
        </p:nvSpPr>
        <p:spPr>
          <a:xfrm>
            <a:off x="6324600" y="2705100"/>
            <a:ext cx="4572000" cy="3467100"/>
          </a:xfrm>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8" name="Alt Bilgi Yer Tutucusu 7"/>
          <p:cNvSpPr>
            <a:spLocks noGrp="1"/>
          </p:cNvSpPr>
          <p:nvPr>
            <p:ph type="ftr" sz="quarter" idx="11"/>
          </p:nvPr>
        </p:nvSpPr>
        <p:spPr/>
        <p:txBody>
          <a:bodyPr rtlCol="0"/>
          <a:lstStyle/>
          <a:p>
            <a:pPr rtl="0"/>
            <a:r>
              <a:rPr lang="tr-TR" noProof="0" dirty="0"/>
              <a:t>Alt bilgi ekleme</a:t>
            </a:r>
          </a:p>
        </p:txBody>
      </p:sp>
      <p:sp>
        <p:nvSpPr>
          <p:cNvPr id="7" name="Tarih Yer Tutucusu 6"/>
          <p:cNvSpPr>
            <a:spLocks noGrp="1"/>
          </p:cNvSpPr>
          <p:nvPr>
            <p:ph type="dt" sz="half" idx="10"/>
          </p:nvPr>
        </p:nvSpPr>
        <p:spPr/>
        <p:txBody>
          <a:bodyPr rtlCol="0"/>
          <a:lstStyle/>
          <a:p>
            <a:pPr rtl="0"/>
            <a:fld id="{47C100D9-B260-40AB-A91B-10D422B633BF}" type="datetime1">
              <a:rPr lang="tr-TR" noProof="0" smtClean="0"/>
              <a:t>4 Oca 2023</a:t>
            </a:fld>
            <a:endParaRPr lang="tr-TR" noProof="0" dirty="0"/>
          </a:p>
        </p:txBody>
      </p:sp>
      <p:sp>
        <p:nvSpPr>
          <p:cNvPr id="9" name="Slayt Numarası Yer Tutucusu 8"/>
          <p:cNvSpPr>
            <a:spLocks noGrp="1"/>
          </p:cNvSpPr>
          <p:nvPr>
            <p:ph type="sldNum" sz="quarter" idx="12"/>
          </p:nvPr>
        </p:nvSpPr>
        <p:spPr/>
        <p:txBody>
          <a:bodyPr rtlCol="0"/>
          <a:lstStyle/>
          <a:p>
            <a:pPr rtl="0"/>
            <a:fld id="{A7F8E3F6-DE14-48B2-B2BC-6FABA9630FB8}" type="slidenum">
              <a:rPr lang="tr-TR" noProof="0" smtClean="0"/>
              <a:t>‹#›</a:t>
            </a:fld>
            <a:endParaRPr lang="tr-TR" noProof="0" dirty="0"/>
          </a:p>
        </p:txBody>
      </p:sp>
    </p:spTree>
    <p:extLst>
      <p:ext uri="{BB962C8B-B14F-4D97-AF65-F5344CB8AC3E}">
        <p14:creationId xmlns:p14="http://schemas.microsoft.com/office/powerpoint/2010/main" val="260236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noProof="0"/>
              <a:t>Asıl başlık stilini düzenlemek için tıklayın</a:t>
            </a:r>
            <a:endParaRPr lang="tr-TR" noProof="0" dirty="0"/>
          </a:p>
        </p:txBody>
      </p:sp>
      <p:sp>
        <p:nvSpPr>
          <p:cNvPr id="4" name="Alt Bilgi Yer Tutucusu 3"/>
          <p:cNvSpPr>
            <a:spLocks noGrp="1"/>
          </p:cNvSpPr>
          <p:nvPr>
            <p:ph type="ftr" sz="quarter" idx="11"/>
          </p:nvPr>
        </p:nvSpPr>
        <p:spPr/>
        <p:txBody>
          <a:bodyPr rtlCol="0"/>
          <a:lstStyle/>
          <a:p>
            <a:pPr rtl="0"/>
            <a:r>
              <a:rPr lang="tr-TR" noProof="0" dirty="0"/>
              <a:t>Alt bilgi ekleme</a:t>
            </a:r>
          </a:p>
        </p:txBody>
      </p:sp>
      <p:sp>
        <p:nvSpPr>
          <p:cNvPr id="3" name="Tarih Yer Tutucusu 2"/>
          <p:cNvSpPr>
            <a:spLocks noGrp="1"/>
          </p:cNvSpPr>
          <p:nvPr>
            <p:ph type="dt" sz="half" idx="10"/>
          </p:nvPr>
        </p:nvSpPr>
        <p:spPr/>
        <p:txBody>
          <a:bodyPr rtlCol="0"/>
          <a:lstStyle/>
          <a:p>
            <a:pPr rtl="0"/>
            <a:fld id="{6FCF04A1-3FDA-4788-B104-5C4AF715F8CF}" type="datetime1">
              <a:rPr lang="tr-TR" noProof="0" smtClean="0"/>
              <a:t>4 Oca 2023</a:t>
            </a:fld>
            <a:endParaRPr lang="tr-TR" noProof="0" dirty="0"/>
          </a:p>
        </p:txBody>
      </p:sp>
      <p:sp>
        <p:nvSpPr>
          <p:cNvPr id="5" name="Slayt Numarası Yer Tutucusu 4"/>
          <p:cNvSpPr>
            <a:spLocks noGrp="1"/>
          </p:cNvSpPr>
          <p:nvPr>
            <p:ph type="sldNum" sz="quarter" idx="12"/>
          </p:nvPr>
        </p:nvSpPr>
        <p:spPr/>
        <p:txBody>
          <a:bodyPr rtlCol="0"/>
          <a:lstStyle/>
          <a:p>
            <a:pPr rtl="0"/>
            <a:fld id="{A7F8E3F6-DE14-48B2-B2BC-6FABA9630FB8}" type="slidenum">
              <a:rPr lang="tr-TR" noProof="0" smtClean="0"/>
              <a:t>‹#›</a:t>
            </a:fld>
            <a:endParaRPr lang="tr-TR" noProof="0" dirty="0"/>
          </a:p>
        </p:txBody>
      </p:sp>
    </p:spTree>
    <p:extLst>
      <p:ext uri="{BB962C8B-B14F-4D97-AF65-F5344CB8AC3E}">
        <p14:creationId xmlns:p14="http://schemas.microsoft.com/office/powerpoint/2010/main" val="3397337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oş">
    <p:spTree>
      <p:nvGrpSpPr>
        <p:cNvPr id="1" name=""/>
        <p:cNvGrpSpPr/>
        <p:nvPr/>
      </p:nvGrpSpPr>
      <p:grpSpPr>
        <a:xfrm>
          <a:off x="0" y="0"/>
          <a:ext cx="0" cy="0"/>
          <a:chOff x="0" y="0"/>
          <a:chExt cx="0" cy="0"/>
        </a:xfrm>
      </p:grpSpPr>
      <p:sp>
        <p:nvSpPr>
          <p:cNvPr id="3" name="Alt Bilgi Yer Tutucusu 2"/>
          <p:cNvSpPr>
            <a:spLocks noGrp="1"/>
          </p:cNvSpPr>
          <p:nvPr>
            <p:ph type="ftr" sz="quarter" idx="11"/>
          </p:nvPr>
        </p:nvSpPr>
        <p:spPr/>
        <p:txBody>
          <a:bodyPr rtlCol="0"/>
          <a:lstStyle/>
          <a:p>
            <a:pPr rtl="0"/>
            <a:r>
              <a:rPr lang="tr-TR" noProof="0" dirty="0"/>
              <a:t>Alt bilgi ekleme</a:t>
            </a:r>
          </a:p>
        </p:txBody>
      </p:sp>
      <p:sp>
        <p:nvSpPr>
          <p:cNvPr id="2" name="Tarih Yer Tutucusu 1"/>
          <p:cNvSpPr>
            <a:spLocks noGrp="1"/>
          </p:cNvSpPr>
          <p:nvPr>
            <p:ph type="dt" sz="half" idx="10"/>
          </p:nvPr>
        </p:nvSpPr>
        <p:spPr/>
        <p:txBody>
          <a:bodyPr rtlCol="0"/>
          <a:lstStyle/>
          <a:p>
            <a:pPr rtl="0"/>
            <a:fld id="{ABE7AC06-16C7-4E22-92E2-A09CBF697353}" type="datetime1">
              <a:rPr lang="tr-TR" noProof="0" smtClean="0"/>
              <a:t>4 Oca 2023</a:t>
            </a:fld>
            <a:endParaRPr lang="tr-TR" noProof="0" dirty="0"/>
          </a:p>
        </p:txBody>
      </p:sp>
      <p:sp>
        <p:nvSpPr>
          <p:cNvPr id="4" name="Slayt Numarası Yer Tutucusu 3"/>
          <p:cNvSpPr>
            <a:spLocks noGrp="1"/>
          </p:cNvSpPr>
          <p:nvPr>
            <p:ph type="sldNum" sz="quarter" idx="12"/>
          </p:nvPr>
        </p:nvSpPr>
        <p:spPr/>
        <p:txBody>
          <a:bodyPr rtlCol="0"/>
          <a:lstStyle/>
          <a:p>
            <a:pPr rtl="0"/>
            <a:fld id="{A7F8E3F6-DE14-48B2-B2BC-6FABA9630FB8}" type="slidenum">
              <a:rPr lang="tr-TR" noProof="0" smtClean="0"/>
              <a:t>‹#›</a:t>
            </a:fld>
            <a:endParaRPr lang="tr-TR" noProof="0" dirty="0"/>
          </a:p>
        </p:txBody>
      </p:sp>
    </p:spTree>
    <p:extLst>
      <p:ext uri="{BB962C8B-B14F-4D97-AF65-F5344CB8AC3E}">
        <p14:creationId xmlns:p14="http://schemas.microsoft.com/office/powerpoint/2010/main" val="298363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Resim Yazılı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nchor="b"/>
          <a:lstStyle>
            <a:lvl1pPr>
              <a:defRPr sz="3200"/>
            </a:lvl1pPr>
          </a:lstStyle>
          <a:p>
            <a:pPr rtl="0"/>
            <a:r>
              <a:rPr lang="tr-TR" noProof="0"/>
              <a:t>Asıl başlık stilini düzenlemek için tıklayın</a:t>
            </a:r>
            <a:endParaRPr lang="tr-TR" noProof="0" dirty="0"/>
          </a:p>
        </p:txBody>
      </p:sp>
      <p:sp>
        <p:nvSpPr>
          <p:cNvPr id="3" name="İçerik Yer Tutucusu 2"/>
          <p:cNvSpPr>
            <a:spLocks noGrp="1"/>
          </p:cNvSpPr>
          <p:nvPr>
            <p:ph idx="1"/>
          </p:nvPr>
        </p:nvSpPr>
        <p:spPr>
          <a:xfrm>
            <a:off x="4728209" y="1828800"/>
            <a:ext cx="6126480" cy="4343400"/>
          </a:xfrm>
        </p:spPr>
        <p:txBody>
          <a:bodyPr rtlCol="0">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4" name="Metin Yer Tutucusu 3"/>
          <p:cNvSpPr>
            <a:spLocks noGrp="1"/>
          </p:cNvSpPr>
          <p:nvPr>
            <p:ph type="body" sz="half" idx="2"/>
          </p:nvPr>
        </p:nvSpPr>
        <p:spPr>
          <a:xfrm>
            <a:off x="1295400" y="1828800"/>
            <a:ext cx="3017520" cy="4343400"/>
          </a:xfrm>
        </p:spPr>
        <p:txBody>
          <a:bodyPr rtlCol="0" anchor="ct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Asıl metin stillerini düzenlemek için tıklayın</a:t>
            </a:r>
          </a:p>
        </p:txBody>
      </p:sp>
      <p:sp>
        <p:nvSpPr>
          <p:cNvPr id="6" name="Alt Bilgi Yer Tutucusu 5"/>
          <p:cNvSpPr>
            <a:spLocks noGrp="1"/>
          </p:cNvSpPr>
          <p:nvPr>
            <p:ph type="ftr" sz="quarter" idx="11"/>
          </p:nvPr>
        </p:nvSpPr>
        <p:spPr/>
        <p:txBody>
          <a:bodyPr rtlCol="0"/>
          <a:lstStyle/>
          <a:p>
            <a:pPr rtl="0"/>
            <a:r>
              <a:rPr lang="tr-TR" noProof="0" dirty="0"/>
              <a:t>Alt bilgi ekleme</a:t>
            </a:r>
          </a:p>
        </p:txBody>
      </p:sp>
      <p:sp>
        <p:nvSpPr>
          <p:cNvPr id="5" name="Tarih Yer Tutucusu 4"/>
          <p:cNvSpPr>
            <a:spLocks noGrp="1"/>
          </p:cNvSpPr>
          <p:nvPr>
            <p:ph type="dt" sz="half" idx="10"/>
          </p:nvPr>
        </p:nvSpPr>
        <p:spPr/>
        <p:txBody>
          <a:bodyPr rtlCol="0"/>
          <a:lstStyle/>
          <a:p>
            <a:pPr rtl="0"/>
            <a:fld id="{20CA3710-B7B2-45A3-A97E-36C6BBF524CF}" type="datetime1">
              <a:rPr lang="tr-TR" noProof="0" smtClean="0"/>
              <a:t>4 Oca 2023</a:t>
            </a:fld>
            <a:endParaRPr lang="tr-TR" noProof="0" dirty="0"/>
          </a:p>
        </p:txBody>
      </p:sp>
      <p:sp>
        <p:nvSpPr>
          <p:cNvPr id="7" name="Slayt Numarası Yer Tutucusu 6"/>
          <p:cNvSpPr>
            <a:spLocks noGrp="1"/>
          </p:cNvSpPr>
          <p:nvPr>
            <p:ph type="sldNum" sz="quarter" idx="12"/>
          </p:nvPr>
        </p:nvSpPr>
        <p:spPr/>
        <p:txBody>
          <a:bodyPr rtlCol="0"/>
          <a:lstStyle/>
          <a:p>
            <a:pPr rtl="0"/>
            <a:fld id="{A7F8E3F6-DE14-48B2-B2BC-6FABA9630FB8}" type="slidenum">
              <a:rPr lang="tr-TR" noProof="0" smtClean="0"/>
              <a:t>‹#›</a:t>
            </a:fld>
            <a:endParaRPr lang="tr-TR" noProof="0" dirty="0"/>
          </a:p>
        </p:txBody>
      </p:sp>
    </p:spTree>
    <p:extLst>
      <p:ext uri="{BB962C8B-B14F-4D97-AF65-F5344CB8AC3E}">
        <p14:creationId xmlns:p14="http://schemas.microsoft.com/office/powerpoint/2010/main" val="254763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Dikdörtgen 6"/>
          <p:cNvSpPr/>
          <p:nvPr userDrawn="1"/>
        </p:nvSpPr>
        <p:spPr bwMode="white">
          <a:xfrm>
            <a:off x="0" y="0"/>
            <a:ext cx="12192000" cy="137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dirty="0"/>
          </a:p>
        </p:txBody>
      </p:sp>
      <p:sp>
        <p:nvSpPr>
          <p:cNvPr id="8" name="Dikdörtgen 7"/>
          <p:cNvSpPr/>
          <p:nvPr userDrawn="1"/>
        </p:nvSpPr>
        <p:spPr>
          <a:xfrm>
            <a:off x="0" y="1371600"/>
            <a:ext cx="12192000" cy="8218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dirty="0"/>
          </a:p>
        </p:txBody>
      </p:sp>
      <p:sp>
        <p:nvSpPr>
          <p:cNvPr id="9" name="Dikdörtgen 8"/>
          <p:cNvSpPr/>
          <p:nvPr userDrawn="1"/>
        </p:nvSpPr>
        <p:spPr>
          <a:xfrm>
            <a:off x="0" y="1443006"/>
            <a:ext cx="12192000" cy="8218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dirty="0"/>
          </a:p>
        </p:txBody>
      </p:sp>
      <p:sp>
        <p:nvSpPr>
          <p:cNvPr id="2" name="Başlık Yer Tutucusu 1"/>
          <p:cNvSpPr>
            <a:spLocks noGrp="1"/>
          </p:cNvSpPr>
          <p:nvPr>
            <p:ph type="title"/>
          </p:nvPr>
        </p:nvSpPr>
        <p:spPr>
          <a:xfrm>
            <a:off x="1295400" y="255134"/>
            <a:ext cx="9601200" cy="1036850"/>
          </a:xfrm>
          <a:prstGeom prst="rect">
            <a:avLst/>
          </a:prstGeom>
        </p:spPr>
        <p:txBody>
          <a:bodyPr vert="horz" lIns="91440" tIns="45720" rIns="91440" bIns="45720" rtlCol="0" anchor="b">
            <a:normAutofit/>
          </a:bodyPr>
          <a:lstStyle/>
          <a:p>
            <a:pPr rtl="0"/>
            <a:r>
              <a:rPr lang="tr-TR" noProof="0" dirty="0"/>
              <a:t>Asıl başlık stilini düzenlemek için tıklayın</a:t>
            </a:r>
          </a:p>
        </p:txBody>
      </p:sp>
      <p:sp>
        <p:nvSpPr>
          <p:cNvPr id="3" name="Metin Yer Tutucusu 2"/>
          <p:cNvSpPr>
            <a:spLocks noGrp="1"/>
          </p:cNvSpPr>
          <p:nvPr>
            <p:ph type="body" idx="1"/>
          </p:nvPr>
        </p:nvSpPr>
        <p:spPr>
          <a:xfrm>
            <a:off x="1295400" y="1828800"/>
            <a:ext cx="9601200" cy="4343400"/>
          </a:xfrm>
          <a:prstGeom prst="rect">
            <a:avLst/>
          </a:prstGeom>
        </p:spPr>
        <p:txBody>
          <a:bodyPr vert="horz" lIns="91440" tIns="45720" rIns="91440" bIns="45720" rtlCol="0">
            <a:normAutofit/>
          </a:bodyPr>
          <a:lstStyle/>
          <a:p>
            <a:pPr lvl="0" rtl="0"/>
            <a:r>
              <a:rPr lang="tr-TR" noProof="0" dirty="0"/>
              <a:t>Asıl metin stillerini düzenlemek için tıklayın</a:t>
            </a:r>
          </a:p>
          <a:p>
            <a:pPr lvl="1" rtl="0"/>
            <a:r>
              <a:rPr lang="tr-TR" noProof="0" dirty="0"/>
              <a:t>İkinci düzey</a:t>
            </a:r>
          </a:p>
          <a:p>
            <a:pPr lvl="2" rtl="0"/>
            <a:r>
              <a:rPr lang="tr-TR" noProof="0" dirty="0"/>
              <a:t>Üçüncü düzey</a:t>
            </a:r>
          </a:p>
          <a:p>
            <a:pPr lvl="3" rtl="0"/>
            <a:r>
              <a:rPr lang="tr-TR" noProof="0" dirty="0"/>
              <a:t>Dördüncü düzey</a:t>
            </a:r>
          </a:p>
          <a:p>
            <a:pPr lvl="4" rtl="0"/>
            <a:r>
              <a:rPr lang="tr-TR" noProof="0" dirty="0"/>
              <a:t>Beşinci düzey</a:t>
            </a:r>
          </a:p>
        </p:txBody>
      </p:sp>
      <p:sp>
        <p:nvSpPr>
          <p:cNvPr id="5" name="Alt Bilgi Yer Tutucusu 4"/>
          <p:cNvSpPr>
            <a:spLocks noGrp="1"/>
          </p:cNvSpPr>
          <p:nvPr>
            <p:ph type="ftr" sz="quarter" idx="3"/>
          </p:nvPr>
        </p:nvSpPr>
        <p:spPr>
          <a:xfrm>
            <a:off x="1295399" y="6374999"/>
            <a:ext cx="6243203" cy="274320"/>
          </a:xfrm>
          <a:prstGeom prst="rect">
            <a:avLst/>
          </a:prstGeom>
        </p:spPr>
        <p:txBody>
          <a:bodyPr vert="horz" lIns="91440" tIns="45720" rIns="91440" bIns="45720" rtlCol="0" anchor="ctr"/>
          <a:lstStyle>
            <a:lvl1pPr algn="l">
              <a:defRPr sz="1100">
                <a:solidFill>
                  <a:schemeClr val="tx1"/>
                </a:solidFill>
              </a:defRPr>
            </a:lvl1pPr>
          </a:lstStyle>
          <a:p>
            <a:pPr rtl="0"/>
            <a:r>
              <a:rPr lang="tr-TR" noProof="0" dirty="0"/>
              <a:t>Alt bilgi ekleme</a:t>
            </a:r>
          </a:p>
        </p:txBody>
      </p:sp>
      <p:sp>
        <p:nvSpPr>
          <p:cNvPr id="4" name="Tarih Yer Tutucusu 3"/>
          <p:cNvSpPr>
            <a:spLocks noGrp="1"/>
          </p:cNvSpPr>
          <p:nvPr>
            <p:ph type="dt" sz="half" idx="2"/>
          </p:nvPr>
        </p:nvSpPr>
        <p:spPr>
          <a:xfrm>
            <a:off x="7791449" y="6374999"/>
            <a:ext cx="1480705" cy="274320"/>
          </a:xfrm>
          <a:prstGeom prst="rect">
            <a:avLst/>
          </a:prstGeom>
        </p:spPr>
        <p:txBody>
          <a:bodyPr vert="horz" lIns="91440" tIns="45720" rIns="91440" bIns="45720" rtlCol="0" anchor="ctr"/>
          <a:lstStyle>
            <a:lvl1pPr algn="r">
              <a:defRPr sz="1100">
                <a:solidFill>
                  <a:schemeClr val="tx1"/>
                </a:solidFill>
              </a:defRPr>
            </a:lvl1pPr>
          </a:lstStyle>
          <a:p>
            <a:pPr rtl="0"/>
            <a:fld id="{EC851FCC-D80A-4BC9-9C3A-9FBC53472EC4}" type="datetime1">
              <a:rPr lang="tr-TR" noProof="0" smtClean="0"/>
              <a:t>4 Oca 2023</a:t>
            </a:fld>
            <a:endParaRPr lang="tr-TR" noProof="0" dirty="0"/>
          </a:p>
        </p:txBody>
      </p:sp>
      <p:sp>
        <p:nvSpPr>
          <p:cNvPr id="6" name="Slayt Numarası Yer Tutucusu 5"/>
          <p:cNvSpPr>
            <a:spLocks noGrp="1"/>
          </p:cNvSpPr>
          <p:nvPr>
            <p:ph type="sldNum" sz="quarter" idx="4"/>
          </p:nvPr>
        </p:nvSpPr>
        <p:spPr>
          <a:xfrm>
            <a:off x="9525000" y="6374999"/>
            <a:ext cx="1371600" cy="274320"/>
          </a:xfrm>
          <a:prstGeom prst="rect">
            <a:avLst/>
          </a:prstGeom>
        </p:spPr>
        <p:txBody>
          <a:bodyPr vert="horz" lIns="91440" tIns="45720" rIns="91440" bIns="45720" rtlCol="0" anchor="ctr"/>
          <a:lstStyle>
            <a:lvl1pPr algn="r">
              <a:defRPr sz="1100">
                <a:solidFill>
                  <a:schemeClr val="tx1"/>
                </a:solidFill>
              </a:defRPr>
            </a:lvl1pPr>
          </a:lstStyle>
          <a:p>
            <a:pPr rtl="0"/>
            <a:fld id="{A7F8E3F6-DE14-48B2-B2BC-6FABA9630FB8}" type="slidenum">
              <a:rPr lang="tr-TR" noProof="0" smtClean="0"/>
              <a:pPr/>
              <a:t>‹#›</a:t>
            </a:fld>
            <a:endParaRPr lang="tr-TR" noProof="0" dirty="0"/>
          </a:p>
        </p:txBody>
      </p:sp>
    </p:spTree>
    <p:extLst>
      <p:ext uri="{BB962C8B-B14F-4D97-AF65-F5344CB8AC3E}">
        <p14:creationId xmlns:p14="http://schemas.microsoft.com/office/powerpoint/2010/main" val="259473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61" r:id="rId11"/>
    <p:sldLayoutId id="2147483658" r:id="rId12"/>
    <p:sldLayoutId id="2147483659" r:id="rId13"/>
    <p:sldLayoutId id="2147483663" r:id="rId14"/>
    <p:sldLayoutId id="2147483664"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bg1"/>
          </a:solidFill>
          <a:latin typeface="+mj-lt"/>
          <a:ea typeface="+mj-ea"/>
          <a:cs typeface="+mj-cs"/>
        </a:defRPr>
      </a:lvl1pPr>
    </p:titleStyle>
    <p:body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7"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2.sv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6.sv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53.sv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5.png"/><Relationship Id="rId7"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41.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53.sv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53.sv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60.pn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multeciler.org.tr/turkiyedeki-suriyeli-sayisi/?gclid=CjwKCAiAhqCdBhB0EiwAH8M_Grq30tQvM7ZDd9LA5_SLyGuYL4-jHFLvT9r-c4NzIR-tzDxJ2AdBlhoCg6UQAvD_BwE" TargetMode="External"/><Relationship Id="rId5" Type="http://schemas.openxmlformats.org/officeDocument/2006/relationships/hyperlink" Target="https://www.kaggle.com/datasets/elikplim/forest-fires-data-set" TargetMode="External"/><Relationship Id="rId4" Type="http://schemas.openxmlformats.org/officeDocument/2006/relationships/hyperlink" Target="https://www.kaggle.com/code/guveneyupcan/diabetes-classification"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5.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7.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3.png"/><Relationship Id="rId4" Type="http://schemas.openxmlformats.org/officeDocument/2006/relationships/image" Target="../media/image72.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9.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3.png"/><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109.svg"/><Relationship Id="rId13" Type="http://schemas.openxmlformats.org/officeDocument/2006/relationships/image" Target="../media/image114.png"/><Relationship Id="rId18" Type="http://schemas.openxmlformats.org/officeDocument/2006/relationships/image" Target="../media/image119.svg"/><Relationship Id="rId3" Type="http://schemas.openxmlformats.org/officeDocument/2006/relationships/image" Target="../media/image5.png"/><Relationship Id="rId7" Type="http://schemas.openxmlformats.org/officeDocument/2006/relationships/image" Target="../media/image108.png"/><Relationship Id="rId12" Type="http://schemas.openxmlformats.org/officeDocument/2006/relationships/image" Target="../media/image113.svg"/><Relationship Id="rId17" Type="http://schemas.openxmlformats.org/officeDocument/2006/relationships/image" Target="../media/image118.png"/><Relationship Id="rId2" Type="http://schemas.openxmlformats.org/officeDocument/2006/relationships/notesSlide" Target="../notesSlides/notesSlide44.xml"/><Relationship Id="rId16" Type="http://schemas.openxmlformats.org/officeDocument/2006/relationships/image" Target="../media/image117.svg"/><Relationship Id="rId20" Type="http://schemas.openxmlformats.org/officeDocument/2006/relationships/image" Target="../media/image121.svg"/><Relationship Id="rId1" Type="http://schemas.openxmlformats.org/officeDocument/2006/relationships/slideLayout" Target="../slideLayouts/slideLayout14.xml"/><Relationship Id="rId6" Type="http://schemas.openxmlformats.org/officeDocument/2006/relationships/image" Target="../media/image107.svg"/><Relationship Id="rId11" Type="http://schemas.openxmlformats.org/officeDocument/2006/relationships/image" Target="../media/image112.png"/><Relationship Id="rId5" Type="http://schemas.openxmlformats.org/officeDocument/2006/relationships/image" Target="../media/image106.png"/><Relationship Id="rId15" Type="http://schemas.openxmlformats.org/officeDocument/2006/relationships/image" Target="../media/image116.png"/><Relationship Id="rId10" Type="http://schemas.openxmlformats.org/officeDocument/2006/relationships/image" Target="../media/image111.svg"/><Relationship Id="rId19" Type="http://schemas.openxmlformats.org/officeDocument/2006/relationships/image" Target="../media/image120.png"/><Relationship Id="rId4" Type="http://schemas.openxmlformats.org/officeDocument/2006/relationships/image" Target="../media/image105.jpg"/><Relationship Id="rId9" Type="http://schemas.openxmlformats.org/officeDocument/2006/relationships/image" Target="../media/image110.png"/><Relationship Id="rId14" Type="http://schemas.openxmlformats.org/officeDocument/2006/relationships/image" Target="../media/image115.sv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32.svg"/><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6.sv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131.png"/><Relationship Id="rId4" Type="http://schemas.openxmlformats.org/officeDocument/2006/relationships/image" Target="../media/image130.png"/></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32.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130.png"/></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33.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130.png"/></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53.sv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134.png"/></Relationships>
</file>

<file path=ppt/slides/_rels/slide59.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5.png"/><Relationship Id="rId7" Type="http://schemas.openxmlformats.org/officeDocument/2006/relationships/image" Target="../media/image53.sv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36.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png"/></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37.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png"/></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43.png"/></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53.sv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60.png"/><Relationship Id="rId4" Type="http://schemas.openxmlformats.org/officeDocument/2006/relationships/image" Target="../media/image59.png"/></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63.png"/></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42.png"/></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145.png"/><Relationship Id="rId4" Type="http://schemas.openxmlformats.org/officeDocument/2006/relationships/image" Target="../media/image144.png"/></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81.png"/><Relationship Id="rId4" Type="http://schemas.openxmlformats.org/officeDocument/2006/relationships/image" Target="../media/image80.png"/></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6.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7.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18" Type="http://schemas.openxmlformats.org/officeDocument/2006/relationships/image" Target="../media/image30.svg"/><Relationship Id="rId3" Type="http://schemas.openxmlformats.org/officeDocument/2006/relationships/image" Target="../media/image5.png"/><Relationship Id="rId7" Type="http://schemas.openxmlformats.org/officeDocument/2006/relationships/image" Target="../media/image19.png"/><Relationship Id="rId12" Type="http://schemas.openxmlformats.org/officeDocument/2006/relationships/image" Target="../media/image24.svg"/><Relationship Id="rId17" Type="http://schemas.openxmlformats.org/officeDocument/2006/relationships/image" Target="../media/image29.png"/><Relationship Id="rId2" Type="http://schemas.openxmlformats.org/officeDocument/2006/relationships/notesSlide" Target="../notesSlides/notesSlide7.xml"/><Relationship Id="rId16" Type="http://schemas.openxmlformats.org/officeDocument/2006/relationships/image" Target="../media/image28.svg"/><Relationship Id="rId1" Type="http://schemas.openxmlformats.org/officeDocument/2006/relationships/slideLayout" Target="../slideLayouts/slideLayout14.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svg"/><Relationship Id="rId15" Type="http://schemas.openxmlformats.org/officeDocument/2006/relationships/image" Target="../media/image27.png"/><Relationship Id="rId10" Type="http://schemas.openxmlformats.org/officeDocument/2006/relationships/image" Target="../media/image22.sv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svg"/></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7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image" Target="../media/image165.png"/></Relationships>
</file>

<file path=ppt/slides/_rels/slide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172.svg"/><Relationship Id="rId13" Type="http://schemas.openxmlformats.org/officeDocument/2006/relationships/image" Target="../media/image5.png"/><Relationship Id="rId3" Type="http://schemas.openxmlformats.org/officeDocument/2006/relationships/image" Target="../media/image167.png"/><Relationship Id="rId7" Type="http://schemas.openxmlformats.org/officeDocument/2006/relationships/image" Target="../media/image171.png"/><Relationship Id="rId12" Type="http://schemas.openxmlformats.org/officeDocument/2006/relationships/image" Target="../media/image176.svg"/><Relationship Id="rId2" Type="http://schemas.openxmlformats.org/officeDocument/2006/relationships/notesSlide" Target="../notesSlides/notesSlide80.xml"/><Relationship Id="rId1" Type="http://schemas.openxmlformats.org/officeDocument/2006/relationships/slideLayout" Target="../slideLayouts/slideLayout14.xml"/><Relationship Id="rId6" Type="http://schemas.openxmlformats.org/officeDocument/2006/relationships/image" Target="../media/image170.svg"/><Relationship Id="rId11" Type="http://schemas.openxmlformats.org/officeDocument/2006/relationships/image" Target="../media/image175.png"/><Relationship Id="rId5" Type="http://schemas.openxmlformats.org/officeDocument/2006/relationships/image" Target="../media/image169.png"/><Relationship Id="rId10" Type="http://schemas.openxmlformats.org/officeDocument/2006/relationships/image" Target="../media/image174.svg"/><Relationship Id="rId4" Type="http://schemas.openxmlformats.org/officeDocument/2006/relationships/image" Target="../media/image168.svg"/><Relationship Id="rId9" Type="http://schemas.openxmlformats.org/officeDocument/2006/relationships/image" Target="../media/image173.png"/><Relationship Id="rId14" Type="http://schemas.openxmlformats.org/officeDocument/2006/relationships/image" Target="../media/image177.jpeg"/></Relationships>
</file>

<file path=ppt/slides/_rels/slide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179.png"/><Relationship Id="rId4" Type="http://schemas.openxmlformats.org/officeDocument/2006/relationships/image" Target="../media/image178.png"/></Relationships>
</file>

<file path=ppt/slides/_rels/slide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181.png"/><Relationship Id="rId4" Type="http://schemas.openxmlformats.org/officeDocument/2006/relationships/image" Target="../media/image180.png"/></Relationships>
</file>

<file path=ppt/slides/_rels/slide8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85.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s>
</file>

<file path=ppt/slides/_rels/slide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43.png"/></Relationships>
</file>

<file path=ppt/slides/_rels/slide8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53.sv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60.png"/><Relationship Id="rId4" Type="http://schemas.openxmlformats.org/officeDocument/2006/relationships/image" Target="../media/image59.png"/></Relationships>
</file>

<file path=ppt/slides/_rels/slide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63.png"/></Relationships>
</file>

<file path=ppt/slides/_rels/slide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191.png"/><Relationship Id="rId4" Type="http://schemas.openxmlformats.org/officeDocument/2006/relationships/image" Target="../media/image190.png"/></Relationships>
</file>

<file path=ppt/slides/_rels/slide8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95.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_rels/slide8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196.png"/><Relationship Id="rId4" Type="http://schemas.openxmlformats.org/officeDocument/2006/relationships/image" Target="../media/image80.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6.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9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197.png"/></Relationships>
</file>

<file path=ppt/slides/_rels/slide9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9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9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206.png"/></Relationships>
</file>

<file path=ppt/slides/_rels/slide9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hyperlink" Target="https://www.paralimani.com/turkiyenin-en-buyuk-25-sanayi-sehri-hangisi-haberi-58869" TargetMode="External"/><Relationship Id="rId3" Type="http://schemas.openxmlformats.org/officeDocument/2006/relationships/image" Target="../media/image209.png"/><Relationship Id="rId7" Type="http://schemas.openxmlformats.org/officeDocument/2006/relationships/image" Target="../media/image213.png"/><Relationship Id="rId12" Type="http://schemas.openxmlformats.org/officeDocument/2006/relationships/hyperlink" Target="https://multeciler.org.tr/turkiyedeki-suriyeli-sayisi/" TargetMode="External"/><Relationship Id="rId2" Type="http://schemas.openxmlformats.org/officeDocument/2006/relationships/notesSlide" Target="../notesSlides/notesSlide95.xml"/><Relationship Id="rId1" Type="http://schemas.openxmlformats.org/officeDocument/2006/relationships/slideLayout" Target="../slideLayouts/slideLayout15.xml"/><Relationship Id="rId6" Type="http://schemas.openxmlformats.org/officeDocument/2006/relationships/image" Target="../media/image212.png"/><Relationship Id="rId11" Type="http://schemas.openxmlformats.org/officeDocument/2006/relationships/hyperlink" Target="https://www.haberturk.com/ilinizde-kac-issiz-var-3385503-ekonomi" TargetMode="External"/><Relationship Id="rId5" Type="http://schemas.openxmlformats.org/officeDocument/2006/relationships/image" Target="../media/image211.png"/><Relationship Id="rId15" Type="http://schemas.openxmlformats.org/officeDocument/2006/relationships/image" Target="../media/image214.png"/><Relationship Id="rId10" Type="http://schemas.openxmlformats.org/officeDocument/2006/relationships/hyperlink" Target="https://tr.wikipedia.org/wiki/T%C3%BCrkiye%27deki_%C3%BCniversiteler_listesi" TargetMode="External"/><Relationship Id="rId4" Type="http://schemas.openxmlformats.org/officeDocument/2006/relationships/image" Target="../media/image210.jpg"/><Relationship Id="rId9" Type="http://schemas.openxmlformats.org/officeDocument/2006/relationships/hyperlink" Target="https://dogruveri.com/turkiyede-illere-gore-universite-sayilari/" TargetMode="External"/><Relationship Id="rId14" Type="http://schemas.openxmlformats.org/officeDocument/2006/relationships/hyperlink" Target="https://www.dogrulukpayi.com/bulten/turkiye-de-suriyeli-siginmacilar?gclid=Cj0KCQjwmPSSBhCNARIsAH3cYgZM6CjH1JXQvjasbXiDMHlC6NAsAup4OIVqzptbL_D6xzSuIxw10U4aAni4EALw_wcB"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a:xfrm>
            <a:off x="72820" y="2138229"/>
            <a:ext cx="6454454" cy="657873"/>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rtlCol="0">
            <a:normAutofit/>
          </a:bodyPr>
          <a:lstStyle/>
          <a:p>
            <a:pPr algn="ctr" rtl="0"/>
            <a:r>
              <a:rPr lang="tr-TR" dirty="0"/>
              <a:t>Regresyon </a:t>
            </a:r>
            <a:r>
              <a:rPr lang="tr-TR" dirty="0" err="1"/>
              <a:t>Fitting</a:t>
            </a:r>
            <a:r>
              <a:rPr lang="tr-TR" dirty="0"/>
              <a:t> Projesi</a:t>
            </a:r>
          </a:p>
        </p:txBody>
      </p:sp>
      <p:pic>
        <p:nvPicPr>
          <p:cNvPr id="18" name="Resim Yer Tutucusu 17">
            <a:extLst>
              <a:ext uri="{FF2B5EF4-FFF2-40B4-BE49-F238E27FC236}">
                <a16:creationId xmlns:a16="http://schemas.microsoft.com/office/drawing/2014/main" id="{89A2291B-C542-4D58-A1F4-CF526C66A00A}"/>
              </a:ext>
            </a:extLst>
          </p:cNvPr>
          <p:cNvPicPr>
            <a:picLocks noGrp="1" noChangeAspect="1"/>
          </p:cNvPicPr>
          <p:nvPr>
            <p:ph type="pic" sz="quarter" idx="10"/>
          </p:nvPr>
        </p:nvPicPr>
        <p:blipFill>
          <a:blip r:embed="rId3"/>
          <a:srcRect l="23506" r="23506"/>
          <a:stretch/>
        </p:blipFill>
        <p:spPr>
          <a:xfrm>
            <a:off x="6743703" y="0"/>
            <a:ext cx="5448297" cy="6858000"/>
          </a:xfrm>
        </p:spPr>
      </p:pic>
      <p:sp>
        <p:nvSpPr>
          <p:cNvPr id="28" name="Alt Başlık 2">
            <a:extLst>
              <a:ext uri="{FF2B5EF4-FFF2-40B4-BE49-F238E27FC236}">
                <a16:creationId xmlns:a16="http://schemas.microsoft.com/office/drawing/2014/main" id="{47D43879-527E-4875-959E-8A45C4A00E70}"/>
              </a:ext>
            </a:extLst>
          </p:cNvPr>
          <p:cNvSpPr txBox="1">
            <a:spLocks/>
          </p:cNvSpPr>
          <p:nvPr/>
        </p:nvSpPr>
        <p:spPr>
          <a:xfrm>
            <a:off x="257257" y="3118160"/>
            <a:ext cx="3669481" cy="592615"/>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lIns="91440" tIns="45720" rIns="91440" bIns="45720" rtlCol="0">
            <a:noAutofit/>
          </a:bodyPr>
          <a:lstStyle>
            <a:lvl1pPr marL="0" indent="0" algn="l" defTabSz="914400" rtl="0" eaLnBrk="1" latinLnBrk="0" hangingPunct="1">
              <a:lnSpc>
                <a:spcPct val="90000"/>
              </a:lnSpc>
              <a:spcBef>
                <a:spcPts val="18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8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8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8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8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8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8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tr-TR" sz="2800" b="1" dirty="0">
                <a:latin typeface="Amasis MT Pro Black" panose="02040A04050005020304" pitchFamily="18" charset="-94"/>
                <a:cs typeface="Aharoni" panose="02010803020104030203" pitchFamily="2" charset="-79"/>
              </a:rPr>
              <a:t>HAZIRLAYANLAR:</a:t>
            </a:r>
            <a:endParaRPr lang="ar-SA" sz="2800" b="1" dirty="0">
              <a:latin typeface="Amasis MT Pro Black" panose="02040A04050005020304" pitchFamily="18" charset="-94"/>
              <a:cs typeface="Aharoni" panose="02010803020104030203" pitchFamily="2" charset="-79"/>
            </a:endParaRPr>
          </a:p>
          <a:p>
            <a:pPr>
              <a:lnSpc>
                <a:spcPct val="100000"/>
              </a:lnSpc>
            </a:pPr>
            <a:endParaRPr lang="tr-TR" sz="2800" b="1" dirty="0">
              <a:latin typeface="Amasis MT Pro Black" panose="02040A04050005020304" pitchFamily="18" charset="-94"/>
              <a:cs typeface="Aharoni" panose="02010803020104030203" pitchFamily="2" charset="-79"/>
            </a:endParaRPr>
          </a:p>
        </p:txBody>
      </p:sp>
      <p:pic>
        <p:nvPicPr>
          <p:cNvPr id="47" name="Resim 46">
            <a:extLst>
              <a:ext uri="{FF2B5EF4-FFF2-40B4-BE49-F238E27FC236}">
                <a16:creationId xmlns:a16="http://schemas.microsoft.com/office/drawing/2014/main" id="{8E3F9A8C-D6CD-45ED-8808-EC83783DB7AE}"/>
              </a:ext>
            </a:extLst>
          </p:cNvPr>
          <p:cNvPicPr>
            <a:picLocks noChangeAspect="1"/>
          </p:cNvPicPr>
          <p:nvPr/>
        </p:nvPicPr>
        <p:blipFill>
          <a:blip r:embed="rId4"/>
          <a:stretch>
            <a:fillRect/>
          </a:stretch>
        </p:blipFill>
        <p:spPr>
          <a:xfrm>
            <a:off x="161739" y="6048420"/>
            <a:ext cx="1437512" cy="649723"/>
          </a:xfrm>
          <a:prstGeom prst="rect">
            <a:avLst/>
          </a:prstGeom>
        </p:spPr>
      </p:pic>
      <p:sp>
        <p:nvSpPr>
          <p:cNvPr id="8" name="Başlık 1">
            <a:extLst>
              <a:ext uri="{FF2B5EF4-FFF2-40B4-BE49-F238E27FC236}">
                <a16:creationId xmlns:a16="http://schemas.microsoft.com/office/drawing/2014/main" id="{1864C195-7A8C-B9AF-6AAB-0242E0822650}"/>
              </a:ext>
            </a:extLst>
          </p:cNvPr>
          <p:cNvSpPr txBox="1">
            <a:spLocks/>
          </p:cNvSpPr>
          <p:nvPr/>
        </p:nvSpPr>
        <p:spPr>
          <a:xfrm>
            <a:off x="1151796" y="28838"/>
            <a:ext cx="4296502" cy="65865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tr-TR" sz="3600" dirty="0"/>
              <a:t>Yapay Sinir Ağları</a:t>
            </a:r>
          </a:p>
        </p:txBody>
      </p:sp>
      <p:sp>
        <p:nvSpPr>
          <p:cNvPr id="13" name="Başlık 1">
            <a:extLst>
              <a:ext uri="{FF2B5EF4-FFF2-40B4-BE49-F238E27FC236}">
                <a16:creationId xmlns:a16="http://schemas.microsoft.com/office/drawing/2014/main" id="{2B20E3D3-1608-DB5F-204B-5F1E8FA265B9}"/>
              </a:ext>
            </a:extLst>
          </p:cNvPr>
          <p:cNvSpPr txBox="1">
            <a:spLocks/>
          </p:cNvSpPr>
          <p:nvPr/>
        </p:nvSpPr>
        <p:spPr>
          <a:xfrm>
            <a:off x="1308922" y="886109"/>
            <a:ext cx="3785551" cy="34330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tr-TR" sz="2000" b="1" dirty="0"/>
              <a:t>Dr. Öğr. Üyesi GAZİ AKGÜN</a:t>
            </a:r>
          </a:p>
        </p:txBody>
      </p:sp>
      <p:sp>
        <p:nvSpPr>
          <p:cNvPr id="21" name="Alt Başlık 2">
            <a:extLst>
              <a:ext uri="{FF2B5EF4-FFF2-40B4-BE49-F238E27FC236}">
                <a16:creationId xmlns:a16="http://schemas.microsoft.com/office/drawing/2014/main" id="{FF4D4D8A-ACF1-2602-4C44-72AD3E60039B}"/>
              </a:ext>
            </a:extLst>
          </p:cNvPr>
          <p:cNvSpPr txBox="1">
            <a:spLocks/>
          </p:cNvSpPr>
          <p:nvPr/>
        </p:nvSpPr>
        <p:spPr>
          <a:xfrm>
            <a:off x="257257" y="3778950"/>
            <a:ext cx="6600589" cy="1602863"/>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lIns="91440" tIns="45720" rIns="91440" bIns="45720" rtlCol="0">
            <a:noAutofit/>
          </a:bodyPr>
          <a:lstStyle>
            <a:lvl1pPr marL="0" indent="0" algn="l" defTabSz="914400" rtl="0" eaLnBrk="1" latinLnBrk="0" hangingPunct="1">
              <a:lnSpc>
                <a:spcPct val="90000"/>
              </a:lnSpc>
              <a:spcBef>
                <a:spcPts val="18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8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8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8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8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8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8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tr-TR" sz="2000" b="1" dirty="0"/>
              <a:t>Behçet MUHAMMED    – 200301109</a:t>
            </a:r>
          </a:p>
          <a:p>
            <a:pPr>
              <a:lnSpc>
                <a:spcPct val="100000"/>
              </a:lnSpc>
            </a:pPr>
            <a:r>
              <a:rPr lang="tr-TR" sz="2000" b="1" dirty="0" err="1"/>
              <a:t>Hazem</a:t>
            </a:r>
            <a:r>
              <a:rPr lang="tr-TR" sz="2000" b="1" dirty="0"/>
              <a:t> KATAIE               – 200301115</a:t>
            </a:r>
          </a:p>
          <a:p>
            <a:pPr>
              <a:lnSpc>
                <a:spcPct val="100000"/>
              </a:lnSpc>
            </a:pPr>
            <a:r>
              <a:rPr lang="tr-TR" sz="2000" b="1" dirty="0"/>
              <a:t>Tuğba KARADENİZ       – 200301025</a:t>
            </a:r>
          </a:p>
          <a:p>
            <a:pPr>
              <a:lnSpc>
                <a:spcPct val="100000"/>
              </a:lnSpc>
            </a:pPr>
            <a:endParaRPr lang="tr-TR" sz="2800" b="1" dirty="0">
              <a:latin typeface="Amasis MT Pro Black" panose="02040A04050005020304" pitchFamily="18" charset="-94"/>
              <a:cs typeface="Aharoni" panose="02010803020104030203" pitchFamily="2" charset="-79"/>
            </a:endParaRPr>
          </a:p>
        </p:txBody>
      </p:sp>
      <p:cxnSp>
        <p:nvCxnSpPr>
          <p:cNvPr id="14" name="Düz Bağlayıcı 13">
            <a:extLst>
              <a:ext uri="{FF2B5EF4-FFF2-40B4-BE49-F238E27FC236}">
                <a16:creationId xmlns:a16="http://schemas.microsoft.com/office/drawing/2014/main" id="{45B2B5A2-202A-7F9B-BBF9-4EA9179E16B5}"/>
              </a:ext>
            </a:extLst>
          </p:cNvPr>
          <p:cNvCxnSpPr>
            <a:cxnSpLocks/>
          </p:cNvCxnSpPr>
          <p:nvPr/>
        </p:nvCxnSpPr>
        <p:spPr>
          <a:xfrm>
            <a:off x="1285923" y="778543"/>
            <a:ext cx="3723763" cy="3141"/>
          </a:xfrm>
          <a:prstGeom prst="line">
            <a:avLst/>
          </a:prstGeom>
          <a:ln w="76200">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7" name="Dikdörtgen 16">
            <a:extLst>
              <a:ext uri="{FF2B5EF4-FFF2-40B4-BE49-F238E27FC236}">
                <a16:creationId xmlns:a16="http://schemas.microsoft.com/office/drawing/2014/main" id="{2C9EF24F-29D7-AA0C-9206-31FDED70A5E5}"/>
              </a:ext>
            </a:extLst>
          </p:cNvPr>
          <p:cNvSpPr/>
          <p:nvPr/>
        </p:nvSpPr>
        <p:spPr>
          <a:xfrm>
            <a:off x="11717694" y="6340151"/>
            <a:ext cx="279919"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bg1"/>
                </a:solidFill>
              </a:rPr>
              <a:t>1</a:t>
            </a:r>
          </a:p>
        </p:txBody>
      </p:sp>
      <p:sp>
        <p:nvSpPr>
          <p:cNvPr id="9" name="Başlık 1">
            <a:extLst>
              <a:ext uri="{FF2B5EF4-FFF2-40B4-BE49-F238E27FC236}">
                <a16:creationId xmlns:a16="http://schemas.microsoft.com/office/drawing/2014/main" id="{FA9F12DD-3B99-A07C-97C5-84F488F64E15}"/>
              </a:ext>
            </a:extLst>
          </p:cNvPr>
          <p:cNvSpPr txBox="1">
            <a:spLocks/>
          </p:cNvSpPr>
          <p:nvPr/>
        </p:nvSpPr>
        <p:spPr>
          <a:xfrm>
            <a:off x="2265794" y="1483445"/>
            <a:ext cx="1764019" cy="657873"/>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ctr"/>
            <a:r>
              <a:rPr lang="tr-TR" b="1" dirty="0"/>
              <a:t>E.T.H.</a:t>
            </a:r>
          </a:p>
        </p:txBody>
      </p:sp>
      <p:pic>
        <p:nvPicPr>
          <p:cNvPr id="12" name="Grafik 11" descr="Dağılım ana hat">
            <a:extLst>
              <a:ext uri="{FF2B5EF4-FFF2-40B4-BE49-F238E27FC236}">
                <a16:creationId xmlns:a16="http://schemas.microsoft.com/office/drawing/2014/main" id="{65683E2F-D1E1-2911-5874-24CF3D91A9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3306" y="697564"/>
            <a:ext cx="6015076" cy="6015076"/>
          </a:xfrm>
          <a:prstGeom prst="rect">
            <a:avLst/>
          </a:prstGeom>
        </p:spPr>
      </p:pic>
      <p:pic>
        <p:nvPicPr>
          <p:cNvPr id="19" name="Grafik 18" descr="Dağılım ana hat">
            <a:extLst>
              <a:ext uri="{FF2B5EF4-FFF2-40B4-BE49-F238E27FC236}">
                <a16:creationId xmlns:a16="http://schemas.microsoft.com/office/drawing/2014/main" id="{041E78CC-F391-3D8C-67F7-93EF15A26A3E}"/>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26940" b="35607"/>
          <a:stretch/>
        </p:blipFill>
        <p:spPr>
          <a:xfrm>
            <a:off x="3083788" y="1580946"/>
            <a:ext cx="4394621" cy="3873311"/>
          </a:xfrm>
          <a:prstGeom prst="rect">
            <a:avLst/>
          </a:prstGeom>
        </p:spPr>
      </p:pic>
    </p:spTree>
    <p:extLst>
      <p:ext uri="{BB962C8B-B14F-4D97-AF65-F5344CB8AC3E}">
        <p14:creationId xmlns:p14="http://schemas.microsoft.com/office/powerpoint/2010/main" val="138059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inVertic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P spid="8" grpId="0"/>
      <p:bldP spid="13" grpId="0"/>
      <p:bldP spid="21"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7" y="581890"/>
            <a:ext cx="9276676" cy="523057"/>
          </a:xfrm>
        </p:spPr>
        <p:txBody>
          <a:bodyPr rtlCol="0">
            <a:normAutofit/>
          </a:bodyPr>
          <a:lstStyle/>
          <a:p>
            <a:pPr marL="0" indent="0" rtl="0">
              <a:buNone/>
            </a:pPr>
            <a:r>
              <a:rPr lang="tr-TR" sz="2500" b="1" dirty="0"/>
              <a:t>1- Veriler </a:t>
            </a:r>
            <a:r>
              <a:rPr lang="tr-TR" sz="2500" b="1" dirty="0" err="1"/>
              <a:t>fitting</a:t>
            </a:r>
            <a:r>
              <a:rPr lang="tr-TR" sz="2500" b="1" dirty="0"/>
              <a:t> algoritmasına uygun hale getirilir</a:t>
            </a:r>
            <a:r>
              <a:rPr lang="tr-TR" sz="2500" dirty="0"/>
              <a:t>.</a:t>
            </a:r>
          </a:p>
        </p:txBody>
      </p:sp>
      <p:sp>
        <p:nvSpPr>
          <p:cNvPr id="3" name="İçerik Yer Tutucusu 2"/>
          <p:cNvSpPr>
            <a:spLocks noGrp="1"/>
          </p:cNvSpPr>
          <p:nvPr>
            <p:ph idx="1"/>
          </p:nvPr>
        </p:nvSpPr>
        <p:spPr>
          <a:xfrm>
            <a:off x="134027" y="2418654"/>
            <a:ext cx="11048578" cy="1397413"/>
          </a:xfrm>
        </p:spPr>
        <p:txBody>
          <a:bodyPr rtlCol="0">
            <a:normAutofit/>
          </a:bodyPr>
          <a:lstStyle/>
          <a:p>
            <a:pPr marL="0" indent="0">
              <a:buNone/>
            </a:pPr>
            <a:r>
              <a:rPr lang="tr-TR" sz="3000" dirty="0"/>
              <a:t>Kullanılan tablo </a:t>
            </a:r>
            <a:r>
              <a:rPr lang="tr-TR" sz="3000" u="sng" dirty="0"/>
              <a:t>sadece </a:t>
            </a:r>
            <a:r>
              <a:rPr lang="tr-TR" sz="3000" dirty="0"/>
              <a:t>sayılardan oluştuğu için üzerinde bir oynama yapılmamış olup MLP Sınıflandırılmasına uygundur.</a:t>
            </a:r>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392678" y="6340151"/>
            <a:ext cx="604935"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10</a:t>
            </a:r>
          </a:p>
        </p:txBody>
      </p:sp>
      <p:pic>
        <p:nvPicPr>
          <p:cNvPr id="5" name="Grafik 4" descr="Onay işareti düz dolguyla">
            <a:extLst>
              <a:ext uri="{FF2B5EF4-FFF2-40B4-BE49-F238E27FC236}">
                <a16:creationId xmlns:a16="http://schemas.microsoft.com/office/drawing/2014/main" id="{9179DDB9-77A3-848F-2B4A-07CED4C2901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05873" y="3816067"/>
            <a:ext cx="2180253" cy="2180253"/>
          </a:xfrm>
          <a:prstGeom prst="rect">
            <a:avLst/>
          </a:prstGeom>
        </p:spPr>
      </p:pic>
    </p:spTree>
    <p:extLst>
      <p:ext uri="{BB962C8B-B14F-4D97-AF65-F5344CB8AC3E}">
        <p14:creationId xmlns:p14="http://schemas.microsoft.com/office/powerpoint/2010/main" val="3084111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94387" y="687050"/>
            <a:ext cx="10549813" cy="460711"/>
          </a:xfrm>
        </p:spPr>
        <p:txBody>
          <a:bodyPr rtlCol="0">
            <a:normAutofit/>
          </a:bodyPr>
          <a:lstStyle/>
          <a:p>
            <a:pPr marL="0" indent="0">
              <a:buNone/>
            </a:pPr>
            <a:r>
              <a:rPr lang="tr-TR" sz="2300" b="1" dirty="0"/>
              <a:t>2- Verileri içeren tablo CSV formatında Matlab programına </a:t>
            </a:r>
            <a:r>
              <a:rPr lang="tr-TR" sz="2300" b="1" dirty="0" err="1"/>
              <a:t>import</a:t>
            </a:r>
            <a:r>
              <a:rPr lang="tr-TR" sz="2300" b="1" dirty="0"/>
              <a:t> edilir.</a:t>
            </a:r>
          </a:p>
        </p:txBody>
      </p:sp>
      <p:sp>
        <p:nvSpPr>
          <p:cNvPr id="3" name="İçerik Yer Tutucusu 2"/>
          <p:cNvSpPr>
            <a:spLocks noGrp="1"/>
          </p:cNvSpPr>
          <p:nvPr>
            <p:ph idx="1"/>
          </p:nvPr>
        </p:nvSpPr>
        <p:spPr>
          <a:xfrm>
            <a:off x="360784" y="1675782"/>
            <a:ext cx="11255828" cy="310396"/>
          </a:xfrm>
        </p:spPr>
        <p:txBody>
          <a:bodyPr rtlCol="0">
            <a:normAutofit fontScale="77500" lnSpcReduction="20000"/>
          </a:bodyPr>
          <a:lstStyle/>
          <a:p>
            <a:pPr marL="0" indent="0">
              <a:buNone/>
            </a:pPr>
            <a:r>
              <a:rPr lang="tr-TR" dirty="0"/>
              <a:t>Veriler </a:t>
            </a:r>
            <a:r>
              <a:rPr lang="tr-TR" b="1" dirty="0"/>
              <a:t>«</a:t>
            </a:r>
            <a:r>
              <a:rPr lang="tr-TR" b="1" dirty="0" err="1"/>
              <a:t>Numaric</a:t>
            </a:r>
            <a:r>
              <a:rPr lang="tr-TR" b="1" dirty="0"/>
              <a:t> </a:t>
            </a:r>
            <a:r>
              <a:rPr lang="tr-TR" b="1" dirty="0" err="1"/>
              <a:t>Matrix</a:t>
            </a:r>
            <a:r>
              <a:rPr lang="tr-TR" b="1" dirty="0"/>
              <a:t>» </a:t>
            </a:r>
            <a:r>
              <a:rPr lang="tr-TR" dirty="0"/>
              <a:t>formatında </a:t>
            </a:r>
            <a:r>
              <a:rPr lang="tr-TR" b="1" dirty="0" err="1"/>
              <a:t>import</a:t>
            </a:r>
            <a:r>
              <a:rPr lang="tr-TR" dirty="0"/>
              <a:t> edilmiştir.</a:t>
            </a:r>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67322" y="6340151"/>
            <a:ext cx="530291"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11</a:t>
            </a:r>
          </a:p>
        </p:txBody>
      </p:sp>
      <p:sp>
        <p:nvSpPr>
          <p:cNvPr id="13" name="İçerik Yer Tutucusu 2">
            <a:extLst>
              <a:ext uri="{FF2B5EF4-FFF2-40B4-BE49-F238E27FC236}">
                <a16:creationId xmlns:a16="http://schemas.microsoft.com/office/drawing/2014/main" id="{1D590A6E-E81A-E73C-89EF-35E996B56F50}"/>
              </a:ext>
            </a:extLst>
          </p:cNvPr>
          <p:cNvSpPr txBox="1">
            <a:spLocks/>
          </p:cNvSpPr>
          <p:nvPr/>
        </p:nvSpPr>
        <p:spPr>
          <a:xfrm>
            <a:off x="194387" y="4884103"/>
            <a:ext cx="11636829" cy="1363825"/>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rtl="0">
              <a:buNone/>
            </a:pPr>
            <a:endParaRPr lang="tr-TR" dirty="0"/>
          </a:p>
        </p:txBody>
      </p:sp>
      <p:pic>
        <p:nvPicPr>
          <p:cNvPr id="10" name="Resim 9" descr="tablo içeren bir resim&#10;&#10;Açıklama otomatik olarak oluşturuldu">
            <a:extLst>
              <a:ext uri="{FF2B5EF4-FFF2-40B4-BE49-F238E27FC236}">
                <a16:creationId xmlns:a16="http://schemas.microsoft.com/office/drawing/2014/main" id="{EEE097FF-61D5-673E-7473-366AE68730FE}"/>
              </a:ext>
            </a:extLst>
          </p:cNvPr>
          <p:cNvPicPr>
            <a:picLocks noChangeAspect="1"/>
          </p:cNvPicPr>
          <p:nvPr/>
        </p:nvPicPr>
        <p:blipFill rotWithShape="1">
          <a:blip r:embed="rId4"/>
          <a:srcRect b="26096"/>
          <a:stretch/>
        </p:blipFill>
        <p:spPr>
          <a:xfrm>
            <a:off x="1018775" y="2144324"/>
            <a:ext cx="9877825" cy="4195827"/>
          </a:xfrm>
          <a:prstGeom prst="rect">
            <a:avLst/>
          </a:prstGeom>
          <a:ln w="57150">
            <a:solidFill>
              <a:schemeClr val="accent1"/>
            </a:solidFill>
          </a:ln>
        </p:spPr>
      </p:pic>
    </p:spTree>
    <p:extLst>
      <p:ext uri="{BB962C8B-B14F-4D97-AF65-F5344CB8AC3E}">
        <p14:creationId xmlns:p14="http://schemas.microsoft.com/office/powerpoint/2010/main" val="3508311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nodePh="1">
                                  <p:stCondLst>
                                    <p:cond delay="0"/>
                                  </p:stCondLst>
                                  <p:endCondLst>
                                    <p:cond evt="begin" delay="0">
                                      <p:tn val="10"/>
                                    </p:cond>
                                  </p:end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7" y="559837"/>
            <a:ext cx="11972440" cy="545110"/>
          </a:xfrm>
        </p:spPr>
        <p:txBody>
          <a:bodyPr rtlCol="0">
            <a:normAutofit/>
          </a:bodyPr>
          <a:lstStyle/>
          <a:p>
            <a:pPr marL="0" indent="0" rtl="0">
              <a:buNone/>
            </a:pPr>
            <a:r>
              <a:rPr lang="tr-TR" sz="2800" b="1" dirty="0"/>
              <a:t>3- Verilerin Normalize edilme adımı:</a:t>
            </a:r>
          </a:p>
        </p:txBody>
      </p:sp>
      <p:sp>
        <p:nvSpPr>
          <p:cNvPr id="3" name="İçerik Yer Tutucusu 2"/>
          <p:cNvSpPr>
            <a:spLocks noGrp="1"/>
          </p:cNvSpPr>
          <p:nvPr>
            <p:ph idx="1"/>
          </p:nvPr>
        </p:nvSpPr>
        <p:spPr>
          <a:xfrm>
            <a:off x="203717" y="1639248"/>
            <a:ext cx="11048578" cy="3579503"/>
          </a:xfrm>
        </p:spPr>
        <p:txBody>
          <a:bodyPr rtlCol="0">
            <a:normAutofit/>
          </a:bodyPr>
          <a:lstStyle/>
          <a:p>
            <a:pPr marL="0" indent="0">
              <a:buNone/>
            </a:pPr>
            <a:r>
              <a:rPr lang="tr-TR" sz="1700" dirty="0"/>
              <a:t>Burada </a:t>
            </a:r>
            <a:r>
              <a:rPr lang="tr-TR" sz="1700" dirty="0" err="1"/>
              <a:t>Matlab’in</a:t>
            </a:r>
            <a:r>
              <a:rPr lang="tr-TR" sz="1700" dirty="0"/>
              <a:t> </a:t>
            </a:r>
            <a:r>
              <a:rPr lang="tr-TR" sz="1700" b="1" dirty="0"/>
              <a:t>«normalize» </a:t>
            </a:r>
            <a:r>
              <a:rPr lang="tr-TR" sz="1700" dirty="0"/>
              <a:t>fonksiyonundan yardım alınarak Tablodaki 1 ile 8 arasındaki sütunlar seçilerek hücre içindeki veriler normalize edilmiştir.</a:t>
            </a:r>
          </a:p>
          <a:p>
            <a:pPr marL="0" indent="0">
              <a:buNone/>
            </a:pPr>
            <a:r>
              <a:rPr lang="tr-TR" sz="1700" dirty="0"/>
              <a:t>Not: Verilerin normalizasyonu 0 ile 1 arasında gerçekleşmiştir. Bunun için </a:t>
            </a:r>
            <a:r>
              <a:rPr lang="tr-TR" sz="1700" dirty="0">
                <a:solidFill>
                  <a:srgbClr val="B849DB"/>
                </a:solidFill>
              </a:rPr>
              <a:t>‘</a:t>
            </a:r>
            <a:r>
              <a:rPr lang="tr-TR" sz="1700" dirty="0" err="1">
                <a:solidFill>
                  <a:srgbClr val="B849DB"/>
                </a:solidFill>
              </a:rPr>
              <a:t>range</a:t>
            </a:r>
            <a:r>
              <a:rPr lang="tr-TR" sz="1700" dirty="0">
                <a:solidFill>
                  <a:srgbClr val="B849DB"/>
                </a:solidFill>
              </a:rPr>
              <a:t>’ </a:t>
            </a:r>
            <a:r>
              <a:rPr lang="tr-TR" sz="1700" dirty="0"/>
              <a:t>komutuna kullanılmıştır.</a:t>
            </a:r>
          </a:p>
          <a:p>
            <a:pPr marL="0" indent="0">
              <a:buNone/>
            </a:pPr>
            <a:endParaRPr lang="tr-TR" sz="17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11340" y="6340151"/>
            <a:ext cx="586274"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12</a:t>
            </a:r>
          </a:p>
        </p:txBody>
      </p:sp>
      <p:pic>
        <p:nvPicPr>
          <p:cNvPr id="8" name="Resim 7" descr="metin içeren bir resim&#10;&#10;Açıklama otomatik olarak oluşturuldu">
            <a:extLst>
              <a:ext uri="{FF2B5EF4-FFF2-40B4-BE49-F238E27FC236}">
                <a16:creationId xmlns:a16="http://schemas.microsoft.com/office/drawing/2014/main" id="{9FFBC921-2FA0-D455-81D9-FD20CE37635A}"/>
              </a:ext>
            </a:extLst>
          </p:cNvPr>
          <p:cNvPicPr>
            <a:picLocks noChangeAspect="1"/>
          </p:cNvPicPr>
          <p:nvPr/>
        </p:nvPicPr>
        <p:blipFill>
          <a:blip r:embed="rId4"/>
          <a:stretch>
            <a:fillRect/>
          </a:stretch>
        </p:blipFill>
        <p:spPr>
          <a:xfrm>
            <a:off x="3808076" y="3118796"/>
            <a:ext cx="4356209" cy="3179367"/>
          </a:xfrm>
          <a:prstGeom prst="rect">
            <a:avLst/>
          </a:prstGeom>
          <a:ln w="57150">
            <a:solidFill>
              <a:srgbClr val="46B0AB"/>
            </a:solidFill>
          </a:ln>
        </p:spPr>
      </p:pic>
    </p:spTree>
    <p:extLst>
      <p:ext uri="{BB962C8B-B14F-4D97-AF65-F5344CB8AC3E}">
        <p14:creationId xmlns:p14="http://schemas.microsoft.com/office/powerpoint/2010/main" val="806767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7" y="559837"/>
            <a:ext cx="11972440" cy="545110"/>
          </a:xfrm>
        </p:spPr>
        <p:txBody>
          <a:bodyPr rtlCol="0">
            <a:normAutofit/>
          </a:bodyPr>
          <a:lstStyle/>
          <a:p>
            <a:pPr marL="0" indent="0" rtl="0">
              <a:buNone/>
            </a:pPr>
            <a:r>
              <a:rPr lang="tr-TR" sz="2800" b="1" dirty="0"/>
              <a:t>3- Verilerin Normalize edilme adımı:</a:t>
            </a:r>
          </a:p>
        </p:txBody>
      </p:sp>
      <p:sp>
        <p:nvSpPr>
          <p:cNvPr id="3" name="İçerik Yer Tutucusu 2"/>
          <p:cNvSpPr>
            <a:spLocks noGrp="1"/>
          </p:cNvSpPr>
          <p:nvPr>
            <p:ph idx="1"/>
          </p:nvPr>
        </p:nvSpPr>
        <p:spPr>
          <a:xfrm>
            <a:off x="203717" y="1639248"/>
            <a:ext cx="11048578" cy="3579503"/>
          </a:xfrm>
        </p:spPr>
        <p:txBody>
          <a:bodyPr rtlCol="0">
            <a:normAutofit/>
          </a:bodyPr>
          <a:lstStyle/>
          <a:p>
            <a:pPr marL="0" indent="0">
              <a:buNone/>
            </a:pPr>
            <a:r>
              <a:rPr lang="tr-TR" sz="1700" dirty="0"/>
              <a:t>Burada verilerimizin </a:t>
            </a:r>
            <a:r>
              <a:rPr lang="tr-TR" sz="1700" b="1" dirty="0"/>
              <a:t>normalize </a:t>
            </a:r>
            <a:r>
              <a:rPr lang="tr-TR" sz="1700" dirty="0"/>
              <a:t>edildiği açık bir şekilde gözlemlenmektedir. Tablodaki 1 ile 8 sütunların arasındaki veriler 0 ile 1 arasına indirgenmiştir.</a:t>
            </a:r>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85984" y="6340151"/>
            <a:ext cx="511629"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13</a:t>
            </a:r>
          </a:p>
        </p:txBody>
      </p:sp>
      <p:pic>
        <p:nvPicPr>
          <p:cNvPr id="5" name="Resim 4" descr="tablo içeren bir resim&#10;&#10;Açıklama otomatik olarak oluşturuldu">
            <a:extLst>
              <a:ext uri="{FF2B5EF4-FFF2-40B4-BE49-F238E27FC236}">
                <a16:creationId xmlns:a16="http://schemas.microsoft.com/office/drawing/2014/main" id="{6E814D96-5E68-4700-6120-C13352A89706}"/>
              </a:ext>
            </a:extLst>
          </p:cNvPr>
          <p:cNvPicPr>
            <a:picLocks noChangeAspect="1"/>
          </p:cNvPicPr>
          <p:nvPr/>
        </p:nvPicPr>
        <p:blipFill>
          <a:blip r:embed="rId4"/>
          <a:stretch>
            <a:fillRect/>
          </a:stretch>
        </p:blipFill>
        <p:spPr>
          <a:xfrm>
            <a:off x="618670" y="2342143"/>
            <a:ext cx="10218671" cy="4225536"/>
          </a:xfrm>
          <a:prstGeom prst="rect">
            <a:avLst/>
          </a:prstGeom>
          <a:ln w="38100">
            <a:solidFill>
              <a:srgbClr val="46B0AB"/>
            </a:solidFill>
          </a:ln>
        </p:spPr>
      </p:pic>
    </p:spTree>
    <p:extLst>
      <p:ext uri="{BB962C8B-B14F-4D97-AF65-F5344CB8AC3E}">
        <p14:creationId xmlns:p14="http://schemas.microsoft.com/office/powerpoint/2010/main" val="564468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6" y="335902"/>
            <a:ext cx="10540193" cy="801887"/>
          </a:xfrm>
        </p:spPr>
        <p:txBody>
          <a:bodyPr rtlCol="0">
            <a:normAutofit fontScale="90000"/>
          </a:bodyPr>
          <a:lstStyle/>
          <a:p>
            <a:r>
              <a:rPr lang="tr-TR" sz="2800" b="1" dirty="0"/>
              <a:t>4- </a:t>
            </a:r>
            <a:r>
              <a:rPr lang="tr-TR" sz="2800" b="1" dirty="0" err="1"/>
              <a:t>Matlab’in</a:t>
            </a:r>
            <a:r>
              <a:rPr lang="tr-TR" sz="2800" b="1" dirty="0"/>
              <a:t> </a:t>
            </a:r>
            <a:r>
              <a:rPr lang="tr-TR" sz="2800" b="1" dirty="0" err="1">
                <a:latin typeface="Book Antiqua (Gövde)"/>
              </a:rPr>
              <a:t>randperm</a:t>
            </a:r>
            <a:r>
              <a:rPr lang="tr-TR" sz="2800" b="1" dirty="0">
                <a:latin typeface="Book Antiqua (Gövde)"/>
              </a:rPr>
              <a:t> fonksiyonu kullanılarak veriler için giriş sayısı kadar rastgele yer açılır</a:t>
            </a:r>
            <a:r>
              <a:rPr lang="tr-TR" sz="2800" b="1" dirty="0"/>
              <a:t>.</a:t>
            </a:r>
          </a:p>
        </p:txBody>
      </p:sp>
      <p:sp>
        <p:nvSpPr>
          <p:cNvPr id="3" name="İçerik Yer Tutucusu 2"/>
          <p:cNvSpPr>
            <a:spLocks noGrp="1"/>
          </p:cNvSpPr>
          <p:nvPr>
            <p:ph idx="1"/>
          </p:nvPr>
        </p:nvSpPr>
        <p:spPr>
          <a:xfrm>
            <a:off x="134027" y="1639249"/>
            <a:ext cx="11972440" cy="1204064"/>
          </a:xfrm>
        </p:spPr>
        <p:txBody>
          <a:bodyPr rtlCol="0">
            <a:normAutofit/>
          </a:bodyPr>
          <a:lstStyle/>
          <a:p>
            <a:pPr marL="0" indent="0">
              <a:buNone/>
            </a:pPr>
            <a:r>
              <a:rPr lang="tr-TR" sz="2500" dirty="0"/>
              <a:t>Regresyon algoritmasında</a:t>
            </a:r>
            <a:r>
              <a:rPr lang="tr-TR" sz="2500" b="1" i="1" dirty="0"/>
              <a:t> </a:t>
            </a:r>
            <a:r>
              <a:rPr lang="tr-TR" sz="2500" b="1" i="1" dirty="0" err="1"/>
              <a:t>randperm</a:t>
            </a:r>
            <a:r>
              <a:rPr lang="tr-TR" sz="2500" b="1" i="1" dirty="0"/>
              <a:t> </a:t>
            </a:r>
            <a:r>
              <a:rPr lang="tr-TR" sz="2500" dirty="0"/>
              <a:t>fonksiyonu kullanılarak giriş sayımız olan 768 adet yer açıyoruz ve ardından </a:t>
            </a:r>
            <a:r>
              <a:rPr lang="tr-TR" sz="2500" b="1" dirty="0" err="1"/>
              <a:t>train</a:t>
            </a:r>
            <a:r>
              <a:rPr lang="tr-TR" sz="2500" dirty="0"/>
              <a:t> ve </a:t>
            </a:r>
            <a:r>
              <a:rPr lang="tr-TR" sz="2500" b="1" dirty="0"/>
              <a:t>test</a:t>
            </a:r>
            <a:r>
              <a:rPr lang="tr-TR" sz="2500" dirty="0"/>
              <a:t> verilerini içeren matris dosyalarını bu açılan yerlere rastgele yerleştirme işlemini uyguluyoruz. </a:t>
            </a:r>
          </a:p>
          <a:p>
            <a:pPr marL="0" indent="0">
              <a:buNone/>
            </a:pPr>
            <a:endParaRPr lang="tr-TR" sz="25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76654" y="6340151"/>
            <a:ext cx="550506"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14</a:t>
            </a:r>
          </a:p>
        </p:txBody>
      </p:sp>
      <p:sp>
        <p:nvSpPr>
          <p:cNvPr id="4" name="İçerik Yer Tutucusu 2">
            <a:extLst>
              <a:ext uri="{FF2B5EF4-FFF2-40B4-BE49-F238E27FC236}">
                <a16:creationId xmlns:a16="http://schemas.microsoft.com/office/drawing/2014/main" id="{F1776E64-3CD0-83EF-DC0F-3D5DE65FF1A5}"/>
              </a:ext>
            </a:extLst>
          </p:cNvPr>
          <p:cNvSpPr txBox="1">
            <a:spLocks/>
          </p:cNvSpPr>
          <p:nvPr/>
        </p:nvSpPr>
        <p:spPr>
          <a:xfrm>
            <a:off x="2457656" y="4583328"/>
            <a:ext cx="3109915" cy="425804"/>
          </a:xfrm>
          <a:prstGeom prst="rect">
            <a:avLst/>
          </a:prstGeom>
        </p:spPr>
        <p:txBody>
          <a:bodyPr vert="horz" lIns="91440" tIns="45720" rIns="91440" bIns="45720" rtlCol="0">
            <a:no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tr-TR" sz="1800" dirty="0"/>
              <a:t>Rastgele yer açan </a:t>
            </a:r>
            <a:r>
              <a:rPr lang="tr-TR" sz="1800" b="1" dirty="0"/>
              <a:t>n</a:t>
            </a:r>
            <a:r>
              <a:rPr lang="tr-TR" sz="1800" dirty="0"/>
              <a:t> matrisi: </a:t>
            </a:r>
          </a:p>
        </p:txBody>
      </p:sp>
      <p:pic>
        <p:nvPicPr>
          <p:cNvPr id="9" name="Resim 8">
            <a:extLst>
              <a:ext uri="{FF2B5EF4-FFF2-40B4-BE49-F238E27FC236}">
                <a16:creationId xmlns:a16="http://schemas.microsoft.com/office/drawing/2014/main" id="{531CA71F-4C95-DB07-A884-BEF82EC3DB45}"/>
              </a:ext>
            </a:extLst>
          </p:cNvPr>
          <p:cNvPicPr>
            <a:picLocks noChangeAspect="1"/>
          </p:cNvPicPr>
          <p:nvPr/>
        </p:nvPicPr>
        <p:blipFill rotWithShape="1">
          <a:blip r:embed="rId4"/>
          <a:srcRect t="6391"/>
          <a:stretch/>
        </p:blipFill>
        <p:spPr>
          <a:xfrm>
            <a:off x="3596307" y="2957588"/>
            <a:ext cx="4999386" cy="774369"/>
          </a:xfrm>
          <a:prstGeom prst="rect">
            <a:avLst/>
          </a:prstGeom>
        </p:spPr>
      </p:pic>
      <p:pic>
        <p:nvPicPr>
          <p:cNvPr id="14" name="Resim 13" descr="metin içeren bir resim&#10;&#10;Açıklama otomatik olarak oluşturuldu">
            <a:extLst>
              <a:ext uri="{FF2B5EF4-FFF2-40B4-BE49-F238E27FC236}">
                <a16:creationId xmlns:a16="http://schemas.microsoft.com/office/drawing/2014/main" id="{DF074058-8526-F30E-6436-2C1D6AB482D7}"/>
              </a:ext>
            </a:extLst>
          </p:cNvPr>
          <p:cNvPicPr>
            <a:picLocks noChangeAspect="1"/>
          </p:cNvPicPr>
          <p:nvPr/>
        </p:nvPicPr>
        <p:blipFill>
          <a:blip r:embed="rId5"/>
          <a:stretch>
            <a:fillRect/>
          </a:stretch>
        </p:blipFill>
        <p:spPr>
          <a:xfrm>
            <a:off x="2457656" y="5009132"/>
            <a:ext cx="7276688" cy="1376906"/>
          </a:xfrm>
          <a:prstGeom prst="rect">
            <a:avLst/>
          </a:prstGeom>
        </p:spPr>
      </p:pic>
      <p:pic>
        <p:nvPicPr>
          <p:cNvPr id="18" name="Resim 17">
            <a:extLst>
              <a:ext uri="{FF2B5EF4-FFF2-40B4-BE49-F238E27FC236}">
                <a16:creationId xmlns:a16="http://schemas.microsoft.com/office/drawing/2014/main" id="{6AAFD61B-2F99-A2F5-F4AB-4061AB2C5F70}"/>
              </a:ext>
            </a:extLst>
          </p:cNvPr>
          <p:cNvPicPr>
            <a:picLocks noChangeAspect="1"/>
          </p:cNvPicPr>
          <p:nvPr/>
        </p:nvPicPr>
        <p:blipFill>
          <a:blip r:embed="rId6"/>
          <a:stretch>
            <a:fillRect/>
          </a:stretch>
        </p:blipFill>
        <p:spPr>
          <a:xfrm>
            <a:off x="6748525" y="4260761"/>
            <a:ext cx="2778031" cy="249150"/>
          </a:xfrm>
          <a:prstGeom prst="rect">
            <a:avLst/>
          </a:prstGeom>
        </p:spPr>
      </p:pic>
      <p:cxnSp>
        <p:nvCxnSpPr>
          <p:cNvPr id="20" name="Düz Ok Bağlayıcısı 19">
            <a:extLst>
              <a:ext uri="{FF2B5EF4-FFF2-40B4-BE49-F238E27FC236}">
                <a16:creationId xmlns:a16="http://schemas.microsoft.com/office/drawing/2014/main" id="{7C3B6934-027B-EFD0-7CA3-F7F32F1A559A}"/>
              </a:ext>
            </a:extLst>
          </p:cNvPr>
          <p:cNvCxnSpPr>
            <a:cxnSpLocks/>
          </p:cNvCxnSpPr>
          <p:nvPr/>
        </p:nvCxnSpPr>
        <p:spPr>
          <a:xfrm>
            <a:off x="7679094" y="3598454"/>
            <a:ext cx="765110" cy="6687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3780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7" y="581890"/>
            <a:ext cx="9276676" cy="631090"/>
          </a:xfrm>
        </p:spPr>
        <p:txBody>
          <a:bodyPr rtlCol="0">
            <a:normAutofit/>
          </a:bodyPr>
          <a:lstStyle/>
          <a:p>
            <a:pPr marL="0" indent="0" rtl="0">
              <a:buNone/>
            </a:pPr>
            <a:r>
              <a:rPr lang="tr-TR" sz="2800" b="1" dirty="0"/>
              <a:t>5- Verilerin; eğitim ve test olarak ayrılması:</a:t>
            </a:r>
          </a:p>
        </p:txBody>
      </p:sp>
      <p:sp>
        <p:nvSpPr>
          <p:cNvPr id="3" name="İçerik Yer Tutucusu 2"/>
          <p:cNvSpPr>
            <a:spLocks noGrp="1"/>
          </p:cNvSpPr>
          <p:nvPr>
            <p:ph idx="1"/>
          </p:nvPr>
        </p:nvSpPr>
        <p:spPr>
          <a:xfrm>
            <a:off x="134027" y="1639248"/>
            <a:ext cx="11048578" cy="5136635"/>
          </a:xfrm>
        </p:spPr>
        <p:txBody>
          <a:bodyPr rtlCol="0">
            <a:normAutofit/>
          </a:bodyPr>
          <a:lstStyle/>
          <a:p>
            <a:pPr marL="0" indent="0">
              <a:buNone/>
            </a:pPr>
            <a:r>
              <a:rPr lang="tr-TR" sz="2500" dirty="0"/>
              <a:t>Veriler; </a:t>
            </a:r>
            <a:r>
              <a:rPr lang="tr-TR" sz="2500" dirty="0" err="1"/>
              <a:t>input_train</a:t>
            </a:r>
            <a:r>
              <a:rPr lang="tr-TR" sz="2500" dirty="0"/>
              <a:t>, </a:t>
            </a:r>
            <a:r>
              <a:rPr lang="tr-TR" sz="2500" dirty="0" err="1"/>
              <a:t>input_test</a:t>
            </a:r>
            <a:r>
              <a:rPr lang="tr-TR" sz="2500" dirty="0"/>
              <a:t>, </a:t>
            </a:r>
            <a:r>
              <a:rPr lang="tr-TR" sz="2500" dirty="0" err="1"/>
              <a:t>target_train</a:t>
            </a:r>
            <a:r>
              <a:rPr lang="tr-TR" sz="2500" dirty="0"/>
              <a:t>, </a:t>
            </a:r>
            <a:r>
              <a:rPr lang="tr-TR" sz="2500" dirty="0" err="1"/>
              <a:t>target_test</a:t>
            </a:r>
            <a:r>
              <a:rPr lang="tr-TR" sz="2500" dirty="0"/>
              <a:t> olarak 4 ayrı matris parçasına ayrılır.</a:t>
            </a:r>
          </a:p>
          <a:p>
            <a:pPr marL="0" indent="0">
              <a:buNone/>
            </a:pPr>
            <a:r>
              <a:rPr lang="tr-TR" sz="1800" b="1" dirty="0" err="1"/>
              <a:t>input_train</a:t>
            </a:r>
            <a:r>
              <a:rPr lang="tr-TR" sz="1800" b="1" dirty="0"/>
              <a:t>: </a:t>
            </a:r>
            <a:r>
              <a:rPr lang="tr-TR" sz="1800" dirty="0"/>
              <a:t>Eğitilecek olan verileri içeren matris. (8x500)</a:t>
            </a:r>
          </a:p>
          <a:p>
            <a:pPr marL="0" indent="0">
              <a:buNone/>
            </a:pPr>
            <a:r>
              <a:rPr lang="tr-TR" sz="1800" b="1" dirty="0" err="1"/>
              <a:t>input</a:t>
            </a:r>
            <a:r>
              <a:rPr lang="tr-TR" sz="1800" b="1" dirty="0"/>
              <a:t> _test: </a:t>
            </a:r>
            <a:r>
              <a:rPr lang="tr-TR" sz="1800" dirty="0"/>
              <a:t>Test edilecek verileri içeren matris. (8x268)</a:t>
            </a:r>
          </a:p>
          <a:p>
            <a:pPr marL="0" indent="0">
              <a:buNone/>
            </a:pPr>
            <a:r>
              <a:rPr lang="tr-TR" sz="1800" b="1" dirty="0" err="1"/>
              <a:t>target_train</a:t>
            </a:r>
            <a:r>
              <a:rPr lang="tr-TR" sz="1800" b="1" dirty="0"/>
              <a:t>: </a:t>
            </a:r>
            <a:r>
              <a:rPr lang="tr-TR" sz="1800" dirty="0"/>
              <a:t>Hedef sütununu içeren matris. (1x500)</a:t>
            </a:r>
          </a:p>
          <a:p>
            <a:pPr marL="0" indent="0">
              <a:buNone/>
            </a:pPr>
            <a:r>
              <a:rPr lang="tr-TR" sz="1800" b="1" dirty="0" err="1"/>
              <a:t>target</a:t>
            </a:r>
            <a:r>
              <a:rPr lang="tr-TR" sz="1800" b="1" dirty="0"/>
              <a:t> _test: </a:t>
            </a:r>
            <a:r>
              <a:rPr lang="tr-TR" sz="1800" dirty="0"/>
              <a:t>Test verileri için ayrılan hedef sütununu içeren matris. (1x268)</a:t>
            </a:r>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76654" y="6340151"/>
            <a:ext cx="550506"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15</a:t>
            </a:r>
          </a:p>
        </p:txBody>
      </p:sp>
      <p:pic>
        <p:nvPicPr>
          <p:cNvPr id="8" name="Resim 7" descr="metin içeren bir resim&#10;&#10;Açıklama otomatik olarak oluşturuldu">
            <a:extLst>
              <a:ext uri="{FF2B5EF4-FFF2-40B4-BE49-F238E27FC236}">
                <a16:creationId xmlns:a16="http://schemas.microsoft.com/office/drawing/2014/main" id="{0BFC0685-8C73-C95B-ADBE-4951CBB1C7DA}"/>
              </a:ext>
            </a:extLst>
          </p:cNvPr>
          <p:cNvPicPr>
            <a:picLocks noChangeAspect="1"/>
          </p:cNvPicPr>
          <p:nvPr/>
        </p:nvPicPr>
        <p:blipFill>
          <a:blip r:embed="rId4"/>
          <a:stretch>
            <a:fillRect/>
          </a:stretch>
        </p:blipFill>
        <p:spPr>
          <a:xfrm>
            <a:off x="3621687" y="4580436"/>
            <a:ext cx="4948625" cy="1857687"/>
          </a:xfrm>
          <a:prstGeom prst="rect">
            <a:avLst/>
          </a:prstGeom>
          <a:ln w="28575">
            <a:solidFill>
              <a:srgbClr val="46B0AB"/>
            </a:solidFill>
          </a:ln>
        </p:spPr>
      </p:pic>
    </p:spTree>
    <p:extLst>
      <p:ext uri="{BB962C8B-B14F-4D97-AF65-F5344CB8AC3E}">
        <p14:creationId xmlns:p14="http://schemas.microsoft.com/office/powerpoint/2010/main" val="1904398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7" y="653933"/>
            <a:ext cx="6807950" cy="523057"/>
          </a:xfrm>
        </p:spPr>
        <p:txBody>
          <a:bodyPr rtlCol="0">
            <a:normAutofit fontScale="90000"/>
          </a:bodyPr>
          <a:lstStyle/>
          <a:p>
            <a:r>
              <a:rPr lang="tr-TR" sz="2800" b="1" dirty="0"/>
              <a:t>6- Gizli katman sayısı (</a:t>
            </a:r>
            <a:r>
              <a:rPr lang="tr-TR" sz="2800" b="1" dirty="0" err="1"/>
              <a:t>patternnet</a:t>
            </a:r>
            <a:r>
              <a:rPr lang="tr-TR" sz="2800" b="1" dirty="0"/>
              <a:t>) ve diğer parametrelerin belirlenmesi:</a:t>
            </a:r>
          </a:p>
        </p:txBody>
      </p:sp>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16</a:t>
            </a:r>
          </a:p>
        </p:txBody>
      </p:sp>
      <p:sp>
        <p:nvSpPr>
          <p:cNvPr id="8" name="İçerik Yer Tutucusu 2">
            <a:extLst>
              <a:ext uri="{FF2B5EF4-FFF2-40B4-BE49-F238E27FC236}">
                <a16:creationId xmlns:a16="http://schemas.microsoft.com/office/drawing/2014/main" id="{AE6A9E8F-0F81-4901-B37A-9C40AA518D05}"/>
              </a:ext>
            </a:extLst>
          </p:cNvPr>
          <p:cNvSpPr txBox="1">
            <a:spLocks/>
          </p:cNvSpPr>
          <p:nvPr/>
        </p:nvSpPr>
        <p:spPr>
          <a:xfrm>
            <a:off x="194387" y="1769227"/>
            <a:ext cx="11912080" cy="1209866"/>
          </a:xfrm>
          <a:prstGeom prst="rect">
            <a:avLst/>
          </a:prstGeom>
        </p:spPr>
        <p:txBody>
          <a:bodyPr vert="horz" lIns="91440" tIns="45720" rIns="91440" bIns="45720" rtlCol="0">
            <a:no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tr-TR" sz="2200" dirty="0"/>
              <a:t>Gizli katman sayısı </a:t>
            </a:r>
            <a:r>
              <a:rPr lang="tr-TR" sz="2200" dirty="0" err="1"/>
              <a:t>rassal</a:t>
            </a:r>
            <a:r>
              <a:rPr lang="tr-TR" sz="2200" dirty="0"/>
              <a:t> belirlenir. Yüksek veya düşük bir değer olması algoritmamızı pozitif veya negatif yönde etkileyebilir. Elde edilecek sonuçlardan sonra duruma göre artırılıp azaltılabilir. </a:t>
            </a:r>
          </a:p>
        </p:txBody>
      </p:sp>
      <p:sp>
        <p:nvSpPr>
          <p:cNvPr id="9" name="İçerik Yer Tutucusu 2">
            <a:extLst>
              <a:ext uri="{FF2B5EF4-FFF2-40B4-BE49-F238E27FC236}">
                <a16:creationId xmlns:a16="http://schemas.microsoft.com/office/drawing/2014/main" id="{24E2571A-5113-F5E3-BA03-1907EEBB3BEF}"/>
              </a:ext>
            </a:extLst>
          </p:cNvPr>
          <p:cNvSpPr txBox="1">
            <a:spLocks/>
          </p:cNvSpPr>
          <p:nvPr/>
        </p:nvSpPr>
        <p:spPr>
          <a:xfrm>
            <a:off x="194387" y="3429000"/>
            <a:ext cx="5963817" cy="1928574"/>
          </a:xfrm>
          <a:prstGeom prst="rect">
            <a:avLst/>
          </a:prstGeom>
        </p:spPr>
        <p:txBody>
          <a:bodyPr vert="horz" lIns="91440" tIns="45720" rIns="91440" bIns="45720" rtlCol="0">
            <a:normAutofit fontScale="92500"/>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tr-TR" sz="2300" dirty="0"/>
              <a:t>Başlangıç olarak gizli katman sayısı 10 olarak alındı.</a:t>
            </a:r>
          </a:p>
          <a:p>
            <a:pPr marL="0" indent="0">
              <a:buNone/>
            </a:pPr>
            <a:r>
              <a:rPr lang="tr-TR" sz="2300" dirty="0"/>
              <a:t>Öğrenme oranımız = 0.01</a:t>
            </a:r>
          </a:p>
          <a:p>
            <a:pPr marL="0" indent="0">
              <a:buNone/>
            </a:pPr>
            <a:r>
              <a:rPr lang="tr-TR" sz="2300" dirty="0"/>
              <a:t>İterasyon sayımız = 1000 olarak belirlenmiştir.</a:t>
            </a:r>
          </a:p>
          <a:p>
            <a:pPr marL="0" indent="0">
              <a:buFont typeface="Arial" panose="020B0604020202020204" pitchFamily="34" charset="0"/>
              <a:buNone/>
            </a:pPr>
            <a:endParaRPr lang="tr-TR" sz="2300" dirty="0"/>
          </a:p>
        </p:txBody>
      </p:sp>
      <p:pic>
        <p:nvPicPr>
          <p:cNvPr id="15" name="Resim 14">
            <a:extLst>
              <a:ext uri="{FF2B5EF4-FFF2-40B4-BE49-F238E27FC236}">
                <a16:creationId xmlns:a16="http://schemas.microsoft.com/office/drawing/2014/main" id="{CEB9C71D-452E-43CE-5F6A-55E53776D606}"/>
              </a:ext>
            </a:extLst>
          </p:cNvPr>
          <p:cNvPicPr>
            <a:picLocks noChangeAspect="1"/>
          </p:cNvPicPr>
          <p:nvPr/>
        </p:nvPicPr>
        <p:blipFill>
          <a:blip r:embed="rId4"/>
          <a:stretch>
            <a:fillRect/>
          </a:stretch>
        </p:blipFill>
        <p:spPr>
          <a:xfrm>
            <a:off x="6781390" y="2755190"/>
            <a:ext cx="4001386" cy="715142"/>
          </a:xfrm>
          <a:prstGeom prst="rect">
            <a:avLst/>
          </a:prstGeom>
        </p:spPr>
      </p:pic>
      <p:pic>
        <p:nvPicPr>
          <p:cNvPr id="17" name="Resim 16" descr="metin içeren bir resim&#10;&#10;Açıklama otomatik olarak oluşturuldu">
            <a:extLst>
              <a:ext uri="{FF2B5EF4-FFF2-40B4-BE49-F238E27FC236}">
                <a16:creationId xmlns:a16="http://schemas.microsoft.com/office/drawing/2014/main" id="{C7B4E1B6-4D15-6030-D287-E815BA440031}"/>
              </a:ext>
            </a:extLst>
          </p:cNvPr>
          <p:cNvPicPr>
            <a:picLocks noChangeAspect="1"/>
          </p:cNvPicPr>
          <p:nvPr/>
        </p:nvPicPr>
        <p:blipFill>
          <a:blip r:embed="rId5"/>
          <a:stretch>
            <a:fillRect/>
          </a:stretch>
        </p:blipFill>
        <p:spPr>
          <a:xfrm>
            <a:off x="6781390" y="3702695"/>
            <a:ext cx="4001386" cy="2685493"/>
          </a:xfrm>
          <a:prstGeom prst="rect">
            <a:avLst/>
          </a:prstGeom>
        </p:spPr>
      </p:pic>
    </p:spTree>
    <p:extLst>
      <p:ext uri="{BB962C8B-B14F-4D97-AF65-F5344CB8AC3E}">
        <p14:creationId xmlns:p14="http://schemas.microsoft.com/office/powerpoint/2010/main" val="1110246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1" end="1"/>
                                            </p:txEl>
                                          </p:spTgt>
                                        </p:tgtEl>
                                        <p:attrNameLst>
                                          <p:attrName>style.visibility</p:attrName>
                                        </p:attrNameLst>
                                      </p:cBhvr>
                                      <p:to>
                                        <p:strVal val="visible"/>
                                      </p:to>
                                    </p:set>
                                    <p:animEffect transition="in" filter="fade">
                                      <p:cBhvr>
                                        <p:cTn id="22" dur="500"/>
                                        <p:tgtEl>
                                          <p:spTgt spid="9">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animEffect transition="in" filter="fade">
                                      <p:cBhvr>
                                        <p:cTn id="2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build="p"/>
      <p:bldP spid="9"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7" y="581890"/>
            <a:ext cx="9276676" cy="523057"/>
          </a:xfrm>
        </p:spPr>
        <p:txBody>
          <a:bodyPr rtlCol="0">
            <a:normAutofit/>
          </a:bodyPr>
          <a:lstStyle/>
          <a:p>
            <a:r>
              <a:rPr lang="tr-TR" sz="2800" b="1" dirty="0"/>
              <a:t>7- Run [</a:t>
            </a:r>
            <a:r>
              <a:rPr lang="tr-TR" sz="2800" b="1" i="1" dirty="0" err="1"/>
              <a:t>train</a:t>
            </a:r>
            <a:r>
              <a:rPr lang="tr-TR" sz="2800" dirty="0"/>
              <a:t> Komut seti</a:t>
            </a:r>
            <a:r>
              <a:rPr lang="tr-TR" sz="2800" b="1" dirty="0"/>
              <a:t>]:</a:t>
            </a:r>
          </a:p>
        </p:txBody>
      </p:sp>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17</a:t>
            </a:r>
          </a:p>
        </p:txBody>
      </p:sp>
      <p:sp>
        <p:nvSpPr>
          <p:cNvPr id="4" name="İçerik Yer Tutucusu 2">
            <a:extLst>
              <a:ext uri="{FF2B5EF4-FFF2-40B4-BE49-F238E27FC236}">
                <a16:creationId xmlns:a16="http://schemas.microsoft.com/office/drawing/2014/main" id="{FB1BBBEF-17B1-4994-CE4E-DB6B0064C641}"/>
              </a:ext>
            </a:extLst>
          </p:cNvPr>
          <p:cNvSpPr txBox="1">
            <a:spLocks/>
          </p:cNvSpPr>
          <p:nvPr/>
        </p:nvSpPr>
        <p:spPr>
          <a:xfrm>
            <a:off x="390754" y="1940502"/>
            <a:ext cx="11048578" cy="756046"/>
          </a:xfrm>
          <a:prstGeom prst="rect">
            <a:avLst/>
          </a:prstGeom>
        </p:spPr>
        <p:txBody>
          <a:bodyPr vert="horz" lIns="91440" tIns="45720" rIns="91440" bIns="45720" rtlCol="0">
            <a:normAutofit lnSpcReduction="10000"/>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tr-TR" sz="2500" dirty="0"/>
              <a:t>Eğitimi başlatmak için </a:t>
            </a:r>
            <a:r>
              <a:rPr lang="tr-TR" sz="2500" b="1" dirty="0" err="1"/>
              <a:t>train</a:t>
            </a:r>
            <a:r>
              <a:rPr lang="tr-TR" sz="2500" dirty="0"/>
              <a:t> fonksiyonuna parametre olarak giriş ve çıkış verileri verilerek çalıştırılır. </a:t>
            </a:r>
          </a:p>
        </p:txBody>
      </p:sp>
      <p:sp>
        <p:nvSpPr>
          <p:cNvPr id="9" name="İçerik Yer Tutucusu 2">
            <a:extLst>
              <a:ext uri="{FF2B5EF4-FFF2-40B4-BE49-F238E27FC236}">
                <a16:creationId xmlns:a16="http://schemas.microsoft.com/office/drawing/2014/main" id="{D822C858-C0B6-26D9-2EE9-CA241DDE738B}"/>
              </a:ext>
            </a:extLst>
          </p:cNvPr>
          <p:cNvSpPr txBox="1">
            <a:spLocks/>
          </p:cNvSpPr>
          <p:nvPr/>
        </p:nvSpPr>
        <p:spPr>
          <a:xfrm>
            <a:off x="390754" y="3304936"/>
            <a:ext cx="11048578" cy="531721"/>
          </a:xfrm>
          <a:prstGeom prst="rect">
            <a:avLst/>
          </a:prstGeom>
        </p:spPr>
        <p:txBody>
          <a:bodyPr vert="horz" lIns="91440" tIns="45720" rIns="91440" bIns="45720" rtlCol="0">
            <a:normAutofit fontScale="92500"/>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tr-TR" sz="2500" dirty="0" err="1"/>
              <a:t>op_test</a:t>
            </a:r>
            <a:r>
              <a:rPr lang="tr-TR" sz="2500" dirty="0"/>
              <a:t> ve </a:t>
            </a:r>
            <a:r>
              <a:rPr lang="tr-TR" sz="2500" dirty="0" err="1"/>
              <a:t>target_train</a:t>
            </a:r>
            <a:r>
              <a:rPr lang="tr-TR" sz="2500" dirty="0"/>
              <a:t> matrisleri kullanılarak test verileri de eğitime tabi tutulur.</a:t>
            </a:r>
          </a:p>
        </p:txBody>
      </p:sp>
      <p:sp>
        <p:nvSpPr>
          <p:cNvPr id="10" name="İçerik Yer Tutucusu 2">
            <a:extLst>
              <a:ext uri="{FF2B5EF4-FFF2-40B4-BE49-F238E27FC236}">
                <a16:creationId xmlns:a16="http://schemas.microsoft.com/office/drawing/2014/main" id="{91914B98-717F-69E2-A3E2-DE9FAC1668F9}"/>
              </a:ext>
            </a:extLst>
          </p:cNvPr>
          <p:cNvSpPr txBox="1">
            <a:spLocks/>
          </p:cNvSpPr>
          <p:nvPr/>
        </p:nvSpPr>
        <p:spPr>
          <a:xfrm>
            <a:off x="134027" y="6286581"/>
            <a:ext cx="10762573" cy="442086"/>
          </a:xfrm>
          <a:prstGeom prst="rect">
            <a:avLst/>
          </a:prstGeom>
        </p:spPr>
        <p:txBody>
          <a:bodyPr vert="horz" lIns="91440" tIns="45720" rIns="91440" bIns="45720" rtlCol="0">
            <a:no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600" b="1" dirty="0"/>
              <a:t>Not: </a:t>
            </a:r>
            <a:r>
              <a:rPr lang="tr-TR" sz="1600" dirty="0" err="1"/>
              <a:t>Matlab’de</a:t>
            </a:r>
            <a:r>
              <a:rPr lang="tr-TR" sz="1600" dirty="0"/>
              <a:t> tasarlanan bu mimarinin kod kısmının tamamı ETH dosyasında </a:t>
            </a:r>
            <a:r>
              <a:rPr lang="tr-TR" sz="1600" b="1" dirty="0" err="1"/>
              <a:t>ETH_Projesi_alfa</a:t>
            </a:r>
            <a:r>
              <a:rPr lang="tr-TR" sz="1600" b="1" dirty="0"/>
              <a:t> </a:t>
            </a:r>
            <a:r>
              <a:rPr lang="tr-TR" sz="1600" dirty="0"/>
              <a:t>adıyla </a:t>
            </a:r>
            <a:r>
              <a:rPr lang="tr-TR" sz="1600" b="1" dirty="0"/>
              <a:t>.m</a:t>
            </a:r>
            <a:r>
              <a:rPr lang="tr-TR" sz="1600" dirty="0"/>
              <a:t> ve </a:t>
            </a:r>
            <a:r>
              <a:rPr lang="tr-TR" sz="1600" b="1" dirty="0"/>
              <a:t>.txt </a:t>
            </a:r>
            <a:r>
              <a:rPr lang="tr-TR" sz="1600" dirty="0"/>
              <a:t>formatında paylaşılmıştır.</a:t>
            </a:r>
          </a:p>
        </p:txBody>
      </p:sp>
      <p:pic>
        <p:nvPicPr>
          <p:cNvPr id="12" name="Resim 11">
            <a:extLst>
              <a:ext uri="{FF2B5EF4-FFF2-40B4-BE49-F238E27FC236}">
                <a16:creationId xmlns:a16="http://schemas.microsoft.com/office/drawing/2014/main" id="{E1B1AE5C-E81E-C590-C7C7-EE6EA938F90A}"/>
              </a:ext>
            </a:extLst>
          </p:cNvPr>
          <p:cNvPicPr>
            <a:picLocks noChangeAspect="1"/>
          </p:cNvPicPr>
          <p:nvPr/>
        </p:nvPicPr>
        <p:blipFill>
          <a:blip r:embed="rId4"/>
          <a:stretch>
            <a:fillRect/>
          </a:stretch>
        </p:blipFill>
        <p:spPr>
          <a:xfrm>
            <a:off x="2791920" y="2678315"/>
            <a:ext cx="6246243" cy="516219"/>
          </a:xfrm>
          <a:prstGeom prst="rect">
            <a:avLst/>
          </a:prstGeom>
        </p:spPr>
      </p:pic>
      <p:pic>
        <p:nvPicPr>
          <p:cNvPr id="14" name="Resim 13" descr="metin içeren bir resim&#10;&#10;Açıklama otomatik olarak oluşturuldu">
            <a:extLst>
              <a:ext uri="{FF2B5EF4-FFF2-40B4-BE49-F238E27FC236}">
                <a16:creationId xmlns:a16="http://schemas.microsoft.com/office/drawing/2014/main" id="{F951AD2A-328A-3F41-FDA8-18B63C586E30}"/>
              </a:ext>
            </a:extLst>
          </p:cNvPr>
          <p:cNvPicPr>
            <a:picLocks noChangeAspect="1"/>
          </p:cNvPicPr>
          <p:nvPr/>
        </p:nvPicPr>
        <p:blipFill>
          <a:blip r:embed="rId5"/>
          <a:stretch>
            <a:fillRect/>
          </a:stretch>
        </p:blipFill>
        <p:spPr>
          <a:xfrm>
            <a:off x="2539898" y="3976213"/>
            <a:ext cx="7112204" cy="1574168"/>
          </a:xfrm>
          <a:prstGeom prst="rect">
            <a:avLst/>
          </a:prstGeom>
        </p:spPr>
      </p:pic>
    </p:spTree>
    <p:extLst>
      <p:ext uri="{BB962C8B-B14F-4D97-AF65-F5344CB8AC3E}">
        <p14:creationId xmlns:p14="http://schemas.microsoft.com/office/powerpoint/2010/main" val="2794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fade">
                                      <p:cBhvr>
                                        <p:cTn id="22"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9" grpId="0" build="p"/>
      <p:bldP spid="10"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7" y="581890"/>
            <a:ext cx="9276676" cy="523057"/>
          </a:xfrm>
        </p:spPr>
        <p:txBody>
          <a:bodyPr rtlCol="0">
            <a:normAutofit/>
          </a:bodyPr>
          <a:lstStyle/>
          <a:p>
            <a:r>
              <a:rPr lang="tr-TR" sz="2800" b="1" dirty="0"/>
              <a:t>7- Run [</a:t>
            </a:r>
            <a:r>
              <a:rPr lang="tr-TR" sz="2800" b="1" i="1" dirty="0" err="1"/>
              <a:t>train</a:t>
            </a:r>
            <a:r>
              <a:rPr lang="tr-TR" sz="2800" dirty="0"/>
              <a:t> Komut seti</a:t>
            </a:r>
            <a:r>
              <a:rPr lang="tr-TR" sz="2800" b="1" dirty="0"/>
              <a:t>]:</a:t>
            </a:r>
          </a:p>
        </p:txBody>
      </p:sp>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18</a:t>
            </a:r>
          </a:p>
        </p:txBody>
      </p:sp>
      <p:sp>
        <p:nvSpPr>
          <p:cNvPr id="4" name="İçerik Yer Tutucusu 2">
            <a:extLst>
              <a:ext uri="{FF2B5EF4-FFF2-40B4-BE49-F238E27FC236}">
                <a16:creationId xmlns:a16="http://schemas.microsoft.com/office/drawing/2014/main" id="{FB1BBBEF-17B1-4994-CE4E-DB6B0064C641}"/>
              </a:ext>
            </a:extLst>
          </p:cNvPr>
          <p:cNvSpPr txBox="1">
            <a:spLocks/>
          </p:cNvSpPr>
          <p:nvPr/>
        </p:nvSpPr>
        <p:spPr>
          <a:xfrm>
            <a:off x="4088733" y="4683435"/>
            <a:ext cx="6697455" cy="1642454"/>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tr-TR" sz="2500" dirty="0"/>
              <a:t>Eğitim başlatıldığında </a:t>
            </a:r>
            <a:r>
              <a:rPr lang="tr-TR" sz="2500" dirty="0" err="1"/>
              <a:t>input</a:t>
            </a:r>
            <a:r>
              <a:rPr lang="tr-TR" sz="2500" dirty="0"/>
              <a:t> (giriş) verilerimizin sayısı 8, gizli katman sayısının  10 ve </a:t>
            </a:r>
            <a:r>
              <a:rPr lang="tr-TR" sz="2500" dirty="0" err="1"/>
              <a:t>output</a:t>
            </a:r>
            <a:r>
              <a:rPr lang="tr-TR" sz="2500" dirty="0"/>
              <a:t> (çıkış) verilerimizin 1 sınıftan oluştuğunu gözlemliyoruz.</a:t>
            </a:r>
          </a:p>
        </p:txBody>
      </p:sp>
      <p:sp>
        <p:nvSpPr>
          <p:cNvPr id="16" name="İçerik Yer Tutucusu 2">
            <a:extLst>
              <a:ext uri="{FF2B5EF4-FFF2-40B4-BE49-F238E27FC236}">
                <a16:creationId xmlns:a16="http://schemas.microsoft.com/office/drawing/2014/main" id="{B59CA7F0-ED11-9B1F-21A0-BD6D041647B4}"/>
              </a:ext>
            </a:extLst>
          </p:cNvPr>
          <p:cNvSpPr txBox="1">
            <a:spLocks/>
          </p:cNvSpPr>
          <p:nvPr/>
        </p:nvSpPr>
        <p:spPr>
          <a:xfrm>
            <a:off x="460815" y="6240375"/>
            <a:ext cx="1889992" cy="407687"/>
          </a:xfrm>
          <a:prstGeom prst="rect">
            <a:avLst/>
          </a:prstGeom>
        </p:spPr>
        <p:txBody>
          <a:bodyPr vert="horz" lIns="91440" tIns="45720" rIns="91440" bIns="45720" rtlCol="0">
            <a:normAutofit lnSpcReduction="10000"/>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tr-TR" sz="1200" dirty="0" err="1">
                <a:solidFill>
                  <a:schemeClr val="accent2"/>
                </a:solidFill>
              </a:rPr>
              <a:t>Neural</a:t>
            </a:r>
            <a:r>
              <a:rPr lang="tr-TR" sz="1200" dirty="0">
                <a:solidFill>
                  <a:schemeClr val="accent2"/>
                </a:solidFill>
              </a:rPr>
              <a:t> network </a:t>
            </a:r>
            <a:r>
              <a:rPr lang="tr-TR" sz="1200" dirty="0" err="1">
                <a:solidFill>
                  <a:schemeClr val="accent2"/>
                </a:solidFill>
              </a:rPr>
              <a:t>training</a:t>
            </a:r>
            <a:r>
              <a:rPr lang="tr-TR" sz="1200" dirty="0">
                <a:solidFill>
                  <a:schemeClr val="accent2"/>
                </a:solidFill>
              </a:rPr>
              <a:t> (</a:t>
            </a:r>
            <a:r>
              <a:rPr lang="tr-TR" sz="1200" dirty="0" err="1">
                <a:solidFill>
                  <a:schemeClr val="accent2"/>
                </a:solidFill>
              </a:rPr>
              <a:t>nntraintool</a:t>
            </a:r>
            <a:r>
              <a:rPr lang="tr-TR" sz="1200" dirty="0">
                <a:solidFill>
                  <a:schemeClr val="accent2"/>
                </a:solidFill>
              </a:rPr>
              <a:t>)</a:t>
            </a:r>
          </a:p>
        </p:txBody>
      </p:sp>
      <p:pic>
        <p:nvPicPr>
          <p:cNvPr id="8" name="Resim 7">
            <a:extLst>
              <a:ext uri="{FF2B5EF4-FFF2-40B4-BE49-F238E27FC236}">
                <a16:creationId xmlns:a16="http://schemas.microsoft.com/office/drawing/2014/main" id="{FB62B63D-A2D5-E893-6362-2A150D66DEB9}"/>
              </a:ext>
            </a:extLst>
          </p:cNvPr>
          <p:cNvPicPr>
            <a:picLocks noChangeAspect="1"/>
          </p:cNvPicPr>
          <p:nvPr/>
        </p:nvPicPr>
        <p:blipFill>
          <a:blip r:embed="rId4"/>
          <a:stretch>
            <a:fillRect/>
          </a:stretch>
        </p:blipFill>
        <p:spPr>
          <a:xfrm>
            <a:off x="538044" y="3206576"/>
            <a:ext cx="1735533" cy="2821078"/>
          </a:xfrm>
          <a:prstGeom prst="rect">
            <a:avLst/>
          </a:prstGeom>
          <a:ln w="38100">
            <a:solidFill>
              <a:srgbClr val="EF7920"/>
            </a:solidFill>
          </a:ln>
        </p:spPr>
      </p:pic>
      <p:pic>
        <p:nvPicPr>
          <p:cNvPr id="9" name="Grafik 8" descr="Büyüteç ana hat">
            <a:extLst>
              <a:ext uri="{FF2B5EF4-FFF2-40B4-BE49-F238E27FC236}">
                <a16:creationId xmlns:a16="http://schemas.microsoft.com/office/drawing/2014/main" id="{3A251C53-0DD0-5066-CFBB-99E4EAA4DE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6440" y="2467821"/>
            <a:ext cx="2884715" cy="2884715"/>
          </a:xfrm>
          <a:prstGeom prst="rect">
            <a:avLst/>
          </a:prstGeom>
        </p:spPr>
      </p:pic>
      <p:pic>
        <p:nvPicPr>
          <p:cNvPr id="12" name="Resim 11" descr="metin, saat, ekran görüntüsü içeren bir resim&#10;&#10;Açıklama otomatik olarak oluşturuldu">
            <a:extLst>
              <a:ext uri="{FF2B5EF4-FFF2-40B4-BE49-F238E27FC236}">
                <a16:creationId xmlns:a16="http://schemas.microsoft.com/office/drawing/2014/main" id="{011D318E-646A-BE30-5555-8C5BF9479490}"/>
              </a:ext>
            </a:extLst>
          </p:cNvPr>
          <p:cNvPicPr>
            <a:picLocks noChangeAspect="1"/>
          </p:cNvPicPr>
          <p:nvPr/>
        </p:nvPicPr>
        <p:blipFill>
          <a:blip r:embed="rId7"/>
          <a:stretch>
            <a:fillRect/>
          </a:stretch>
        </p:blipFill>
        <p:spPr>
          <a:xfrm>
            <a:off x="3809860" y="1888775"/>
            <a:ext cx="7255199" cy="2179371"/>
          </a:xfrm>
          <a:prstGeom prst="rect">
            <a:avLst/>
          </a:prstGeom>
          <a:ln w="57150">
            <a:solidFill>
              <a:srgbClr val="46B0AB"/>
            </a:solidFill>
          </a:ln>
        </p:spPr>
      </p:pic>
    </p:spTree>
    <p:extLst>
      <p:ext uri="{BB962C8B-B14F-4D97-AF65-F5344CB8AC3E}">
        <p14:creationId xmlns:p14="http://schemas.microsoft.com/office/powerpoint/2010/main" val="348321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animEffect transition="in" filter="fade">
                                      <p:cBhvr>
                                        <p:cTn id="17"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1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7" y="581890"/>
            <a:ext cx="9276676" cy="523057"/>
          </a:xfrm>
        </p:spPr>
        <p:txBody>
          <a:bodyPr rtlCol="0">
            <a:normAutofit/>
          </a:bodyPr>
          <a:lstStyle/>
          <a:p>
            <a:r>
              <a:rPr lang="tr-TR" sz="2800" b="1" dirty="0"/>
              <a:t>7- Run [</a:t>
            </a:r>
            <a:r>
              <a:rPr lang="tr-TR" sz="2800" b="1" i="1" dirty="0" err="1"/>
              <a:t>train</a:t>
            </a:r>
            <a:r>
              <a:rPr lang="tr-TR" sz="2800" dirty="0"/>
              <a:t> Komut seti</a:t>
            </a:r>
            <a:r>
              <a:rPr lang="tr-TR" sz="2800" b="1" dirty="0"/>
              <a:t>]:</a:t>
            </a:r>
          </a:p>
        </p:txBody>
      </p:sp>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19</a:t>
            </a:r>
          </a:p>
        </p:txBody>
      </p:sp>
      <p:sp>
        <p:nvSpPr>
          <p:cNvPr id="4" name="İçerik Yer Tutucusu 2">
            <a:extLst>
              <a:ext uri="{FF2B5EF4-FFF2-40B4-BE49-F238E27FC236}">
                <a16:creationId xmlns:a16="http://schemas.microsoft.com/office/drawing/2014/main" id="{FB1BBBEF-17B1-4994-CE4E-DB6B0064C641}"/>
              </a:ext>
            </a:extLst>
          </p:cNvPr>
          <p:cNvSpPr txBox="1">
            <a:spLocks/>
          </p:cNvSpPr>
          <p:nvPr/>
        </p:nvSpPr>
        <p:spPr>
          <a:xfrm>
            <a:off x="3287327" y="4608426"/>
            <a:ext cx="7536184" cy="1325479"/>
          </a:xfrm>
          <a:prstGeom prst="rect">
            <a:avLst/>
          </a:prstGeom>
        </p:spPr>
        <p:txBody>
          <a:bodyPr vert="horz" lIns="91440" tIns="45720" rIns="91440" bIns="45720" rtlCol="0">
            <a:normAutofit lnSpcReduction="10000"/>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tr-TR" sz="2500" dirty="0"/>
              <a:t>Burada eğitim için performans faktörü(kriteri) olarak </a:t>
            </a:r>
            <a:r>
              <a:rPr lang="tr-TR" sz="2500" b="1" dirty="0" err="1"/>
              <a:t>Mean</a:t>
            </a:r>
            <a:r>
              <a:rPr lang="tr-TR" sz="2500" b="1" dirty="0"/>
              <a:t> </a:t>
            </a:r>
            <a:r>
              <a:rPr lang="tr-TR" sz="2500" b="1" dirty="0" err="1"/>
              <a:t>squared</a:t>
            </a:r>
            <a:r>
              <a:rPr lang="tr-TR" sz="2500" b="1" dirty="0"/>
              <a:t> </a:t>
            </a:r>
            <a:r>
              <a:rPr lang="tr-TR" sz="2500" b="1" dirty="0" err="1"/>
              <a:t>Error</a:t>
            </a:r>
            <a:r>
              <a:rPr lang="tr-TR" sz="2500" b="1" dirty="0"/>
              <a:t> (</a:t>
            </a:r>
            <a:r>
              <a:rPr lang="tr-TR" sz="2500" b="1" dirty="0" err="1"/>
              <a:t>mse</a:t>
            </a:r>
            <a:r>
              <a:rPr lang="tr-TR" sz="2500" b="1" dirty="0"/>
              <a:t>)</a:t>
            </a:r>
            <a:r>
              <a:rPr lang="tr-TR" sz="2500" dirty="0"/>
              <a:t>, Yöntem olarak </a:t>
            </a:r>
            <a:r>
              <a:rPr lang="tr-TR" sz="2500" b="1" dirty="0" err="1"/>
              <a:t>traingda</a:t>
            </a:r>
            <a:r>
              <a:rPr lang="tr-TR" sz="2500" dirty="0"/>
              <a:t>, hesaplama </a:t>
            </a:r>
            <a:r>
              <a:rPr lang="tr-TR" sz="2500" dirty="0" err="1"/>
              <a:t>fonkisyonu</a:t>
            </a:r>
            <a:r>
              <a:rPr lang="tr-TR" sz="2500" dirty="0"/>
              <a:t> olarak da (Matlab </a:t>
            </a:r>
            <a:r>
              <a:rPr lang="tr-TR" sz="2500" dirty="0" err="1"/>
              <a:t>execute</a:t>
            </a:r>
            <a:r>
              <a:rPr lang="tr-TR" sz="2500" dirty="0"/>
              <a:t>) MEX seçilmiştir.</a:t>
            </a:r>
          </a:p>
        </p:txBody>
      </p:sp>
      <p:sp>
        <p:nvSpPr>
          <p:cNvPr id="5" name="İçerik Yer Tutucusu 2">
            <a:extLst>
              <a:ext uri="{FF2B5EF4-FFF2-40B4-BE49-F238E27FC236}">
                <a16:creationId xmlns:a16="http://schemas.microsoft.com/office/drawing/2014/main" id="{929A59EA-0493-B430-7BAE-CC09B758F5BE}"/>
              </a:ext>
            </a:extLst>
          </p:cNvPr>
          <p:cNvSpPr txBox="1">
            <a:spLocks/>
          </p:cNvSpPr>
          <p:nvPr/>
        </p:nvSpPr>
        <p:spPr>
          <a:xfrm>
            <a:off x="460815" y="6240375"/>
            <a:ext cx="1889992" cy="407687"/>
          </a:xfrm>
          <a:prstGeom prst="rect">
            <a:avLst/>
          </a:prstGeom>
        </p:spPr>
        <p:txBody>
          <a:bodyPr vert="horz" lIns="91440" tIns="45720" rIns="91440" bIns="45720" rtlCol="0">
            <a:normAutofit lnSpcReduction="10000"/>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tr-TR" sz="1200" dirty="0" err="1">
                <a:solidFill>
                  <a:schemeClr val="accent2"/>
                </a:solidFill>
              </a:rPr>
              <a:t>Neural</a:t>
            </a:r>
            <a:r>
              <a:rPr lang="tr-TR" sz="1200" dirty="0">
                <a:solidFill>
                  <a:schemeClr val="accent2"/>
                </a:solidFill>
              </a:rPr>
              <a:t> network </a:t>
            </a:r>
            <a:r>
              <a:rPr lang="tr-TR" sz="1200" dirty="0" err="1">
                <a:solidFill>
                  <a:schemeClr val="accent2"/>
                </a:solidFill>
              </a:rPr>
              <a:t>training</a:t>
            </a:r>
            <a:r>
              <a:rPr lang="tr-TR" sz="1200" dirty="0">
                <a:solidFill>
                  <a:schemeClr val="accent2"/>
                </a:solidFill>
              </a:rPr>
              <a:t> (</a:t>
            </a:r>
            <a:r>
              <a:rPr lang="tr-TR" sz="1200" dirty="0" err="1">
                <a:solidFill>
                  <a:schemeClr val="accent2"/>
                </a:solidFill>
              </a:rPr>
              <a:t>nntraintool</a:t>
            </a:r>
            <a:r>
              <a:rPr lang="tr-TR" sz="1200" dirty="0">
                <a:solidFill>
                  <a:schemeClr val="accent2"/>
                </a:solidFill>
              </a:rPr>
              <a:t>)</a:t>
            </a:r>
          </a:p>
        </p:txBody>
      </p:sp>
      <p:pic>
        <p:nvPicPr>
          <p:cNvPr id="11" name="Resim 10">
            <a:extLst>
              <a:ext uri="{FF2B5EF4-FFF2-40B4-BE49-F238E27FC236}">
                <a16:creationId xmlns:a16="http://schemas.microsoft.com/office/drawing/2014/main" id="{7C1C1621-9767-2BF4-210D-3AEA3629558B}"/>
              </a:ext>
            </a:extLst>
          </p:cNvPr>
          <p:cNvPicPr>
            <a:picLocks noChangeAspect="1"/>
          </p:cNvPicPr>
          <p:nvPr/>
        </p:nvPicPr>
        <p:blipFill>
          <a:blip r:embed="rId4"/>
          <a:stretch>
            <a:fillRect/>
          </a:stretch>
        </p:blipFill>
        <p:spPr>
          <a:xfrm>
            <a:off x="538044" y="3206576"/>
            <a:ext cx="1735533" cy="2821078"/>
          </a:xfrm>
          <a:prstGeom prst="rect">
            <a:avLst/>
          </a:prstGeom>
          <a:ln w="38100">
            <a:solidFill>
              <a:srgbClr val="EF7920"/>
            </a:solidFill>
          </a:ln>
        </p:spPr>
      </p:pic>
      <p:pic>
        <p:nvPicPr>
          <p:cNvPr id="12" name="Grafik 11" descr="Büyüteç ana hat">
            <a:extLst>
              <a:ext uri="{FF2B5EF4-FFF2-40B4-BE49-F238E27FC236}">
                <a16:creationId xmlns:a16="http://schemas.microsoft.com/office/drawing/2014/main" id="{1421D69A-1BAF-9894-E989-8C2C3EA68F5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2126" y="3049190"/>
            <a:ext cx="2884715" cy="2884715"/>
          </a:xfrm>
          <a:prstGeom prst="rect">
            <a:avLst/>
          </a:prstGeom>
        </p:spPr>
      </p:pic>
      <p:pic>
        <p:nvPicPr>
          <p:cNvPr id="14" name="Resim 13" descr="metin içeren bir resim&#10;&#10;Açıklama otomatik olarak oluşturuldu">
            <a:extLst>
              <a:ext uri="{FF2B5EF4-FFF2-40B4-BE49-F238E27FC236}">
                <a16:creationId xmlns:a16="http://schemas.microsoft.com/office/drawing/2014/main" id="{5308D903-757E-7AEE-D96A-0F0CCFC83BCA}"/>
              </a:ext>
            </a:extLst>
          </p:cNvPr>
          <p:cNvPicPr>
            <a:picLocks noChangeAspect="1"/>
          </p:cNvPicPr>
          <p:nvPr/>
        </p:nvPicPr>
        <p:blipFill>
          <a:blip r:embed="rId7"/>
          <a:stretch>
            <a:fillRect/>
          </a:stretch>
        </p:blipFill>
        <p:spPr>
          <a:xfrm>
            <a:off x="3283208" y="1891082"/>
            <a:ext cx="8156124" cy="2254024"/>
          </a:xfrm>
          <a:prstGeom prst="rect">
            <a:avLst/>
          </a:prstGeom>
          <a:ln w="38100">
            <a:solidFill>
              <a:srgbClr val="46B0AB"/>
            </a:solidFill>
          </a:ln>
        </p:spPr>
      </p:pic>
    </p:spTree>
    <p:extLst>
      <p:ext uri="{BB962C8B-B14F-4D97-AF65-F5344CB8AC3E}">
        <p14:creationId xmlns:p14="http://schemas.microsoft.com/office/powerpoint/2010/main" val="348261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595604" y="662472"/>
            <a:ext cx="1783702" cy="633871"/>
          </a:xfrm>
        </p:spPr>
        <p:txBody>
          <a:bodyPr rtlCol="0"/>
          <a:lstStyle/>
          <a:p>
            <a:pPr rtl="0"/>
            <a:r>
              <a:rPr lang="tr-TR" b="1" dirty="0"/>
              <a:t>ÖZET:</a:t>
            </a:r>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717694" y="6340151"/>
            <a:ext cx="279919"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2</a:t>
            </a:r>
          </a:p>
        </p:txBody>
      </p:sp>
      <p:sp>
        <p:nvSpPr>
          <p:cNvPr id="8" name="İçerik Yer Tutucusu 2">
            <a:extLst>
              <a:ext uri="{FF2B5EF4-FFF2-40B4-BE49-F238E27FC236}">
                <a16:creationId xmlns:a16="http://schemas.microsoft.com/office/drawing/2014/main" id="{64AAF9FD-9501-2C78-96D7-C11C84F4E939}"/>
              </a:ext>
            </a:extLst>
          </p:cNvPr>
          <p:cNvSpPr>
            <a:spLocks noGrp="1"/>
          </p:cNvSpPr>
          <p:nvPr>
            <p:ph idx="1"/>
          </p:nvPr>
        </p:nvSpPr>
        <p:spPr>
          <a:xfrm>
            <a:off x="286138" y="2151848"/>
            <a:ext cx="10849221" cy="2269824"/>
          </a:xfrm>
        </p:spPr>
        <p:txBody>
          <a:bodyPr rtlCol="0">
            <a:normAutofit/>
          </a:bodyPr>
          <a:lstStyle/>
          <a:p>
            <a:pPr marL="0" indent="0" rtl="0">
              <a:buNone/>
            </a:pPr>
            <a:r>
              <a:rPr lang="tr-TR" sz="2000" dirty="0"/>
              <a:t>Bu Proje Kapsamında </a:t>
            </a:r>
            <a:r>
              <a:rPr lang="tr-TR" sz="2000" b="1" dirty="0"/>
              <a:t>3</a:t>
            </a:r>
            <a:r>
              <a:rPr lang="tr-TR" sz="2000" dirty="0"/>
              <a:t> adet konu seçilmiş olup </a:t>
            </a:r>
            <a:r>
              <a:rPr lang="tr-TR" sz="2000" b="1" dirty="0" err="1"/>
              <a:t>Fitting</a:t>
            </a:r>
            <a:r>
              <a:rPr lang="tr-TR" sz="2000" dirty="0"/>
              <a:t> algoritması kullanılarak totalde </a:t>
            </a:r>
            <a:r>
              <a:rPr lang="tr-TR" sz="2000" b="1" dirty="0"/>
              <a:t>3</a:t>
            </a:r>
            <a:r>
              <a:rPr lang="tr-TR" sz="2000" dirty="0"/>
              <a:t> adet Regresyon algoritması tasarlanacaktır.</a:t>
            </a:r>
          </a:p>
          <a:p>
            <a:pPr marL="0" indent="0" rtl="0">
              <a:buNone/>
            </a:pPr>
            <a:r>
              <a:rPr lang="tr-TR" sz="2000" dirty="0"/>
              <a:t>Her proje sonunda tasarımlar testlere tabi tutularak kendi içinde </a:t>
            </a:r>
            <a:r>
              <a:rPr lang="tr-TR" sz="2000" b="1" dirty="0"/>
              <a:t>tutarlı</a:t>
            </a:r>
            <a:r>
              <a:rPr lang="tr-TR" sz="2000" dirty="0"/>
              <a:t> olup olmadığı kontrol edilecek, tutarlı olmayan mimariler </a:t>
            </a:r>
            <a:r>
              <a:rPr lang="tr-TR" sz="2000" dirty="0">
                <a:solidFill>
                  <a:srgbClr val="FF0000"/>
                </a:solidFill>
              </a:rPr>
              <a:t>başarısız</a:t>
            </a:r>
            <a:r>
              <a:rPr lang="tr-TR" sz="2000" dirty="0"/>
              <a:t> sayılacaktır.</a:t>
            </a:r>
          </a:p>
          <a:p>
            <a:pPr marL="0" indent="0" rtl="0">
              <a:buNone/>
            </a:pPr>
            <a:r>
              <a:rPr lang="tr-TR" sz="2000" dirty="0"/>
              <a:t>Tasarımlar için </a:t>
            </a:r>
            <a:r>
              <a:rPr lang="tr-TR" sz="2000" b="1" dirty="0"/>
              <a:t>Matlab</a:t>
            </a:r>
            <a:r>
              <a:rPr lang="tr-TR" sz="2000" dirty="0"/>
              <a:t> programı kullanılacak olup, Tasarlanan her mimariden                           elde edilen grafik, çizim ve görüntüler yorumlanacaktır.</a:t>
            </a:r>
          </a:p>
          <a:p>
            <a:pPr marL="0" indent="0" rtl="0">
              <a:buNone/>
            </a:pPr>
            <a:endParaRPr lang="tr-TR" sz="2000" b="1" dirty="0"/>
          </a:p>
        </p:txBody>
      </p:sp>
      <p:pic>
        <p:nvPicPr>
          <p:cNvPr id="4" name="Resim 3">
            <a:extLst>
              <a:ext uri="{FF2B5EF4-FFF2-40B4-BE49-F238E27FC236}">
                <a16:creationId xmlns:a16="http://schemas.microsoft.com/office/drawing/2014/main" id="{CA39CE98-C0BA-05E3-1797-99C02413DD38}"/>
              </a:ext>
            </a:extLst>
          </p:cNvPr>
          <p:cNvPicPr>
            <a:picLocks noChangeAspect="1"/>
          </p:cNvPicPr>
          <p:nvPr/>
        </p:nvPicPr>
        <p:blipFill>
          <a:blip r:embed="rId4"/>
          <a:stretch>
            <a:fillRect/>
          </a:stretch>
        </p:blipFill>
        <p:spPr>
          <a:xfrm>
            <a:off x="9523935" y="3515311"/>
            <a:ext cx="895621" cy="804761"/>
          </a:xfrm>
          <a:prstGeom prst="rect">
            <a:avLst/>
          </a:prstGeom>
        </p:spPr>
      </p:pic>
      <p:sp>
        <p:nvSpPr>
          <p:cNvPr id="5" name="İçerik Yer Tutucusu 2">
            <a:extLst>
              <a:ext uri="{FF2B5EF4-FFF2-40B4-BE49-F238E27FC236}">
                <a16:creationId xmlns:a16="http://schemas.microsoft.com/office/drawing/2014/main" id="{A7A0E654-323D-5CE5-71C4-F7F8360ACAB6}"/>
              </a:ext>
            </a:extLst>
          </p:cNvPr>
          <p:cNvSpPr txBox="1">
            <a:spLocks/>
          </p:cNvSpPr>
          <p:nvPr/>
        </p:nvSpPr>
        <p:spPr>
          <a:xfrm>
            <a:off x="286138" y="4526379"/>
            <a:ext cx="11582401" cy="2269824"/>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tr-TR" sz="2000" dirty="0"/>
              <a:t>Kullanılacak olan verilerin düzenlenmemiş hali, kaynakçası, düzenlenmiş hali (</a:t>
            </a:r>
            <a:r>
              <a:rPr lang="tr-TR" sz="2000" dirty="0" err="1"/>
              <a:t>Fitting</a:t>
            </a:r>
            <a:r>
              <a:rPr lang="tr-TR" sz="2000" dirty="0"/>
              <a:t> </a:t>
            </a:r>
            <a:r>
              <a:rPr lang="tr-TR" sz="2000" dirty="0" err="1"/>
              <a:t>algortirmasına</a:t>
            </a:r>
            <a:r>
              <a:rPr lang="tr-TR" sz="2000" dirty="0"/>
              <a:t> uygun hale getirilen veriler) ve Matlab programında yazılan/yapılan her kod ayrıca ödev teslim raporunda detaylı bir şekilde yer alacaktır.</a:t>
            </a:r>
          </a:p>
          <a:p>
            <a:pPr marL="0" indent="0">
              <a:buFont typeface="Arial" panose="020B0604020202020204" pitchFamily="34" charset="0"/>
              <a:buNone/>
            </a:pPr>
            <a:r>
              <a:rPr lang="tr-TR" sz="2000" dirty="0"/>
              <a:t>Rapor bitiminde elde edilen tüm sonuçlar/veriler göz önüne alınarak projeden elde edilen kazanımlar/kazançlar/analizler tartışılacak olup rapor sonunda paylaşılacaktır.  </a:t>
            </a:r>
          </a:p>
        </p:txBody>
      </p:sp>
    </p:spTree>
    <p:extLst>
      <p:ext uri="{BB962C8B-B14F-4D97-AF65-F5344CB8AC3E}">
        <p14:creationId xmlns:p14="http://schemas.microsoft.com/office/powerpoint/2010/main" val="363987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fade">
                                      <p:cBhvr>
                                        <p:cTn id="2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7" y="581890"/>
            <a:ext cx="9276676" cy="523057"/>
          </a:xfrm>
        </p:spPr>
        <p:txBody>
          <a:bodyPr rtlCol="0">
            <a:normAutofit/>
          </a:bodyPr>
          <a:lstStyle/>
          <a:p>
            <a:r>
              <a:rPr lang="tr-TR" sz="2800" b="1" dirty="0"/>
              <a:t>7- Run [</a:t>
            </a:r>
            <a:r>
              <a:rPr lang="tr-TR" sz="2800" b="1" i="1" dirty="0" err="1"/>
              <a:t>train</a:t>
            </a:r>
            <a:r>
              <a:rPr lang="tr-TR" sz="2800" dirty="0"/>
              <a:t> Komut seti</a:t>
            </a:r>
            <a:r>
              <a:rPr lang="tr-TR" sz="2800" b="1" dirty="0"/>
              <a:t>]:</a:t>
            </a:r>
          </a:p>
        </p:txBody>
      </p:sp>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20</a:t>
            </a:r>
          </a:p>
        </p:txBody>
      </p:sp>
      <p:sp>
        <p:nvSpPr>
          <p:cNvPr id="4" name="İçerik Yer Tutucusu 2">
            <a:extLst>
              <a:ext uri="{FF2B5EF4-FFF2-40B4-BE49-F238E27FC236}">
                <a16:creationId xmlns:a16="http://schemas.microsoft.com/office/drawing/2014/main" id="{FB1BBBEF-17B1-4994-CE4E-DB6B0064C641}"/>
              </a:ext>
            </a:extLst>
          </p:cNvPr>
          <p:cNvSpPr txBox="1">
            <a:spLocks/>
          </p:cNvSpPr>
          <p:nvPr/>
        </p:nvSpPr>
        <p:spPr>
          <a:xfrm>
            <a:off x="3287327" y="4608426"/>
            <a:ext cx="7536184" cy="1325479"/>
          </a:xfrm>
          <a:prstGeom prst="rect">
            <a:avLst/>
          </a:prstGeom>
        </p:spPr>
        <p:txBody>
          <a:bodyPr vert="horz" lIns="91440" tIns="45720" rIns="91440" bIns="45720" rtlCol="0">
            <a:normAutofit lnSpcReduction="10000"/>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2500" dirty="0"/>
              <a:t>Eğitim 72 (</a:t>
            </a:r>
            <a:r>
              <a:rPr lang="tr-TR" sz="2500" dirty="0" err="1"/>
              <a:t>Epoch</a:t>
            </a:r>
            <a:r>
              <a:rPr lang="tr-TR" sz="2500" dirty="0"/>
              <a:t>) iterasyon sürmüştür. </a:t>
            </a:r>
            <a:r>
              <a:rPr lang="tr-TR" sz="2500" dirty="0" err="1"/>
              <a:t>Validation</a:t>
            </a:r>
            <a:r>
              <a:rPr lang="tr-TR" sz="2500" dirty="0"/>
              <a:t> </a:t>
            </a:r>
            <a:r>
              <a:rPr lang="tr-TR" sz="2500" dirty="0" err="1"/>
              <a:t>Checks</a:t>
            </a:r>
            <a:r>
              <a:rPr lang="tr-TR" sz="2500" dirty="0"/>
              <a:t> (Kontrol edilen doğrulama verileri) 6 olarak oluşmuş olup, performans ve </a:t>
            </a:r>
            <a:r>
              <a:rPr lang="tr-TR" sz="2500" dirty="0" err="1"/>
              <a:t>gradient</a:t>
            </a:r>
            <a:r>
              <a:rPr lang="tr-TR" sz="2500" dirty="0"/>
              <a:t> değerleri istenilen noktaya gelmiştir.</a:t>
            </a:r>
          </a:p>
        </p:txBody>
      </p:sp>
      <p:pic>
        <p:nvPicPr>
          <p:cNvPr id="8" name="Resim 7">
            <a:extLst>
              <a:ext uri="{FF2B5EF4-FFF2-40B4-BE49-F238E27FC236}">
                <a16:creationId xmlns:a16="http://schemas.microsoft.com/office/drawing/2014/main" id="{8194931A-5B86-61A2-30D3-EDF91106EBE6}"/>
              </a:ext>
            </a:extLst>
          </p:cNvPr>
          <p:cNvPicPr>
            <a:picLocks noChangeAspect="1"/>
          </p:cNvPicPr>
          <p:nvPr/>
        </p:nvPicPr>
        <p:blipFill>
          <a:blip r:embed="rId4"/>
          <a:stretch>
            <a:fillRect/>
          </a:stretch>
        </p:blipFill>
        <p:spPr>
          <a:xfrm>
            <a:off x="3287327" y="1815711"/>
            <a:ext cx="7352594" cy="2469900"/>
          </a:xfrm>
          <a:prstGeom prst="rect">
            <a:avLst/>
          </a:prstGeom>
          <a:ln w="28575">
            <a:solidFill>
              <a:srgbClr val="46B0AB"/>
            </a:solidFill>
          </a:ln>
        </p:spPr>
      </p:pic>
      <p:sp>
        <p:nvSpPr>
          <p:cNvPr id="12" name="İçerik Yer Tutucusu 2">
            <a:extLst>
              <a:ext uri="{FF2B5EF4-FFF2-40B4-BE49-F238E27FC236}">
                <a16:creationId xmlns:a16="http://schemas.microsoft.com/office/drawing/2014/main" id="{EBBD548E-2B98-6E9B-9C44-2F68D1CDA935}"/>
              </a:ext>
            </a:extLst>
          </p:cNvPr>
          <p:cNvSpPr txBox="1">
            <a:spLocks/>
          </p:cNvSpPr>
          <p:nvPr/>
        </p:nvSpPr>
        <p:spPr>
          <a:xfrm>
            <a:off x="460815" y="6240375"/>
            <a:ext cx="1889992" cy="407687"/>
          </a:xfrm>
          <a:prstGeom prst="rect">
            <a:avLst/>
          </a:prstGeom>
        </p:spPr>
        <p:txBody>
          <a:bodyPr vert="horz" lIns="91440" tIns="45720" rIns="91440" bIns="45720" rtlCol="0">
            <a:normAutofit lnSpcReduction="10000"/>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tr-TR" sz="1200" dirty="0" err="1">
                <a:solidFill>
                  <a:schemeClr val="accent2"/>
                </a:solidFill>
              </a:rPr>
              <a:t>Neural</a:t>
            </a:r>
            <a:r>
              <a:rPr lang="tr-TR" sz="1200" dirty="0">
                <a:solidFill>
                  <a:schemeClr val="accent2"/>
                </a:solidFill>
              </a:rPr>
              <a:t> network </a:t>
            </a:r>
            <a:r>
              <a:rPr lang="tr-TR" sz="1200" dirty="0" err="1">
                <a:solidFill>
                  <a:schemeClr val="accent2"/>
                </a:solidFill>
              </a:rPr>
              <a:t>training</a:t>
            </a:r>
            <a:r>
              <a:rPr lang="tr-TR" sz="1200" dirty="0">
                <a:solidFill>
                  <a:schemeClr val="accent2"/>
                </a:solidFill>
              </a:rPr>
              <a:t> (</a:t>
            </a:r>
            <a:r>
              <a:rPr lang="tr-TR" sz="1200" dirty="0" err="1">
                <a:solidFill>
                  <a:schemeClr val="accent2"/>
                </a:solidFill>
              </a:rPr>
              <a:t>nntraintool</a:t>
            </a:r>
            <a:r>
              <a:rPr lang="tr-TR" sz="1200" dirty="0">
                <a:solidFill>
                  <a:schemeClr val="accent2"/>
                </a:solidFill>
              </a:rPr>
              <a:t>)</a:t>
            </a:r>
          </a:p>
        </p:txBody>
      </p:sp>
      <p:pic>
        <p:nvPicPr>
          <p:cNvPr id="13" name="Resim 12">
            <a:extLst>
              <a:ext uri="{FF2B5EF4-FFF2-40B4-BE49-F238E27FC236}">
                <a16:creationId xmlns:a16="http://schemas.microsoft.com/office/drawing/2014/main" id="{CCC8F133-A348-C19C-06BA-BA3EDCFF9178}"/>
              </a:ext>
            </a:extLst>
          </p:cNvPr>
          <p:cNvPicPr>
            <a:picLocks noChangeAspect="1"/>
          </p:cNvPicPr>
          <p:nvPr/>
        </p:nvPicPr>
        <p:blipFill>
          <a:blip r:embed="rId5"/>
          <a:stretch>
            <a:fillRect/>
          </a:stretch>
        </p:blipFill>
        <p:spPr>
          <a:xfrm>
            <a:off x="538044" y="3206576"/>
            <a:ext cx="1735533" cy="2821078"/>
          </a:xfrm>
          <a:prstGeom prst="rect">
            <a:avLst/>
          </a:prstGeom>
          <a:ln w="38100">
            <a:solidFill>
              <a:srgbClr val="EF7920"/>
            </a:solidFill>
          </a:ln>
        </p:spPr>
      </p:pic>
      <p:pic>
        <p:nvPicPr>
          <p:cNvPr id="14" name="Grafik 13" descr="Büyüteç ana hat">
            <a:extLst>
              <a:ext uri="{FF2B5EF4-FFF2-40B4-BE49-F238E27FC236}">
                <a16:creationId xmlns:a16="http://schemas.microsoft.com/office/drawing/2014/main" id="{B06237AD-0979-DA6B-BD7E-ED5075AA93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0815" y="3609391"/>
            <a:ext cx="2884715" cy="2884715"/>
          </a:xfrm>
          <a:prstGeom prst="rect">
            <a:avLst/>
          </a:prstGeom>
        </p:spPr>
      </p:pic>
    </p:spTree>
    <p:extLst>
      <p:ext uri="{BB962C8B-B14F-4D97-AF65-F5344CB8AC3E}">
        <p14:creationId xmlns:p14="http://schemas.microsoft.com/office/powerpoint/2010/main" val="2481377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1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7" y="581890"/>
            <a:ext cx="9276676" cy="523057"/>
          </a:xfrm>
        </p:spPr>
        <p:txBody>
          <a:bodyPr rtlCol="0">
            <a:normAutofit/>
          </a:bodyPr>
          <a:lstStyle/>
          <a:p>
            <a:r>
              <a:rPr lang="tr-TR" sz="2800" b="1" dirty="0"/>
              <a:t>7- Run [</a:t>
            </a:r>
            <a:r>
              <a:rPr lang="tr-TR" sz="2800" b="1" i="1" dirty="0" err="1"/>
              <a:t>train</a:t>
            </a:r>
            <a:r>
              <a:rPr lang="tr-TR" sz="2800" dirty="0"/>
              <a:t> Komut seti</a:t>
            </a:r>
            <a:r>
              <a:rPr lang="tr-TR" sz="2800" b="1" dirty="0"/>
              <a:t>]:</a:t>
            </a:r>
          </a:p>
        </p:txBody>
      </p:sp>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21</a:t>
            </a:r>
          </a:p>
        </p:txBody>
      </p:sp>
      <p:sp>
        <p:nvSpPr>
          <p:cNvPr id="4" name="İçerik Yer Tutucusu 2">
            <a:extLst>
              <a:ext uri="{FF2B5EF4-FFF2-40B4-BE49-F238E27FC236}">
                <a16:creationId xmlns:a16="http://schemas.microsoft.com/office/drawing/2014/main" id="{FB1BBBEF-17B1-4994-CE4E-DB6B0064C641}"/>
              </a:ext>
            </a:extLst>
          </p:cNvPr>
          <p:cNvSpPr txBox="1">
            <a:spLocks/>
          </p:cNvSpPr>
          <p:nvPr/>
        </p:nvSpPr>
        <p:spPr>
          <a:xfrm>
            <a:off x="134026" y="6316687"/>
            <a:ext cx="10762573" cy="442086"/>
          </a:xfrm>
          <a:prstGeom prst="rect">
            <a:avLst/>
          </a:prstGeom>
        </p:spPr>
        <p:txBody>
          <a:bodyPr vert="horz" lIns="91440" tIns="45720" rIns="91440" bIns="45720" rtlCol="0">
            <a:normAutofit fontScale="92500" lnSpcReduction="10000"/>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500" b="1" dirty="0"/>
              <a:t>Not: </a:t>
            </a:r>
            <a:r>
              <a:rPr lang="tr-TR" sz="1500" dirty="0" err="1"/>
              <a:t>Epoch</a:t>
            </a:r>
            <a:r>
              <a:rPr lang="tr-TR" sz="1500" dirty="0"/>
              <a:t> sayısının raporun </a:t>
            </a:r>
            <a:r>
              <a:rPr lang="tr-TR" sz="1500" b="1" dirty="0"/>
              <a:t>20.</a:t>
            </a:r>
            <a:r>
              <a:rPr lang="tr-TR" sz="1500" dirty="0"/>
              <a:t> sayfasında 72 burada </a:t>
            </a:r>
            <a:r>
              <a:rPr lang="tr-TR" sz="1500" b="1" dirty="0"/>
              <a:t>66</a:t>
            </a:r>
            <a:r>
              <a:rPr lang="tr-TR" sz="1500" dirty="0"/>
              <a:t> gözükmesinin sebebi rapor hazırlanırken </a:t>
            </a:r>
            <a:r>
              <a:rPr lang="tr-TR" sz="1500" b="1" i="1" dirty="0" err="1"/>
              <a:t>train</a:t>
            </a:r>
            <a:r>
              <a:rPr lang="tr-TR" sz="1500" dirty="0"/>
              <a:t> fonksiyonun birden fazla kez çalıştırılmış olmasından kaynaklıdır.</a:t>
            </a:r>
          </a:p>
        </p:txBody>
      </p:sp>
      <p:sp>
        <p:nvSpPr>
          <p:cNvPr id="12" name="İçerik Yer Tutucusu 2">
            <a:extLst>
              <a:ext uri="{FF2B5EF4-FFF2-40B4-BE49-F238E27FC236}">
                <a16:creationId xmlns:a16="http://schemas.microsoft.com/office/drawing/2014/main" id="{2AC0A24C-BCD7-1FAB-E1A9-54D38DDCE902}"/>
              </a:ext>
            </a:extLst>
          </p:cNvPr>
          <p:cNvSpPr txBox="1">
            <a:spLocks/>
          </p:cNvSpPr>
          <p:nvPr/>
        </p:nvSpPr>
        <p:spPr>
          <a:xfrm>
            <a:off x="5448596" y="4191362"/>
            <a:ext cx="5990736" cy="1013013"/>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2200" b="1" dirty="0"/>
              <a:t>Hata</a:t>
            </a:r>
            <a:r>
              <a:rPr lang="tr-TR" sz="2200" dirty="0"/>
              <a:t> </a:t>
            </a:r>
            <a:r>
              <a:rPr lang="tr-TR" sz="2200" b="1" dirty="0"/>
              <a:t>Cross </a:t>
            </a:r>
            <a:r>
              <a:rPr lang="tr-TR" sz="2200" b="1" dirty="0" err="1"/>
              <a:t>Entropy</a:t>
            </a:r>
            <a:r>
              <a:rPr lang="tr-TR" sz="2200" b="1" dirty="0"/>
              <a:t> alçalarak 10^2’e yakın seviyelere kadar inmiş. Bu durumda </a:t>
            </a:r>
            <a:r>
              <a:rPr lang="tr-TR" sz="2200" b="1" dirty="0" err="1"/>
              <a:t>underfit</a:t>
            </a:r>
            <a:r>
              <a:rPr lang="tr-TR" sz="2200" b="1" dirty="0"/>
              <a:t> hatasından söz edilebilir. </a:t>
            </a:r>
            <a:endParaRPr lang="tr-TR" sz="2200" dirty="0"/>
          </a:p>
        </p:txBody>
      </p:sp>
      <p:pic>
        <p:nvPicPr>
          <p:cNvPr id="10" name="Resim 9">
            <a:extLst>
              <a:ext uri="{FF2B5EF4-FFF2-40B4-BE49-F238E27FC236}">
                <a16:creationId xmlns:a16="http://schemas.microsoft.com/office/drawing/2014/main" id="{5C813359-1CF6-A681-3CCE-BD4FF1835DD0}"/>
              </a:ext>
            </a:extLst>
          </p:cNvPr>
          <p:cNvPicPr>
            <a:picLocks noChangeAspect="1"/>
          </p:cNvPicPr>
          <p:nvPr/>
        </p:nvPicPr>
        <p:blipFill>
          <a:blip r:embed="rId4"/>
          <a:stretch>
            <a:fillRect/>
          </a:stretch>
        </p:blipFill>
        <p:spPr>
          <a:xfrm>
            <a:off x="314131" y="1702773"/>
            <a:ext cx="5124567" cy="3908317"/>
          </a:xfrm>
          <a:prstGeom prst="rect">
            <a:avLst/>
          </a:prstGeom>
        </p:spPr>
      </p:pic>
      <p:pic>
        <p:nvPicPr>
          <p:cNvPr id="21" name="Resim 20" descr="metin içeren bir resim&#10;&#10;Açıklama otomatik olarak oluşturuldu">
            <a:extLst>
              <a:ext uri="{FF2B5EF4-FFF2-40B4-BE49-F238E27FC236}">
                <a16:creationId xmlns:a16="http://schemas.microsoft.com/office/drawing/2014/main" id="{2BD47C8D-5B0B-A8BD-CF64-A4838DDE5424}"/>
              </a:ext>
            </a:extLst>
          </p:cNvPr>
          <p:cNvPicPr>
            <a:picLocks noChangeAspect="1"/>
          </p:cNvPicPr>
          <p:nvPr/>
        </p:nvPicPr>
        <p:blipFill>
          <a:blip r:embed="rId5"/>
          <a:stretch>
            <a:fillRect/>
          </a:stretch>
        </p:blipFill>
        <p:spPr>
          <a:xfrm>
            <a:off x="6814734" y="1715080"/>
            <a:ext cx="4364167" cy="2106258"/>
          </a:xfrm>
          <a:prstGeom prst="rect">
            <a:avLst/>
          </a:prstGeom>
        </p:spPr>
      </p:pic>
      <p:sp>
        <p:nvSpPr>
          <p:cNvPr id="22" name="Dikdörtgen 21">
            <a:extLst>
              <a:ext uri="{FF2B5EF4-FFF2-40B4-BE49-F238E27FC236}">
                <a16:creationId xmlns:a16="http://schemas.microsoft.com/office/drawing/2014/main" id="{1A01A9E8-09AF-E89C-0849-36A077D0FEBE}"/>
              </a:ext>
            </a:extLst>
          </p:cNvPr>
          <p:cNvSpPr/>
          <p:nvPr/>
        </p:nvSpPr>
        <p:spPr>
          <a:xfrm>
            <a:off x="6980852" y="2016784"/>
            <a:ext cx="1164772" cy="194571"/>
          </a:xfrm>
          <a:custGeom>
            <a:avLst/>
            <a:gdLst>
              <a:gd name="connsiteX0" fmla="*/ 0 w 1164772"/>
              <a:gd name="connsiteY0" fmla="*/ 0 h 194571"/>
              <a:gd name="connsiteX1" fmla="*/ 570738 w 1164772"/>
              <a:gd name="connsiteY1" fmla="*/ 0 h 194571"/>
              <a:gd name="connsiteX2" fmla="*/ 1164772 w 1164772"/>
              <a:gd name="connsiteY2" fmla="*/ 0 h 194571"/>
              <a:gd name="connsiteX3" fmla="*/ 1164772 w 1164772"/>
              <a:gd name="connsiteY3" fmla="*/ 194571 h 194571"/>
              <a:gd name="connsiteX4" fmla="*/ 617329 w 1164772"/>
              <a:gd name="connsiteY4" fmla="*/ 194571 h 194571"/>
              <a:gd name="connsiteX5" fmla="*/ 0 w 1164772"/>
              <a:gd name="connsiteY5" fmla="*/ 194571 h 194571"/>
              <a:gd name="connsiteX6" fmla="*/ 0 w 1164772"/>
              <a:gd name="connsiteY6" fmla="*/ 0 h 194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4772" h="194571" extrusionOk="0">
                <a:moveTo>
                  <a:pt x="0" y="0"/>
                </a:moveTo>
                <a:cubicBezTo>
                  <a:pt x="254973" y="13191"/>
                  <a:pt x="376100" y="15556"/>
                  <a:pt x="570738" y="0"/>
                </a:cubicBezTo>
                <a:cubicBezTo>
                  <a:pt x="765376" y="-15556"/>
                  <a:pt x="900972" y="5115"/>
                  <a:pt x="1164772" y="0"/>
                </a:cubicBezTo>
                <a:cubicBezTo>
                  <a:pt x="1156203" y="86749"/>
                  <a:pt x="1170477" y="146369"/>
                  <a:pt x="1164772" y="194571"/>
                </a:cubicBezTo>
                <a:cubicBezTo>
                  <a:pt x="1028666" y="173884"/>
                  <a:pt x="777849" y="184674"/>
                  <a:pt x="617329" y="194571"/>
                </a:cubicBezTo>
                <a:cubicBezTo>
                  <a:pt x="456809" y="204468"/>
                  <a:pt x="153389" y="204908"/>
                  <a:pt x="0" y="194571"/>
                </a:cubicBezTo>
                <a:cubicBezTo>
                  <a:pt x="-3790" y="120586"/>
                  <a:pt x="8479" y="46127"/>
                  <a:pt x="0" y="0"/>
                </a:cubicBezTo>
                <a:close/>
              </a:path>
            </a:pathLst>
          </a:custGeom>
          <a:noFill/>
          <a:ln w="38100">
            <a:solidFill>
              <a:srgbClr val="0070C0"/>
            </a:solidFill>
            <a:extLst>
              <a:ext uri="{C807C97D-BFC1-408E-A445-0C87EB9F89A2}">
                <ask:lineSketchStyleProps xmlns:ask="http://schemas.microsoft.com/office/drawing/2018/sketchyshapes" sd="21637873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23" name="Grafik 22" descr="İmleç düz dolguyla">
            <a:extLst>
              <a:ext uri="{FF2B5EF4-FFF2-40B4-BE49-F238E27FC236}">
                <a16:creationId xmlns:a16="http://schemas.microsoft.com/office/drawing/2014/main" id="{A74CF6F0-0D38-1D63-5AE5-CF66402316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16144" y="1923477"/>
            <a:ext cx="741685" cy="741685"/>
          </a:xfrm>
          <a:prstGeom prst="rect">
            <a:avLst/>
          </a:prstGeom>
        </p:spPr>
      </p:pic>
    </p:spTree>
    <p:extLst>
      <p:ext uri="{BB962C8B-B14F-4D97-AF65-F5344CB8AC3E}">
        <p14:creationId xmlns:p14="http://schemas.microsoft.com/office/powerpoint/2010/main" val="2353441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1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7" y="581890"/>
            <a:ext cx="9276676" cy="523057"/>
          </a:xfrm>
        </p:spPr>
        <p:txBody>
          <a:bodyPr rtlCol="0">
            <a:normAutofit/>
          </a:bodyPr>
          <a:lstStyle/>
          <a:p>
            <a:r>
              <a:rPr lang="tr-TR" sz="2800" b="1" dirty="0"/>
              <a:t>7- Run [</a:t>
            </a:r>
            <a:r>
              <a:rPr lang="tr-TR" sz="2800" b="1" i="1" dirty="0" err="1"/>
              <a:t>train</a:t>
            </a:r>
            <a:r>
              <a:rPr lang="tr-TR" sz="2800" dirty="0"/>
              <a:t> Komut seti</a:t>
            </a:r>
            <a:r>
              <a:rPr lang="tr-TR" sz="2800" b="1" dirty="0"/>
              <a:t>]:</a:t>
            </a:r>
          </a:p>
        </p:txBody>
      </p:sp>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22</a:t>
            </a:r>
          </a:p>
        </p:txBody>
      </p:sp>
      <p:sp>
        <p:nvSpPr>
          <p:cNvPr id="4" name="İçerik Yer Tutucusu 2">
            <a:extLst>
              <a:ext uri="{FF2B5EF4-FFF2-40B4-BE49-F238E27FC236}">
                <a16:creationId xmlns:a16="http://schemas.microsoft.com/office/drawing/2014/main" id="{FB1BBBEF-17B1-4994-CE4E-DB6B0064C641}"/>
              </a:ext>
            </a:extLst>
          </p:cNvPr>
          <p:cNvSpPr txBox="1">
            <a:spLocks/>
          </p:cNvSpPr>
          <p:nvPr/>
        </p:nvSpPr>
        <p:spPr>
          <a:xfrm>
            <a:off x="322980" y="5213499"/>
            <a:ext cx="11048578" cy="1357635"/>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800" b="1" dirty="0"/>
              <a:t>Burada </a:t>
            </a:r>
            <a:r>
              <a:rPr lang="tr-TR" sz="1800" b="1" dirty="0" err="1"/>
              <a:t>gradient’in</a:t>
            </a:r>
            <a:r>
              <a:rPr lang="tr-TR" sz="1800" b="1" dirty="0"/>
              <a:t> tıpkı hata gibi </a:t>
            </a:r>
            <a:r>
              <a:rPr lang="tr-TR" sz="1800" b="1" dirty="0" err="1"/>
              <a:t>düzeysel</a:t>
            </a:r>
            <a:r>
              <a:rPr lang="tr-TR" sz="1800" b="1" dirty="0"/>
              <a:t> ilerlediğini gözlemiyoruz. </a:t>
            </a:r>
            <a:r>
              <a:rPr lang="tr-TR" sz="1800" b="1" dirty="0" err="1"/>
              <a:t>Validation</a:t>
            </a:r>
            <a:r>
              <a:rPr lang="tr-TR" sz="1800" b="1" dirty="0"/>
              <a:t> </a:t>
            </a:r>
            <a:r>
              <a:rPr lang="tr-TR" sz="1800" b="1" dirty="0" err="1"/>
              <a:t>checks</a:t>
            </a:r>
            <a:r>
              <a:rPr lang="tr-TR" sz="1800" b="1" dirty="0"/>
              <a:t> grafiğine baktığımızdaysa grafiğin min. noktada olup olmadığını sürekli test ettiğini görüyoruz. </a:t>
            </a:r>
          </a:p>
          <a:p>
            <a:pPr marL="0" indent="0">
              <a:buNone/>
            </a:pPr>
            <a:r>
              <a:rPr lang="tr-TR" sz="1800" b="1" dirty="0"/>
              <a:t>Öğrenme Oranımız (Learning rate) algoritmamızı öğrenerek 0.01 den başlayarak 0’a düşmüş ve öğrenecek bir veri kalmadığı için </a:t>
            </a:r>
            <a:r>
              <a:rPr lang="tr-TR" sz="1800" b="1" dirty="0" err="1"/>
              <a:t>sıfır’da</a:t>
            </a:r>
            <a:r>
              <a:rPr lang="tr-TR" sz="1800" b="1" dirty="0"/>
              <a:t> takılmış.</a:t>
            </a:r>
          </a:p>
        </p:txBody>
      </p:sp>
      <p:sp>
        <p:nvSpPr>
          <p:cNvPr id="17" name="Metin kutusu 16">
            <a:extLst>
              <a:ext uri="{FF2B5EF4-FFF2-40B4-BE49-F238E27FC236}">
                <a16:creationId xmlns:a16="http://schemas.microsoft.com/office/drawing/2014/main" id="{BF4126FD-F57B-DA3A-32C3-013819338EB0}"/>
              </a:ext>
            </a:extLst>
          </p:cNvPr>
          <p:cNvSpPr txBox="1"/>
          <p:nvPr/>
        </p:nvSpPr>
        <p:spPr>
          <a:xfrm>
            <a:off x="6839614" y="3814679"/>
            <a:ext cx="4599718" cy="461665"/>
          </a:xfrm>
          <a:prstGeom prst="rect">
            <a:avLst/>
          </a:prstGeom>
          <a:noFill/>
        </p:spPr>
        <p:txBody>
          <a:bodyPr wrap="square">
            <a:spAutoFit/>
          </a:bodyPr>
          <a:lstStyle/>
          <a:p>
            <a:r>
              <a:rPr lang="tr-TR" sz="1200" dirty="0"/>
              <a:t>Training </a:t>
            </a:r>
            <a:r>
              <a:rPr lang="tr-TR" sz="1200" dirty="0" err="1"/>
              <a:t>state</a:t>
            </a:r>
            <a:r>
              <a:rPr lang="tr-TR" sz="1200" dirty="0"/>
              <a:t>; Eğitim boyunca eğimin değerini ve doğrulama durumunu gösteren grafiği gösteren bir panel açar. </a:t>
            </a:r>
          </a:p>
        </p:txBody>
      </p:sp>
      <p:pic>
        <p:nvPicPr>
          <p:cNvPr id="10" name="Resim 9">
            <a:extLst>
              <a:ext uri="{FF2B5EF4-FFF2-40B4-BE49-F238E27FC236}">
                <a16:creationId xmlns:a16="http://schemas.microsoft.com/office/drawing/2014/main" id="{B07A385E-66B7-6595-F11B-5FE0EC69754C}"/>
              </a:ext>
            </a:extLst>
          </p:cNvPr>
          <p:cNvPicPr>
            <a:picLocks noChangeAspect="1"/>
          </p:cNvPicPr>
          <p:nvPr/>
        </p:nvPicPr>
        <p:blipFill>
          <a:blip r:embed="rId4"/>
          <a:stretch>
            <a:fillRect/>
          </a:stretch>
        </p:blipFill>
        <p:spPr>
          <a:xfrm>
            <a:off x="379445" y="1709312"/>
            <a:ext cx="5983610" cy="3301085"/>
          </a:xfrm>
          <a:prstGeom prst="rect">
            <a:avLst/>
          </a:prstGeom>
        </p:spPr>
      </p:pic>
      <p:pic>
        <p:nvPicPr>
          <p:cNvPr id="14" name="Resim 13" descr="metin içeren bir resim&#10;&#10;Açıklama otomatik olarak oluşturuldu">
            <a:extLst>
              <a:ext uri="{FF2B5EF4-FFF2-40B4-BE49-F238E27FC236}">
                <a16:creationId xmlns:a16="http://schemas.microsoft.com/office/drawing/2014/main" id="{56EA442B-BDF5-C17C-29F1-5FC06FB9DE8E}"/>
              </a:ext>
            </a:extLst>
          </p:cNvPr>
          <p:cNvPicPr>
            <a:picLocks noChangeAspect="1"/>
          </p:cNvPicPr>
          <p:nvPr/>
        </p:nvPicPr>
        <p:blipFill rotWithShape="1">
          <a:blip r:embed="rId5"/>
          <a:srcRect t="76872" r="32577" b="13035"/>
          <a:stretch/>
        </p:blipFill>
        <p:spPr>
          <a:xfrm>
            <a:off x="7140381" y="4668721"/>
            <a:ext cx="3466297" cy="348226"/>
          </a:xfrm>
          <a:prstGeom prst="rect">
            <a:avLst/>
          </a:prstGeom>
          <a:ln>
            <a:solidFill>
              <a:srgbClr val="46B0AB"/>
            </a:solidFill>
          </a:ln>
        </p:spPr>
      </p:pic>
      <p:cxnSp>
        <p:nvCxnSpPr>
          <p:cNvPr id="20" name="Bağlayıcı: Dirsek 19">
            <a:extLst>
              <a:ext uri="{FF2B5EF4-FFF2-40B4-BE49-F238E27FC236}">
                <a16:creationId xmlns:a16="http://schemas.microsoft.com/office/drawing/2014/main" id="{6C10ABFA-E2BE-4E9F-C06C-4FC3A770BA73}"/>
              </a:ext>
            </a:extLst>
          </p:cNvPr>
          <p:cNvCxnSpPr>
            <a:cxnSpLocks/>
          </p:cNvCxnSpPr>
          <p:nvPr/>
        </p:nvCxnSpPr>
        <p:spPr>
          <a:xfrm flipV="1">
            <a:off x="6932645" y="4840828"/>
            <a:ext cx="3825551" cy="1641425"/>
          </a:xfrm>
          <a:prstGeom prst="bentConnector3">
            <a:avLst>
              <a:gd name="adj1" fmla="val 110000"/>
            </a:avLst>
          </a:prstGeom>
          <a:ln w="28575">
            <a:solidFill>
              <a:srgbClr val="46B0AB"/>
            </a:solidFill>
            <a:tailEnd type="triangle"/>
          </a:ln>
        </p:spPr>
        <p:style>
          <a:lnRef idx="1">
            <a:schemeClr val="accent1"/>
          </a:lnRef>
          <a:fillRef idx="0">
            <a:schemeClr val="accent1"/>
          </a:fillRef>
          <a:effectRef idx="0">
            <a:schemeClr val="accent1"/>
          </a:effectRef>
          <a:fontRef idx="minor">
            <a:schemeClr val="tx1"/>
          </a:fontRef>
        </p:style>
      </p:cxnSp>
      <p:cxnSp>
        <p:nvCxnSpPr>
          <p:cNvPr id="26" name="Düz Ok Bağlayıcısı 25">
            <a:extLst>
              <a:ext uri="{FF2B5EF4-FFF2-40B4-BE49-F238E27FC236}">
                <a16:creationId xmlns:a16="http://schemas.microsoft.com/office/drawing/2014/main" id="{B9BF982E-ACA2-FD72-C412-A45EC1C2D9AE}"/>
              </a:ext>
            </a:extLst>
          </p:cNvPr>
          <p:cNvCxnSpPr/>
          <p:nvPr/>
        </p:nvCxnSpPr>
        <p:spPr>
          <a:xfrm flipV="1">
            <a:off x="6932645" y="6214188"/>
            <a:ext cx="0" cy="2680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27" name="Resim 26" descr="metin içeren bir resim&#10;&#10;Açıklama otomatik olarak oluşturuldu">
            <a:extLst>
              <a:ext uri="{FF2B5EF4-FFF2-40B4-BE49-F238E27FC236}">
                <a16:creationId xmlns:a16="http://schemas.microsoft.com/office/drawing/2014/main" id="{27BC2CD7-6265-1453-DCAA-ED900B2BD84A}"/>
              </a:ext>
            </a:extLst>
          </p:cNvPr>
          <p:cNvPicPr>
            <a:picLocks noChangeAspect="1"/>
          </p:cNvPicPr>
          <p:nvPr/>
        </p:nvPicPr>
        <p:blipFill>
          <a:blip r:embed="rId6"/>
          <a:stretch>
            <a:fillRect/>
          </a:stretch>
        </p:blipFill>
        <p:spPr>
          <a:xfrm>
            <a:off x="6814734" y="1715080"/>
            <a:ext cx="4364167" cy="2106258"/>
          </a:xfrm>
          <a:prstGeom prst="rect">
            <a:avLst/>
          </a:prstGeom>
        </p:spPr>
      </p:pic>
      <p:sp>
        <p:nvSpPr>
          <p:cNvPr id="28" name="Dikdörtgen 27">
            <a:extLst>
              <a:ext uri="{FF2B5EF4-FFF2-40B4-BE49-F238E27FC236}">
                <a16:creationId xmlns:a16="http://schemas.microsoft.com/office/drawing/2014/main" id="{8EBE3329-CE17-0794-5C45-C3F640682359}"/>
              </a:ext>
            </a:extLst>
          </p:cNvPr>
          <p:cNvSpPr/>
          <p:nvPr/>
        </p:nvSpPr>
        <p:spPr>
          <a:xfrm>
            <a:off x="6980852" y="2278042"/>
            <a:ext cx="1164772" cy="194571"/>
          </a:xfrm>
          <a:custGeom>
            <a:avLst/>
            <a:gdLst>
              <a:gd name="connsiteX0" fmla="*/ 0 w 1164772"/>
              <a:gd name="connsiteY0" fmla="*/ 0 h 194571"/>
              <a:gd name="connsiteX1" fmla="*/ 570738 w 1164772"/>
              <a:gd name="connsiteY1" fmla="*/ 0 h 194571"/>
              <a:gd name="connsiteX2" fmla="*/ 1164772 w 1164772"/>
              <a:gd name="connsiteY2" fmla="*/ 0 h 194571"/>
              <a:gd name="connsiteX3" fmla="*/ 1164772 w 1164772"/>
              <a:gd name="connsiteY3" fmla="*/ 194571 h 194571"/>
              <a:gd name="connsiteX4" fmla="*/ 617329 w 1164772"/>
              <a:gd name="connsiteY4" fmla="*/ 194571 h 194571"/>
              <a:gd name="connsiteX5" fmla="*/ 0 w 1164772"/>
              <a:gd name="connsiteY5" fmla="*/ 194571 h 194571"/>
              <a:gd name="connsiteX6" fmla="*/ 0 w 1164772"/>
              <a:gd name="connsiteY6" fmla="*/ 0 h 194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4772" h="194571" extrusionOk="0">
                <a:moveTo>
                  <a:pt x="0" y="0"/>
                </a:moveTo>
                <a:cubicBezTo>
                  <a:pt x="254973" y="13191"/>
                  <a:pt x="376100" y="15556"/>
                  <a:pt x="570738" y="0"/>
                </a:cubicBezTo>
                <a:cubicBezTo>
                  <a:pt x="765376" y="-15556"/>
                  <a:pt x="900972" y="5115"/>
                  <a:pt x="1164772" y="0"/>
                </a:cubicBezTo>
                <a:cubicBezTo>
                  <a:pt x="1156203" y="86749"/>
                  <a:pt x="1170477" y="146369"/>
                  <a:pt x="1164772" y="194571"/>
                </a:cubicBezTo>
                <a:cubicBezTo>
                  <a:pt x="1028666" y="173884"/>
                  <a:pt x="777849" y="184674"/>
                  <a:pt x="617329" y="194571"/>
                </a:cubicBezTo>
                <a:cubicBezTo>
                  <a:pt x="456809" y="204468"/>
                  <a:pt x="153389" y="204908"/>
                  <a:pt x="0" y="194571"/>
                </a:cubicBezTo>
                <a:cubicBezTo>
                  <a:pt x="-3790" y="120586"/>
                  <a:pt x="8479" y="46127"/>
                  <a:pt x="0" y="0"/>
                </a:cubicBezTo>
                <a:close/>
              </a:path>
            </a:pathLst>
          </a:custGeom>
          <a:noFill/>
          <a:ln w="38100">
            <a:solidFill>
              <a:srgbClr val="0070C0"/>
            </a:solidFill>
            <a:extLst>
              <a:ext uri="{C807C97D-BFC1-408E-A445-0C87EB9F89A2}">
                <ask:lineSketchStyleProps xmlns:ask="http://schemas.microsoft.com/office/drawing/2018/sketchyshapes" sd="21637873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29" name="Grafik 28" descr="İmleç düz dolguyla">
            <a:extLst>
              <a:ext uri="{FF2B5EF4-FFF2-40B4-BE49-F238E27FC236}">
                <a16:creationId xmlns:a16="http://schemas.microsoft.com/office/drawing/2014/main" id="{F675F8D0-3E1F-1256-AE8D-62009CB78E6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39078" y="2212726"/>
            <a:ext cx="741685" cy="741685"/>
          </a:xfrm>
          <a:prstGeom prst="rect">
            <a:avLst/>
          </a:prstGeom>
        </p:spPr>
      </p:pic>
    </p:spTree>
    <p:extLst>
      <p:ext uri="{BB962C8B-B14F-4D97-AF65-F5344CB8AC3E}">
        <p14:creationId xmlns:p14="http://schemas.microsoft.com/office/powerpoint/2010/main" val="627088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7" y="581890"/>
            <a:ext cx="9276676" cy="523057"/>
          </a:xfrm>
        </p:spPr>
        <p:txBody>
          <a:bodyPr rtlCol="0">
            <a:normAutofit/>
          </a:bodyPr>
          <a:lstStyle/>
          <a:p>
            <a:r>
              <a:rPr lang="tr-TR" sz="2800" b="1" dirty="0"/>
              <a:t>7- Run [</a:t>
            </a:r>
            <a:r>
              <a:rPr lang="tr-TR" sz="2800" b="1" i="1" dirty="0" err="1"/>
              <a:t>train</a:t>
            </a:r>
            <a:r>
              <a:rPr lang="tr-TR" sz="2800" dirty="0"/>
              <a:t> Komut seti</a:t>
            </a:r>
            <a:r>
              <a:rPr lang="tr-TR" sz="2800" b="1" dirty="0"/>
              <a:t>]:</a:t>
            </a:r>
          </a:p>
        </p:txBody>
      </p:sp>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23</a:t>
            </a:r>
          </a:p>
        </p:txBody>
      </p:sp>
      <p:sp>
        <p:nvSpPr>
          <p:cNvPr id="4" name="İçerik Yer Tutucusu 2">
            <a:extLst>
              <a:ext uri="{FF2B5EF4-FFF2-40B4-BE49-F238E27FC236}">
                <a16:creationId xmlns:a16="http://schemas.microsoft.com/office/drawing/2014/main" id="{FB1BBBEF-17B1-4994-CE4E-DB6B0064C641}"/>
              </a:ext>
            </a:extLst>
          </p:cNvPr>
          <p:cNvSpPr txBox="1">
            <a:spLocks/>
          </p:cNvSpPr>
          <p:nvPr/>
        </p:nvSpPr>
        <p:spPr>
          <a:xfrm>
            <a:off x="278491" y="5849022"/>
            <a:ext cx="7552058" cy="565775"/>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500" b="1" dirty="0"/>
              <a:t>Hatamız 0’ın etrafındadır ve bu durum bizim beklediğimiz ideal durumun kendisidir. Bizim için uygun gözüküyor…</a:t>
            </a:r>
            <a:endParaRPr lang="tr-TR" sz="1500" dirty="0"/>
          </a:p>
        </p:txBody>
      </p:sp>
      <p:pic>
        <p:nvPicPr>
          <p:cNvPr id="9" name="Resim 8">
            <a:extLst>
              <a:ext uri="{FF2B5EF4-FFF2-40B4-BE49-F238E27FC236}">
                <a16:creationId xmlns:a16="http://schemas.microsoft.com/office/drawing/2014/main" id="{863EFC80-1A03-9315-0FF7-AC8521559586}"/>
              </a:ext>
            </a:extLst>
          </p:cNvPr>
          <p:cNvPicPr>
            <a:picLocks noChangeAspect="1"/>
          </p:cNvPicPr>
          <p:nvPr/>
        </p:nvPicPr>
        <p:blipFill>
          <a:blip r:embed="rId4"/>
          <a:stretch>
            <a:fillRect/>
          </a:stretch>
        </p:blipFill>
        <p:spPr>
          <a:xfrm>
            <a:off x="529006" y="1739795"/>
            <a:ext cx="5189670" cy="3871295"/>
          </a:xfrm>
          <a:prstGeom prst="rect">
            <a:avLst/>
          </a:prstGeom>
        </p:spPr>
      </p:pic>
      <p:pic>
        <p:nvPicPr>
          <p:cNvPr id="13" name="Resim 12" descr="metin içeren bir resim&#10;&#10;Açıklama otomatik olarak oluşturuldu">
            <a:extLst>
              <a:ext uri="{FF2B5EF4-FFF2-40B4-BE49-F238E27FC236}">
                <a16:creationId xmlns:a16="http://schemas.microsoft.com/office/drawing/2014/main" id="{BC209DA0-03A5-8235-44C1-684385199815}"/>
              </a:ext>
            </a:extLst>
          </p:cNvPr>
          <p:cNvPicPr>
            <a:picLocks noChangeAspect="1"/>
          </p:cNvPicPr>
          <p:nvPr/>
        </p:nvPicPr>
        <p:blipFill>
          <a:blip r:embed="rId5"/>
          <a:stretch>
            <a:fillRect/>
          </a:stretch>
        </p:blipFill>
        <p:spPr>
          <a:xfrm>
            <a:off x="6814734" y="1715080"/>
            <a:ext cx="4364167" cy="2106258"/>
          </a:xfrm>
          <a:prstGeom prst="rect">
            <a:avLst/>
          </a:prstGeom>
        </p:spPr>
      </p:pic>
      <p:sp>
        <p:nvSpPr>
          <p:cNvPr id="14" name="Dikdörtgen 13">
            <a:extLst>
              <a:ext uri="{FF2B5EF4-FFF2-40B4-BE49-F238E27FC236}">
                <a16:creationId xmlns:a16="http://schemas.microsoft.com/office/drawing/2014/main" id="{571571D5-948B-D8D9-2F7D-315481E775B9}"/>
              </a:ext>
            </a:extLst>
          </p:cNvPr>
          <p:cNvSpPr/>
          <p:nvPr/>
        </p:nvSpPr>
        <p:spPr>
          <a:xfrm>
            <a:off x="6980852" y="2529965"/>
            <a:ext cx="1164772" cy="194571"/>
          </a:xfrm>
          <a:custGeom>
            <a:avLst/>
            <a:gdLst>
              <a:gd name="connsiteX0" fmla="*/ 0 w 1164772"/>
              <a:gd name="connsiteY0" fmla="*/ 0 h 194571"/>
              <a:gd name="connsiteX1" fmla="*/ 570738 w 1164772"/>
              <a:gd name="connsiteY1" fmla="*/ 0 h 194571"/>
              <a:gd name="connsiteX2" fmla="*/ 1164772 w 1164772"/>
              <a:gd name="connsiteY2" fmla="*/ 0 h 194571"/>
              <a:gd name="connsiteX3" fmla="*/ 1164772 w 1164772"/>
              <a:gd name="connsiteY3" fmla="*/ 194571 h 194571"/>
              <a:gd name="connsiteX4" fmla="*/ 617329 w 1164772"/>
              <a:gd name="connsiteY4" fmla="*/ 194571 h 194571"/>
              <a:gd name="connsiteX5" fmla="*/ 0 w 1164772"/>
              <a:gd name="connsiteY5" fmla="*/ 194571 h 194571"/>
              <a:gd name="connsiteX6" fmla="*/ 0 w 1164772"/>
              <a:gd name="connsiteY6" fmla="*/ 0 h 194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4772" h="194571" extrusionOk="0">
                <a:moveTo>
                  <a:pt x="0" y="0"/>
                </a:moveTo>
                <a:cubicBezTo>
                  <a:pt x="254973" y="13191"/>
                  <a:pt x="376100" y="15556"/>
                  <a:pt x="570738" y="0"/>
                </a:cubicBezTo>
                <a:cubicBezTo>
                  <a:pt x="765376" y="-15556"/>
                  <a:pt x="900972" y="5115"/>
                  <a:pt x="1164772" y="0"/>
                </a:cubicBezTo>
                <a:cubicBezTo>
                  <a:pt x="1156203" y="86749"/>
                  <a:pt x="1170477" y="146369"/>
                  <a:pt x="1164772" y="194571"/>
                </a:cubicBezTo>
                <a:cubicBezTo>
                  <a:pt x="1028666" y="173884"/>
                  <a:pt x="777849" y="184674"/>
                  <a:pt x="617329" y="194571"/>
                </a:cubicBezTo>
                <a:cubicBezTo>
                  <a:pt x="456809" y="204468"/>
                  <a:pt x="153389" y="204908"/>
                  <a:pt x="0" y="194571"/>
                </a:cubicBezTo>
                <a:cubicBezTo>
                  <a:pt x="-3790" y="120586"/>
                  <a:pt x="8479" y="46127"/>
                  <a:pt x="0" y="0"/>
                </a:cubicBezTo>
                <a:close/>
              </a:path>
            </a:pathLst>
          </a:custGeom>
          <a:noFill/>
          <a:ln w="38100">
            <a:solidFill>
              <a:srgbClr val="0070C0"/>
            </a:solidFill>
            <a:extLst>
              <a:ext uri="{C807C97D-BFC1-408E-A445-0C87EB9F89A2}">
                <ask:lineSketchStyleProps xmlns:ask="http://schemas.microsoft.com/office/drawing/2018/sketchyshapes" sd="21637873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5" name="Grafik 14" descr="İmleç düz dolguyla">
            <a:extLst>
              <a:ext uri="{FF2B5EF4-FFF2-40B4-BE49-F238E27FC236}">
                <a16:creationId xmlns:a16="http://schemas.microsoft.com/office/drawing/2014/main" id="{01DD9784-9AFB-6CB4-43E4-8F7465CE8A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30549" y="2449287"/>
            <a:ext cx="741685" cy="741685"/>
          </a:xfrm>
          <a:prstGeom prst="rect">
            <a:avLst/>
          </a:prstGeom>
        </p:spPr>
      </p:pic>
    </p:spTree>
    <p:extLst>
      <p:ext uri="{BB962C8B-B14F-4D97-AF65-F5344CB8AC3E}">
        <p14:creationId xmlns:p14="http://schemas.microsoft.com/office/powerpoint/2010/main" val="83359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7" y="581890"/>
            <a:ext cx="9276676" cy="523057"/>
          </a:xfrm>
        </p:spPr>
        <p:txBody>
          <a:bodyPr rtlCol="0">
            <a:normAutofit/>
          </a:bodyPr>
          <a:lstStyle/>
          <a:p>
            <a:r>
              <a:rPr lang="tr-TR" sz="2800" b="1" dirty="0"/>
              <a:t>7- Run [</a:t>
            </a:r>
            <a:r>
              <a:rPr lang="tr-TR" sz="2800" b="1" i="1" dirty="0" err="1"/>
              <a:t>train</a:t>
            </a:r>
            <a:r>
              <a:rPr lang="tr-TR" sz="2800" dirty="0"/>
              <a:t> Komut seti</a:t>
            </a:r>
            <a:r>
              <a:rPr lang="tr-TR" sz="2800" b="1" dirty="0"/>
              <a:t>]:</a:t>
            </a:r>
          </a:p>
        </p:txBody>
      </p:sp>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24</a:t>
            </a:r>
          </a:p>
        </p:txBody>
      </p:sp>
      <p:sp>
        <p:nvSpPr>
          <p:cNvPr id="4" name="İçerik Yer Tutucusu 2">
            <a:extLst>
              <a:ext uri="{FF2B5EF4-FFF2-40B4-BE49-F238E27FC236}">
                <a16:creationId xmlns:a16="http://schemas.microsoft.com/office/drawing/2014/main" id="{FB1BBBEF-17B1-4994-CE4E-DB6B0064C641}"/>
              </a:ext>
            </a:extLst>
          </p:cNvPr>
          <p:cNvSpPr txBox="1">
            <a:spLocks/>
          </p:cNvSpPr>
          <p:nvPr/>
        </p:nvSpPr>
        <p:spPr>
          <a:xfrm>
            <a:off x="5421086" y="4112931"/>
            <a:ext cx="6498135" cy="2172549"/>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2000" dirty="0"/>
              <a:t>Burada Regresyon grafiklerini gözlemliyoruz.</a:t>
            </a:r>
          </a:p>
          <a:p>
            <a:pPr>
              <a:buFontTx/>
              <a:buChar char="-"/>
            </a:pPr>
            <a:r>
              <a:rPr lang="tr-TR" sz="2000" dirty="0"/>
              <a:t>Burada hedefimiz ve hesapladığımız değerler arasındaki korelasyon katsayılarını görüyoruz.</a:t>
            </a:r>
          </a:p>
          <a:p>
            <a:pPr>
              <a:buFontTx/>
              <a:buChar char="-"/>
            </a:pPr>
            <a:r>
              <a:rPr lang="tr-TR" sz="2000" dirty="0"/>
              <a:t>Grafiğimiz olumlu ve </a:t>
            </a:r>
            <a:r>
              <a:rPr lang="tr-TR" sz="2000" b="1" dirty="0"/>
              <a:t>R</a:t>
            </a:r>
            <a:r>
              <a:rPr lang="tr-TR" sz="2000" dirty="0"/>
              <a:t> şu an için </a:t>
            </a:r>
            <a:r>
              <a:rPr lang="tr-TR" sz="2000" b="1" dirty="0"/>
              <a:t>%47 </a:t>
            </a:r>
            <a:r>
              <a:rPr lang="tr-TR" sz="2000" dirty="0"/>
              <a:t>oranında. Devam ediyoruz…</a:t>
            </a:r>
          </a:p>
        </p:txBody>
      </p:sp>
      <p:pic>
        <p:nvPicPr>
          <p:cNvPr id="5" name="Resim 4" descr="metin içeren bir resim&#10;&#10;Açıklama otomatik olarak oluşturuldu">
            <a:extLst>
              <a:ext uri="{FF2B5EF4-FFF2-40B4-BE49-F238E27FC236}">
                <a16:creationId xmlns:a16="http://schemas.microsoft.com/office/drawing/2014/main" id="{07C7443D-4D87-3F53-5132-AECDF5814827}"/>
              </a:ext>
            </a:extLst>
          </p:cNvPr>
          <p:cNvPicPr>
            <a:picLocks noChangeAspect="1"/>
          </p:cNvPicPr>
          <p:nvPr/>
        </p:nvPicPr>
        <p:blipFill>
          <a:blip r:embed="rId4"/>
          <a:stretch>
            <a:fillRect/>
          </a:stretch>
        </p:blipFill>
        <p:spPr>
          <a:xfrm>
            <a:off x="6814734" y="1715080"/>
            <a:ext cx="4364167" cy="2106258"/>
          </a:xfrm>
          <a:prstGeom prst="rect">
            <a:avLst/>
          </a:prstGeom>
        </p:spPr>
      </p:pic>
      <p:sp>
        <p:nvSpPr>
          <p:cNvPr id="9" name="Dikdörtgen 8">
            <a:extLst>
              <a:ext uri="{FF2B5EF4-FFF2-40B4-BE49-F238E27FC236}">
                <a16:creationId xmlns:a16="http://schemas.microsoft.com/office/drawing/2014/main" id="{708FBEA6-93BD-C280-724A-0BF88C3D0F89}"/>
              </a:ext>
            </a:extLst>
          </p:cNvPr>
          <p:cNvSpPr/>
          <p:nvPr/>
        </p:nvSpPr>
        <p:spPr>
          <a:xfrm>
            <a:off x="6980852" y="2800559"/>
            <a:ext cx="1164772" cy="194571"/>
          </a:xfrm>
          <a:custGeom>
            <a:avLst/>
            <a:gdLst>
              <a:gd name="connsiteX0" fmla="*/ 0 w 1164772"/>
              <a:gd name="connsiteY0" fmla="*/ 0 h 194571"/>
              <a:gd name="connsiteX1" fmla="*/ 570738 w 1164772"/>
              <a:gd name="connsiteY1" fmla="*/ 0 h 194571"/>
              <a:gd name="connsiteX2" fmla="*/ 1164772 w 1164772"/>
              <a:gd name="connsiteY2" fmla="*/ 0 h 194571"/>
              <a:gd name="connsiteX3" fmla="*/ 1164772 w 1164772"/>
              <a:gd name="connsiteY3" fmla="*/ 194571 h 194571"/>
              <a:gd name="connsiteX4" fmla="*/ 617329 w 1164772"/>
              <a:gd name="connsiteY4" fmla="*/ 194571 h 194571"/>
              <a:gd name="connsiteX5" fmla="*/ 0 w 1164772"/>
              <a:gd name="connsiteY5" fmla="*/ 194571 h 194571"/>
              <a:gd name="connsiteX6" fmla="*/ 0 w 1164772"/>
              <a:gd name="connsiteY6" fmla="*/ 0 h 194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4772" h="194571" extrusionOk="0">
                <a:moveTo>
                  <a:pt x="0" y="0"/>
                </a:moveTo>
                <a:cubicBezTo>
                  <a:pt x="254973" y="13191"/>
                  <a:pt x="376100" y="15556"/>
                  <a:pt x="570738" y="0"/>
                </a:cubicBezTo>
                <a:cubicBezTo>
                  <a:pt x="765376" y="-15556"/>
                  <a:pt x="900972" y="5115"/>
                  <a:pt x="1164772" y="0"/>
                </a:cubicBezTo>
                <a:cubicBezTo>
                  <a:pt x="1156203" y="86749"/>
                  <a:pt x="1170477" y="146369"/>
                  <a:pt x="1164772" y="194571"/>
                </a:cubicBezTo>
                <a:cubicBezTo>
                  <a:pt x="1028666" y="173884"/>
                  <a:pt x="777849" y="184674"/>
                  <a:pt x="617329" y="194571"/>
                </a:cubicBezTo>
                <a:cubicBezTo>
                  <a:pt x="456809" y="204468"/>
                  <a:pt x="153389" y="204908"/>
                  <a:pt x="0" y="194571"/>
                </a:cubicBezTo>
                <a:cubicBezTo>
                  <a:pt x="-3790" y="120586"/>
                  <a:pt x="8479" y="46127"/>
                  <a:pt x="0" y="0"/>
                </a:cubicBezTo>
                <a:close/>
              </a:path>
            </a:pathLst>
          </a:custGeom>
          <a:noFill/>
          <a:ln w="38100">
            <a:solidFill>
              <a:srgbClr val="0070C0"/>
            </a:solidFill>
            <a:extLst>
              <a:ext uri="{C807C97D-BFC1-408E-A445-0C87EB9F89A2}">
                <ask:lineSketchStyleProps xmlns:ask="http://schemas.microsoft.com/office/drawing/2018/sketchyshapes" sd="21637873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0" name="Grafik 9" descr="İmleç düz dolguyla">
            <a:extLst>
              <a:ext uri="{FF2B5EF4-FFF2-40B4-BE49-F238E27FC236}">
                <a16:creationId xmlns:a16="http://schemas.microsoft.com/office/drawing/2014/main" id="{CFF6FE4A-9440-6281-3952-D6128AEDEC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74781" y="2705977"/>
            <a:ext cx="741685" cy="741685"/>
          </a:xfrm>
          <a:prstGeom prst="rect">
            <a:avLst/>
          </a:prstGeom>
        </p:spPr>
      </p:pic>
      <p:pic>
        <p:nvPicPr>
          <p:cNvPr id="14" name="Resim 13">
            <a:extLst>
              <a:ext uri="{FF2B5EF4-FFF2-40B4-BE49-F238E27FC236}">
                <a16:creationId xmlns:a16="http://schemas.microsoft.com/office/drawing/2014/main" id="{24F66C20-81B0-9E8B-53F4-3534ED1FC691}"/>
              </a:ext>
            </a:extLst>
          </p:cNvPr>
          <p:cNvPicPr>
            <a:picLocks noChangeAspect="1"/>
          </p:cNvPicPr>
          <p:nvPr/>
        </p:nvPicPr>
        <p:blipFill>
          <a:blip r:embed="rId7"/>
          <a:stretch>
            <a:fillRect/>
          </a:stretch>
        </p:blipFill>
        <p:spPr>
          <a:xfrm>
            <a:off x="194386" y="1715080"/>
            <a:ext cx="4966986" cy="4996836"/>
          </a:xfrm>
          <a:prstGeom prst="rect">
            <a:avLst/>
          </a:prstGeom>
        </p:spPr>
      </p:pic>
    </p:spTree>
    <p:extLst>
      <p:ext uri="{BB962C8B-B14F-4D97-AF65-F5344CB8AC3E}">
        <p14:creationId xmlns:p14="http://schemas.microsoft.com/office/powerpoint/2010/main" val="896994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7" y="581890"/>
            <a:ext cx="9276676" cy="523057"/>
          </a:xfrm>
        </p:spPr>
        <p:txBody>
          <a:bodyPr rtlCol="0">
            <a:normAutofit/>
          </a:bodyPr>
          <a:lstStyle/>
          <a:p>
            <a:r>
              <a:rPr lang="tr-TR" sz="2800" b="1" dirty="0"/>
              <a:t>7- Run [</a:t>
            </a:r>
            <a:r>
              <a:rPr lang="tr-TR" sz="2800" b="1" i="1" dirty="0" err="1"/>
              <a:t>train</a:t>
            </a:r>
            <a:r>
              <a:rPr lang="tr-TR" sz="2800" dirty="0"/>
              <a:t> Komut seti</a:t>
            </a:r>
            <a:r>
              <a:rPr lang="tr-TR" sz="2800" b="1" dirty="0"/>
              <a:t>]:</a:t>
            </a:r>
          </a:p>
        </p:txBody>
      </p:sp>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11340"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25</a:t>
            </a:r>
          </a:p>
        </p:txBody>
      </p:sp>
      <p:sp>
        <p:nvSpPr>
          <p:cNvPr id="4" name="İçerik Yer Tutucusu 2">
            <a:extLst>
              <a:ext uri="{FF2B5EF4-FFF2-40B4-BE49-F238E27FC236}">
                <a16:creationId xmlns:a16="http://schemas.microsoft.com/office/drawing/2014/main" id="{FB1BBBEF-17B1-4994-CE4E-DB6B0064C641}"/>
              </a:ext>
            </a:extLst>
          </p:cNvPr>
          <p:cNvSpPr txBox="1">
            <a:spLocks/>
          </p:cNvSpPr>
          <p:nvPr/>
        </p:nvSpPr>
        <p:spPr>
          <a:xfrm>
            <a:off x="194387" y="1637019"/>
            <a:ext cx="7552058" cy="365532"/>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500" b="1" dirty="0"/>
              <a:t>Test verilerini sınamak için alttaki kodu seçerek f9 ile </a:t>
            </a:r>
            <a:r>
              <a:rPr lang="tr-TR" sz="1500" b="1" i="1" dirty="0" err="1"/>
              <a:t>run</a:t>
            </a:r>
            <a:r>
              <a:rPr lang="tr-TR" sz="1500" b="1" dirty="0"/>
              <a:t> işlemi yapıyoruz.</a:t>
            </a:r>
            <a:endParaRPr lang="tr-TR" sz="1500" dirty="0"/>
          </a:p>
        </p:txBody>
      </p:sp>
      <p:sp>
        <p:nvSpPr>
          <p:cNvPr id="19" name="İçerik Yer Tutucusu 2">
            <a:extLst>
              <a:ext uri="{FF2B5EF4-FFF2-40B4-BE49-F238E27FC236}">
                <a16:creationId xmlns:a16="http://schemas.microsoft.com/office/drawing/2014/main" id="{E4DE3AC7-3E46-1B93-528F-7AA530226A0F}"/>
              </a:ext>
            </a:extLst>
          </p:cNvPr>
          <p:cNvSpPr txBox="1">
            <a:spLocks/>
          </p:cNvSpPr>
          <p:nvPr/>
        </p:nvSpPr>
        <p:spPr>
          <a:xfrm>
            <a:off x="205660" y="5483369"/>
            <a:ext cx="5571931" cy="859697"/>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500" b="1" dirty="0"/>
              <a:t>Testimizin başarısı: 0.36.</a:t>
            </a:r>
          </a:p>
          <a:p>
            <a:pPr marL="0" indent="0">
              <a:buNone/>
            </a:pPr>
            <a:r>
              <a:rPr lang="tr-TR" sz="1500" b="1" dirty="0"/>
              <a:t>Bizim için uygun gözüküyor…</a:t>
            </a:r>
          </a:p>
        </p:txBody>
      </p:sp>
      <p:pic>
        <p:nvPicPr>
          <p:cNvPr id="8" name="Resim 7" descr="metin içeren bir resim&#10;&#10;Açıklama otomatik olarak oluşturuldu">
            <a:extLst>
              <a:ext uri="{FF2B5EF4-FFF2-40B4-BE49-F238E27FC236}">
                <a16:creationId xmlns:a16="http://schemas.microsoft.com/office/drawing/2014/main" id="{05004EC3-4D39-FF9E-565F-4BF72DD735F3}"/>
              </a:ext>
            </a:extLst>
          </p:cNvPr>
          <p:cNvPicPr>
            <a:picLocks noChangeAspect="1"/>
          </p:cNvPicPr>
          <p:nvPr/>
        </p:nvPicPr>
        <p:blipFill>
          <a:blip r:embed="rId4"/>
          <a:stretch>
            <a:fillRect/>
          </a:stretch>
        </p:blipFill>
        <p:spPr>
          <a:xfrm>
            <a:off x="284292" y="2031228"/>
            <a:ext cx="4616834" cy="1021859"/>
          </a:xfrm>
          <a:prstGeom prst="rect">
            <a:avLst/>
          </a:prstGeom>
        </p:spPr>
      </p:pic>
      <p:pic>
        <p:nvPicPr>
          <p:cNvPr id="10" name="Resim 9" descr="metin içeren bir resim&#10;&#10;Açıklama otomatik olarak oluşturuldu">
            <a:extLst>
              <a:ext uri="{FF2B5EF4-FFF2-40B4-BE49-F238E27FC236}">
                <a16:creationId xmlns:a16="http://schemas.microsoft.com/office/drawing/2014/main" id="{6CA92355-FBBA-2DFF-41A2-179E1A74CDEB}"/>
              </a:ext>
            </a:extLst>
          </p:cNvPr>
          <p:cNvPicPr>
            <a:picLocks noChangeAspect="1"/>
          </p:cNvPicPr>
          <p:nvPr/>
        </p:nvPicPr>
        <p:blipFill>
          <a:blip r:embed="rId5"/>
          <a:stretch>
            <a:fillRect/>
          </a:stretch>
        </p:blipFill>
        <p:spPr>
          <a:xfrm>
            <a:off x="2793167" y="3118418"/>
            <a:ext cx="1548700" cy="1722618"/>
          </a:xfrm>
          <a:prstGeom prst="rect">
            <a:avLst/>
          </a:prstGeom>
        </p:spPr>
      </p:pic>
      <p:pic>
        <p:nvPicPr>
          <p:cNvPr id="13" name="Resim 12">
            <a:extLst>
              <a:ext uri="{FF2B5EF4-FFF2-40B4-BE49-F238E27FC236}">
                <a16:creationId xmlns:a16="http://schemas.microsoft.com/office/drawing/2014/main" id="{CA45EC42-E7E8-3D41-C8F1-106CF701BD2E}"/>
              </a:ext>
            </a:extLst>
          </p:cNvPr>
          <p:cNvPicPr>
            <a:picLocks noChangeAspect="1"/>
          </p:cNvPicPr>
          <p:nvPr/>
        </p:nvPicPr>
        <p:blipFill>
          <a:blip r:embed="rId6"/>
          <a:stretch>
            <a:fillRect/>
          </a:stretch>
        </p:blipFill>
        <p:spPr>
          <a:xfrm>
            <a:off x="6162059" y="2097484"/>
            <a:ext cx="4225073" cy="4211221"/>
          </a:xfrm>
          <a:prstGeom prst="rect">
            <a:avLst/>
          </a:prstGeom>
        </p:spPr>
      </p:pic>
      <p:cxnSp>
        <p:nvCxnSpPr>
          <p:cNvPr id="17" name="Bağlayıcı: Dirsek 16">
            <a:extLst>
              <a:ext uri="{FF2B5EF4-FFF2-40B4-BE49-F238E27FC236}">
                <a16:creationId xmlns:a16="http://schemas.microsoft.com/office/drawing/2014/main" id="{3BC90E97-9B77-39D7-2B3F-7DE9A33285E6}"/>
              </a:ext>
            </a:extLst>
          </p:cNvPr>
          <p:cNvCxnSpPr>
            <a:cxnSpLocks/>
          </p:cNvCxnSpPr>
          <p:nvPr/>
        </p:nvCxnSpPr>
        <p:spPr>
          <a:xfrm>
            <a:off x="363894" y="2379306"/>
            <a:ext cx="2616458" cy="1250302"/>
          </a:xfrm>
          <a:prstGeom prst="bentConnector3">
            <a:avLst>
              <a:gd name="adj1" fmla="val -7415"/>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Bağlayıcı: Dirsek 23">
            <a:extLst>
              <a:ext uri="{FF2B5EF4-FFF2-40B4-BE49-F238E27FC236}">
                <a16:creationId xmlns:a16="http://schemas.microsoft.com/office/drawing/2014/main" id="{27BD1412-9CA3-18F5-4F88-0D42CDB8068F}"/>
              </a:ext>
            </a:extLst>
          </p:cNvPr>
          <p:cNvCxnSpPr>
            <a:cxnSpLocks/>
          </p:cNvCxnSpPr>
          <p:nvPr/>
        </p:nvCxnSpPr>
        <p:spPr>
          <a:xfrm>
            <a:off x="363894" y="2890801"/>
            <a:ext cx="2627732" cy="1786581"/>
          </a:xfrm>
          <a:prstGeom prst="bentConnector3">
            <a:avLst>
              <a:gd name="adj1" fmla="val -326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652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xEl>
                                              <p:pRg st="0" end="0"/>
                                            </p:txEl>
                                          </p:spTgt>
                                        </p:tgtEl>
                                        <p:attrNameLst>
                                          <p:attrName>style.visibility</p:attrName>
                                        </p:attrNameLst>
                                      </p:cBhvr>
                                      <p:to>
                                        <p:strVal val="visible"/>
                                      </p:to>
                                    </p:set>
                                    <p:animEffect transition="in" filter="fade">
                                      <p:cBhvr>
                                        <p:cTn id="17" dur="500"/>
                                        <p:tgtEl>
                                          <p:spTgt spid="1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xEl>
                                              <p:pRg st="1" end="1"/>
                                            </p:txEl>
                                          </p:spTgt>
                                        </p:tgtEl>
                                        <p:attrNameLst>
                                          <p:attrName>style.visibility</p:attrName>
                                        </p:attrNameLst>
                                      </p:cBhvr>
                                      <p:to>
                                        <p:strVal val="visible"/>
                                      </p:to>
                                    </p:set>
                                    <p:animEffect transition="in" filter="fade">
                                      <p:cBhvr>
                                        <p:cTn id="22"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19"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26</a:t>
            </a:r>
          </a:p>
        </p:txBody>
      </p:sp>
      <p:sp>
        <p:nvSpPr>
          <p:cNvPr id="10" name="Başlık 1">
            <a:extLst>
              <a:ext uri="{FF2B5EF4-FFF2-40B4-BE49-F238E27FC236}">
                <a16:creationId xmlns:a16="http://schemas.microsoft.com/office/drawing/2014/main" id="{95495D94-350D-0F5C-653D-1ED4E3283D2B}"/>
              </a:ext>
            </a:extLst>
          </p:cNvPr>
          <p:cNvSpPr>
            <a:spLocks noGrp="1"/>
          </p:cNvSpPr>
          <p:nvPr>
            <p:ph type="title"/>
          </p:nvPr>
        </p:nvSpPr>
        <p:spPr>
          <a:xfrm>
            <a:off x="134027" y="581890"/>
            <a:ext cx="9276676" cy="523057"/>
          </a:xfrm>
        </p:spPr>
        <p:txBody>
          <a:bodyPr rtlCol="0">
            <a:normAutofit/>
          </a:bodyPr>
          <a:lstStyle/>
          <a:p>
            <a:r>
              <a:rPr lang="tr-TR" sz="2800" b="1" dirty="0"/>
              <a:t>7- Run [</a:t>
            </a:r>
            <a:r>
              <a:rPr lang="tr-TR" sz="2800" b="1" i="1" dirty="0" err="1"/>
              <a:t>nnstart</a:t>
            </a:r>
            <a:r>
              <a:rPr lang="tr-TR" sz="2800" dirty="0"/>
              <a:t> komutu</a:t>
            </a:r>
            <a:r>
              <a:rPr lang="tr-TR" sz="2800" b="1" dirty="0"/>
              <a:t>]:</a:t>
            </a:r>
          </a:p>
        </p:txBody>
      </p:sp>
      <p:sp>
        <p:nvSpPr>
          <p:cNvPr id="13" name="Metin kutusu 12">
            <a:extLst>
              <a:ext uri="{FF2B5EF4-FFF2-40B4-BE49-F238E27FC236}">
                <a16:creationId xmlns:a16="http://schemas.microsoft.com/office/drawing/2014/main" id="{B7CF3F12-5F24-241C-BB99-C8C942D5CDBF}"/>
              </a:ext>
            </a:extLst>
          </p:cNvPr>
          <p:cNvSpPr txBox="1"/>
          <p:nvPr/>
        </p:nvSpPr>
        <p:spPr>
          <a:xfrm>
            <a:off x="194387" y="1844550"/>
            <a:ext cx="11160968" cy="353943"/>
          </a:xfrm>
          <a:prstGeom prst="rect">
            <a:avLst/>
          </a:prstGeom>
          <a:noFill/>
        </p:spPr>
        <p:txBody>
          <a:bodyPr wrap="square">
            <a:spAutoFit/>
          </a:bodyPr>
          <a:lstStyle/>
          <a:p>
            <a:r>
              <a:rPr lang="tr-TR" sz="1700" b="1" dirty="0"/>
              <a:t>İlk yapmamız gereken Matlab programının </a:t>
            </a:r>
            <a:r>
              <a:rPr lang="tr-TR" sz="1700" b="1" dirty="0" err="1"/>
              <a:t>Command</a:t>
            </a:r>
            <a:r>
              <a:rPr lang="tr-TR" sz="1700" b="1" dirty="0"/>
              <a:t> </a:t>
            </a:r>
            <a:r>
              <a:rPr lang="tr-TR" sz="1700" b="1" dirty="0" err="1"/>
              <a:t>Window</a:t>
            </a:r>
            <a:r>
              <a:rPr lang="tr-TR" sz="1700" b="1" dirty="0"/>
              <a:t> paneline </a:t>
            </a:r>
            <a:r>
              <a:rPr lang="tr-TR" sz="1700" b="1" i="1" dirty="0" err="1"/>
              <a:t>nnstart</a:t>
            </a:r>
            <a:r>
              <a:rPr lang="tr-TR" sz="1700" b="1" i="1" dirty="0"/>
              <a:t> </a:t>
            </a:r>
            <a:r>
              <a:rPr lang="tr-TR" sz="1700" b="1" dirty="0"/>
              <a:t>komutunu girmektir. </a:t>
            </a:r>
            <a:endParaRPr lang="tr-TR" sz="1700" dirty="0"/>
          </a:p>
        </p:txBody>
      </p:sp>
      <p:pic>
        <p:nvPicPr>
          <p:cNvPr id="18" name="Resim 17">
            <a:extLst>
              <a:ext uri="{FF2B5EF4-FFF2-40B4-BE49-F238E27FC236}">
                <a16:creationId xmlns:a16="http://schemas.microsoft.com/office/drawing/2014/main" id="{57D5587C-A9F6-D94A-F02A-ADC38AC87ADA}"/>
              </a:ext>
            </a:extLst>
          </p:cNvPr>
          <p:cNvPicPr>
            <a:picLocks noChangeAspect="1"/>
          </p:cNvPicPr>
          <p:nvPr/>
        </p:nvPicPr>
        <p:blipFill>
          <a:blip r:embed="rId4"/>
          <a:stretch>
            <a:fillRect/>
          </a:stretch>
        </p:blipFill>
        <p:spPr>
          <a:xfrm>
            <a:off x="10564192" y="1844550"/>
            <a:ext cx="1116277" cy="353942"/>
          </a:xfrm>
          <a:prstGeom prst="rect">
            <a:avLst/>
          </a:prstGeom>
        </p:spPr>
      </p:pic>
      <p:pic>
        <p:nvPicPr>
          <p:cNvPr id="20" name="Resim 19" descr="metin içeren bir resim&#10;&#10;Açıklama otomatik olarak oluşturuldu">
            <a:extLst>
              <a:ext uri="{FF2B5EF4-FFF2-40B4-BE49-F238E27FC236}">
                <a16:creationId xmlns:a16="http://schemas.microsoft.com/office/drawing/2014/main" id="{DA89BA13-971D-7DB7-8977-CF21F9D96D92}"/>
              </a:ext>
            </a:extLst>
          </p:cNvPr>
          <p:cNvPicPr>
            <a:picLocks noChangeAspect="1"/>
          </p:cNvPicPr>
          <p:nvPr/>
        </p:nvPicPr>
        <p:blipFill>
          <a:blip r:embed="rId5"/>
          <a:stretch>
            <a:fillRect/>
          </a:stretch>
        </p:blipFill>
        <p:spPr>
          <a:xfrm>
            <a:off x="2883790" y="2446288"/>
            <a:ext cx="5669771" cy="3292125"/>
          </a:xfrm>
          <a:prstGeom prst="rect">
            <a:avLst/>
          </a:prstGeom>
          <a:ln w="28575">
            <a:solidFill>
              <a:srgbClr val="46B0AB"/>
            </a:solidFill>
          </a:ln>
        </p:spPr>
      </p:pic>
      <p:sp>
        <p:nvSpPr>
          <p:cNvPr id="21" name="Metin kutusu 20">
            <a:extLst>
              <a:ext uri="{FF2B5EF4-FFF2-40B4-BE49-F238E27FC236}">
                <a16:creationId xmlns:a16="http://schemas.microsoft.com/office/drawing/2014/main" id="{4F478AC2-A5F0-CE3F-C772-71AB4654763A}"/>
              </a:ext>
            </a:extLst>
          </p:cNvPr>
          <p:cNvSpPr txBox="1"/>
          <p:nvPr/>
        </p:nvSpPr>
        <p:spPr>
          <a:xfrm>
            <a:off x="194387" y="5986208"/>
            <a:ext cx="11160968" cy="353943"/>
          </a:xfrm>
          <a:prstGeom prst="rect">
            <a:avLst/>
          </a:prstGeom>
          <a:noFill/>
        </p:spPr>
        <p:txBody>
          <a:bodyPr wrap="square">
            <a:spAutoFit/>
          </a:bodyPr>
          <a:lstStyle/>
          <a:p>
            <a:r>
              <a:rPr lang="tr-TR" sz="1700" b="1" dirty="0"/>
              <a:t>Açılan </a:t>
            </a:r>
            <a:r>
              <a:rPr lang="tr-TR" sz="1700" b="1" dirty="0" err="1"/>
              <a:t>panalden</a:t>
            </a:r>
            <a:r>
              <a:rPr lang="tr-TR" sz="1700" b="1" dirty="0"/>
              <a:t> regresyon işlemi yapacağımız için </a:t>
            </a:r>
            <a:r>
              <a:rPr lang="tr-TR" sz="1700" b="1" dirty="0" err="1"/>
              <a:t>Fitting</a:t>
            </a:r>
            <a:r>
              <a:rPr lang="tr-TR" sz="1700" b="1" dirty="0"/>
              <a:t> sekmesi seçilir.</a:t>
            </a:r>
            <a:endParaRPr lang="tr-TR" sz="1700" dirty="0"/>
          </a:p>
        </p:txBody>
      </p:sp>
      <p:sp>
        <p:nvSpPr>
          <p:cNvPr id="22" name="Dikdörtgen 21">
            <a:extLst>
              <a:ext uri="{FF2B5EF4-FFF2-40B4-BE49-F238E27FC236}">
                <a16:creationId xmlns:a16="http://schemas.microsoft.com/office/drawing/2014/main" id="{E1B732B6-7160-DFFB-2387-E8FD3A6A274D}"/>
              </a:ext>
            </a:extLst>
          </p:cNvPr>
          <p:cNvSpPr/>
          <p:nvPr/>
        </p:nvSpPr>
        <p:spPr>
          <a:xfrm>
            <a:off x="6400105" y="3912911"/>
            <a:ext cx="2061206" cy="179439"/>
          </a:xfrm>
          <a:custGeom>
            <a:avLst/>
            <a:gdLst>
              <a:gd name="connsiteX0" fmla="*/ 0 w 2061206"/>
              <a:gd name="connsiteY0" fmla="*/ 0 h 179439"/>
              <a:gd name="connsiteX1" fmla="*/ 666457 w 2061206"/>
              <a:gd name="connsiteY1" fmla="*/ 0 h 179439"/>
              <a:gd name="connsiteX2" fmla="*/ 1312301 w 2061206"/>
              <a:gd name="connsiteY2" fmla="*/ 0 h 179439"/>
              <a:gd name="connsiteX3" fmla="*/ 2061206 w 2061206"/>
              <a:gd name="connsiteY3" fmla="*/ 0 h 179439"/>
              <a:gd name="connsiteX4" fmla="*/ 2061206 w 2061206"/>
              <a:gd name="connsiteY4" fmla="*/ 179439 h 179439"/>
              <a:gd name="connsiteX5" fmla="*/ 1394749 w 2061206"/>
              <a:gd name="connsiteY5" fmla="*/ 179439 h 179439"/>
              <a:gd name="connsiteX6" fmla="*/ 707681 w 2061206"/>
              <a:gd name="connsiteY6" fmla="*/ 179439 h 179439"/>
              <a:gd name="connsiteX7" fmla="*/ 0 w 2061206"/>
              <a:gd name="connsiteY7" fmla="*/ 179439 h 179439"/>
              <a:gd name="connsiteX8" fmla="*/ 0 w 2061206"/>
              <a:gd name="connsiteY8" fmla="*/ 0 h 179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1206" h="179439" extrusionOk="0">
                <a:moveTo>
                  <a:pt x="0" y="0"/>
                </a:moveTo>
                <a:cubicBezTo>
                  <a:pt x="233373" y="17613"/>
                  <a:pt x="421327" y="-5914"/>
                  <a:pt x="666457" y="0"/>
                </a:cubicBezTo>
                <a:cubicBezTo>
                  <a:pt x="911587" y="5914"/>
                  <a:pt x="1167202" y="-16407"/>
                  <a:pt x="1312301" y="0"/>
                </a:cubicBezTo>
                <a:cubicBezTo>
                  <a:pt x="1457400" y="16407"/>
                  <a:pt x="1905306" y="-19499"/>
                  <a:pt x="2061206" y="0"/>
                </a:cubicBezTo>
                <a:cubicBezTo>
                  <a:pt x="2068737" y="46727"/>
                  <a:pt x="2064804" y="100896"/>
                  <a:pt x="2061206" y="179439"/>
                </a:cubicBezTo>
                <a:cubicBezTo>
                  <a:pt x="1804666" y="205221"/>
                  <a:pt x="1577835" y="200543"/>
                  <a:pt x="1394749" y="179439"/>
                </a:cubicBezTo>
                <a:cubicBezTo>
                  <a:pt x="1211663" y="158335"/>
                  <a:pt x="1040496" y="181224"/>
                  <a:pt x="707681" y="179439"/>
                </a:cubicBezTo>
                <a:cubicBezTo>
                  <a:pt x="374866" y="177654"/>
                  <a:pt x="345441" y="144529"/>
                  <a:pt x="0" y="179439"/>
                </a:cubicBezTo>
                <a:cubicBezTo>
                  <a:pt x="-4031" y="112910"/>
                  <a:pt x="-2214" y="55953"/>
                  <a:pt x="0" y="0"/>
                </a:cubicBezTo>
                <a:close/>
              </a:path>
            </a:pathLst>
          </a:custGeom>
          <a:noFill/>
          <a:ln w="38100">
            <a:solidFill>
              <a:srgbClr val="0070C0"/>
            </a:solidFill>
            <a:extLst>
              <a:ext uri="{C807C97D-BFC1-408E-A445-0C87EB9F89A2}">
                <ask:lineSketchStyleProps xmlns:ask="http://schemas.microsoft.com/office/drawing/2018/sketchyshapes" sd="21637873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23" name="Grafik 22" descr="İmleç düz dolguyla">
            <a:extLst>
              <a:ext uri="{FF2B5EF4-FFF2-40B4-BE49-F238E27FC236}">
                <a16:creationId xmlns:a16="http://schemas.microsoft.com/office/drawing/2014/main" id="{543585F1-7A66-6CC8-6A74-917CBCA278B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36594" y="3821338"/>
            <a:ext cx="741685" cy="741685"/>
          </a:xfrm>
          <a:prstGeom prst="rect">
            <a:avLst/>
          </a:prstGeom>
        </p:spPr>
      </p:pic>
    </p:spTree>
    <p:extLst>
      <p:ext uri="{BB962C8B-B14F-4D97-AF65-F5344CB8AC3E}">
        <p14:creationId xmlns:p14="http://schemas.microsoft.com/office/powerpoint/2010/main" val="2487613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7" y="581890"/>
            <a:ext cx="9276676" cy="523057"/>
          </a:xfrm>
        </p:spPr>
        <p:txBody>
          <a:bodyPr rtlCol="0">
            <a:normAutofit/>
          </a:bodyPr>
          <a:lstStyle/>
          <a:p>
            <a:r>
              <a:rPr lang="tr-TR" sz="2800" b="1" dirty="0"/>
              <a:t>7- Run [</a:t>
            </a:r>
            <a:r>
              <a:rPr lang="tr-TR" sz="2800" b="1" i="1" dirty="0" err="1"/>
              <a:t>nnstart</a:t>
            </a:r>
            <a:r>
              <a:rPr lang="tr-TR" sz="2800" dirty="0"/>
              <a:t> komutu</a:t>
            </a:r>
            <a:r>
              <a:rPr lang="tr-TR" sz="2800" b="1" dirty="0"/>
              <a:t>]:</a:t>
            </a:r>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27</a:t>
            </a:r>
          </a:p>
        </p:txBody>
      </p:sp>
      <p:sp>
        <p:nvSpPr>
          <p:cNvPr id="4" name="İçerik Yer Tutucusu 2">
            <a:extLst>
              <a:ext uri="{FF2B5EF4-FFF2-40B4-BE49-F238E27FC236}">
                <a16:creationId xmlns:a16="http://schemas.microsoft.com/office/drawing/2014/main" id="{FB1BBBEF-17B1-4994-CE4E-DB6B0064C641}"/>
              </a:ext>
            </a:extLst>
          </p:cNvPr>
          <p:cNvSpPr txBox="1">
            <a:spLocks/>
          </p:cNvSpPr>
          <p:nvPr/>
        </p:nvSpPr>
        <p:spPr>
          <a:xfrm>
            <a:off x="322979" y="1722364"/>
            <a:ext cx="7552058" cy="2607039"/>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2500" b="1" dirty="0"/>
              <a:t>Sağdaki şekilde </a:t>
            </a:r>
            <a:r>
              <a:rPr lang="tr-TR" sz="2500" b="1" dirty="0" err="1"/>
              <a:t>Fitting</a:t>
            </a:r>
            <a:r>
              <a:rPr lang="tr-TR" sz="2500" b="1" dirty="0"/>
              <a:t> MLP Algoritmasının genel bir gösterimini görüyoruz.</a:t>
            </a:r>
          </a:p>
          <a:p>
            <a:pPr marL="0" indent="0">
              <a:buNone/>
            </a:pPr>
            <a:r>
              <a:rPr lang="tr-TR" sz="2500" b="1" dirty="0"/>
              <a:t>Burayı inceledikten sonra sol üst köşeden </a:t>
            </a:r>
            <a:r>
              <a:rPr lang="tr-TR" sz="2500" b="1" dirty="0" err="1"/>
              <a:t>import</a:t>
            </a:r>
            <a:r>
              <a:rPr lang="tr-TR" sz="2500" b="1" dirty="0"/>
              <a:t> sekmesine tıkladıktan sonra uygun verileri ve seçenekleri seçerek verileri içeri alıyoruz ve algoritmamızı oluşturuyoruz.</a:t>
            </a:r>
            <a:endParaRPr lang="tr-TR" sz="2500" dirty="0"/>
          </a:p>
        </p:txBody>
      </p:sp>
      <p:pic>
        <p:nvPicPr>
          <p:cNvPr id="11" name="Resim 10" descr="metin, elektronik eşyalar, jak, ekran görüntüsü içeren bir resim&#10;&#10;Açıklama otomatik olarak oluşturuldu">
            <a:extLst>
              <a:ext uri="{FF2B5EF4-FFF2-40B4-BE49-F238E27FC236}">
                <a16:creationId xmlns:a16="http://schemas.microsoft.com/office/drawing/2014/main" id="{DFE442F4-3E58-8E1E-ABCD-EADF8DF06CDE}"/>
              </a:ext>
            </a:extLst>
          </p:cNvPr>
          <p:cNvPicPr>
            <a:picLocks noChangeAspect="1"/>
          </p:cNvPicPr>
          <p:nvPr/>
        </p:nvPicPr>
        <p:blipFill>
          <a:blip r:embed="rId4"/>
          <a:stretch>
            <a:fillRect/>
          </a:stretch>
        </p:blipFill>
        <p:spPr>
          <a:xfrm>
            <a:off x="8268198" y="1679391"/>
            <a:ext cx="2545301" cy="4968671"/>
          </a:xfrm>
          <a:prstGeom prst="rect">
            <a:avLst/>
          </a:prstGeom>
        </p:spPr>
      </p:pic>
      <p:pic>
        <p:nvPicPr>
          <p:cNvPr id="14" name="Resim 13">
            <a:extLst>
              <a:ext uri="{FF2B5EF4-FFF2-40B4-BE49-F238E27FC236}">
                <a16:creationId xmlns:a16="http://schemas.microsoft.com/office/drawing/2014/main" id="{19F8F1A7-166A-92F3-8DAB-B7CCED982A54}"/>
              </a:ext>
            </a:extLst>
          </p:cNvPr>
          <p:cNvPicPr>
            <a:picLocks noChangeAspect="1"/>
          </p:cNvPicPr>
          <p:nvPr/>
        </p:nvPicPr>
        <p:blipFill>
          <a:blip r:embed="rId5"/>
          <a:stretch>
            <a:fillRect/>
          </a:stretch>
        </p:blipFill>
        <p:spPr>
          <a:xfrm>
            <a:off x="3809933" y="4551149"/>
            <a:ext cx="842720" cy="1578427"/>
          </a:xfrm>
          <a:prstGeom prst="rect">
            <a:avLst/>
          </a:prstGeom>
          <a:solidFill>
            <a:schemeClr val="tx1"/>
          </a:solidFill>
          <a:ln w="38100">
            <a:solidFill>
              <a:srgbClr val="EF7920"/>
            </a:solidFill>
          </a:ln>
        </p:spPr>
      </p:pic>
    </p:spTree>
    <p:extLst>
      <p:ext uri="{BB962C8B-B14F-4D97-AF65-F5344CB8AC3E}">
        <p14:creationId xmlns:p14="http://schemas.microsoft.com/office/powerpoint/2010/main" val="1292003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28</a:t>
            </a:r>
          </a:p>
        </p:txBody>
      </p:sp>
      <p:sp>
        <p:nvSpPr>
          <p:cNvPr id="9" name="Başlık 1">
            <a:extLst>
              <a:ext uri="{FF2B5EF4-FFF2-40B4-BE49-F238E27FC236}">
                <a16:creationId xmlns:a16="http://schemas.microsoft.com/office/drawing/2014/main" id="{ACB3CEA6-B1AD-0321-1BC2-ADFDF82E5706}"/>
              </a:ext>
            </a:extLst>
          </p:cNvPr>
          <p:cNvSpPr txBox="1">
            <a:spLocks/>
          </p:cNvSpPr>
          <p:nvPr/>
        </p:nvSpPr>
        <p:spPr>
          <a:xfrm>
            <a:off x="134027" y="581890"/>
            <a:ext cx="9276676" cy="5230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bg1"/>
                </a:solidFill>
                <a:latin typeface="+mj-lt"/>
                <a:ea typeface="+mj-ea"/>
                <a:cs typeface="+mj-cs"/>
              </a:defRPr>
            </a:lvl1pPr>
          </a:lstStyle>
          <a:p>
            <a:r>
              <a:rPr lang="tr-TR" sz="2800" b="1"/>
              <a:t>7- Run [</a:t>
            </a:r>
            <a:r>
              <a:rPr lang="tr-TR" sz="2800" b="1" i="1"/>
              <a:t>nnstart</a:t>
            </a:r>
            <a:r>
              <a:rPr lang="tr-TR" sz="2800"/>
              <a:t> komutu</a:t>
            </a:r>
            <a:r>
              <a:rPr lang="tr-TR" sz="2800" b="1"/>
              <a:t>]:</a:t>
            </a:r>
            <a:endParaRPr lang="tr-TR" sz="2800" b="1" dirty="0"/>
          </a:p>
        </p:txBody>
      </p:sp>
      <p:sp>
        <p:nvSpPr>
          <p:cNvPr id="12" name="İçerik Yer Tutucusu 2">
            <a:extLst>
              <a:ext uri="{FF2B5EF4-FFF2-40B4-BE49-F238E27FC236}">
                <a16:creationId xmlns:a16="http://schemas.microsoft.com/office/drawing/2014/main" id="{DFB6DBD7-8693-D64B-F7A3-7F3CB808C5B0}"/>
              </a:ext>
            </a:extLst>
          </p:cNvPr>
          <p:cNvSpPr txBox="1">
            <a:spLocks/>
          </p:cNvSpPr>
          <p:nvPr/>
        </p:nvSpPr>
        <p:spPr>
          <a:xfrm>
            <a:off x="134027" y="4687258"/>
            <a:ext cx="4270022" cy="1284240"/>
          </a:xfrm>
          <a:prstGeom prst="rect">
            <a:avLst/>
          </a:prstGeom>
        </p:spPr>
        <p:txBody>
          <a:bodyPr vert="horz" lIns="91440" tIns="45720" rIns="91440" bIns="45720" rtlCol="0">
            <a:no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800" b="1" dirty="0"/>
              <a:t>500</a:t>
            </a:r>
            <a:r>
              <a:rPr lang="tr-TR" sz="1800" dirty="0"/>
              <a:t> data girişimiz ve </a:t>
            </a:r>
            <a:r>
              <a:rPr lang="tr-TR" sz="1800" b="1" dirty="0"/>
              <a:t>1</a:t>
            </a:r>
            <a:r>
              <a:rPr lang="tr-TR" sz="1800" dirty="0"/>
              <a:t> adet hedef sütunumuz olduğu için </a:t>
            </a:r>
            <a:r>
              <a:rPr lang="tr-TR" sz="1800" b="1" dirty="0" err="1"/>
              <a:t>Columns</a:t>
            </a:r>
            <a:r>
              <a:rPr lang="tr-TR" sz="1800" dirty="0"/>
              <a:t> seçeneği bizim için uygun gözüküyor.</a:t>
            </a:r>
          </a:p>
        </p:txBody>
      </p:sp>
      <p:pic>
        <p:nvPicPr>
          <p:cNvPr id="16" name="Resim 15">
            <a:extLst>
              <a:ext uri="{FF2B5EF4-FFF2-40B4-BE49-F238E27FC236}">
                <a16:creationId xmlns:a16="http://schemas.microsoft.com/office/drawing/2014/main" id="{3E6101F7-2DA2-C540-E83F-600F5240D251}"/>
              </a:ext>
            </a:extLst>
          </p:cNvPr>
          <p:cNvPicPr>
            <a:picLocks noChangeAspect="1"/>
          </p:cNvPicPr>
          <p:nvPr/>
        </p:nvPicPr>
        <p:blipFill rotWithShape="1">
          <a:blip r:embed="rId4"/>
          <a:srcRect l="3441" t="4709" r="4073" b="19556"/>
          <a:stretch/>
        </p:blipFill>
        <p:spPr>
          <a:xfrm>
            <a:off x="8462801" y="2031587"/>
            <a:ext cx="3017918" cy="1139039"/>
          </a:xfrm>
          <a:prstGeom prst="rect">
            <a:avLst/>
          </a:prstGeom>
        </p:spPr>
      </p:pic>
      <p:sp>
        <p:nvSpPr>
          <p:cNvPr id="18" name="İçerik Yer Tutucusu 2">
            <a:extLst>
              <a:ext uri="{FF2B5EF4-FFF2-40B4-BE49-F238E27FC236}">
                <a16:creationId xmlns:a16="http://schemas.microsoft.com/office/drawing/2014/main" id="{A8DDDAE3-FAB9-CCDC-3C45-1D8AC8606322}"/>
              </a:ext>
            </a:extLst>
          </p:cNvPr>
          <p:cNvSpPr txBox="1">
            <a:spLocks/>
          </p:cNvSpPr>
          <p:nvPr/>
        </p:nvSpPr>
        <p:spPr>
          <a:xfrm>
            <a:off x="8462801" y="3314624"/>
            <a:ext cx="3190198" cy="717489"/>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300" b="1" dirty="0"/>
              <a:t>Gizli katman sayısını yine 10 olarak seçtikten sonra Train işlemi başlatılır.</a:t>
            </a:r>
            <a:endParaRPr lang="tr-TR" sz="1300" dirty="0"/>
          </a:p>
        </p:txBody>
      </p:sp>
      <p:sp>
        <p:nvSpPr>
          <p:cNvPr id="20" name="Metin kutusu 19">
            <a:extLst>
              <a:ext uri="{FF2B5EF4-FFF2-40B4-BE49-F238E27FC236}">
                <a16:creationId xmlns:a16="http://schemas.microsoft.com/office/drawing/2014/main" id="{DBE1E4B1-6D43-021C-7F28-1EC64DFCC980}"/>
              </a:ext>
            </a:extLst>
          </p:cNvPr>
          <p:cNvSpPr txBox="1"/>
          <p:nvPr/>
        </p:nvSpPr>
        <p:spPr>
          <a:xfrm>
            <a:off x="8281967" y="4958753"/>
            <a:ext cx="3551866" cy="646331"/>
          </a:xfrm>
          <a:prstGeom prst="rect">
            <a:avLst/>
          </a:prstGeom>
          <a:noFill/>
        </p:spPr>
        <p:txBody>
          <a:bodyPr wrap="square">
            <a:spAutoFit/>
          </a:bodyPr>
          <a:lstStyle/>
          <a:p>
            <a:r>
              <a:rPr lang="tr-TR" sz="1800" dirty="0">
                <a:effectLst/>
                <a:latin typeface="Book Antiqua (Gövde)"/>
                <a:ea typeface="Calibri" panose="020F0502020204030204" pitchFamily="34" charset="0"/>
                <a:cs typeface="Arial" panose="020B0604020202020204" pitchFamily="34" charset="0"/>
              </a:rPr>
              <a:t>Tasarlanan </a:t>
            </a:r>
            <a:r>
              <a:rPr lang="tr-TR" sz="1800" dirty="0" err="1">
                <a:effectLst/>
                <a:latin typeface="Book Antiqua (Gövde)"/>
                <a:ea typeface="Calibri" panose="020F0502020204030204" pitchFamily="34" charset="0"/>
                <a:cs typeface="Arial" panose="020B0604020202020204" pitchFamily="34" charset="0"/>
              </a:rPr>
              <a:t>Fitting</a:t>
            </a:r>
            <a:r>
              <a:rPr lang="tr-TR" sz="1800" dirty="0">
                <a:effectLst/>
                <a:latin typeface="Book Antiqua (Gövde)"/>
                <a:ea typeface="Calibri" panose="020F0502020204030204" pitchFamily="34" charset="0"/>
                <a:cs typeface="Arial" panose="020B0604020202020204" pitchFamily="34" charset="0"/>
              </a:rPr>
              <a:t> MLP mimarisi görsel olarak verilmektedir. </a:t>
            </a:r>
            <a:endParaRPr lang="tr-TR" dirty="0">
              <a:latin typeface="Book Antiqua (Gövde)"/>
            </a:endParaRPr>
          </a:p>
        </p:txBody>
      </p:sp>
      <p:pic>
        <p:nvPicPr>
          <p:cNvPr id="4" name="Resim 3" descr="metin içeren bir resim&#10;&#10;Açıklama otomatik olarak oluşturuldu">
            <a:extLst>
              <a:ext uri="{FF2B5EF4-FFF2-40B4-BE49-F238E27FC236}">
                <a16:creationId xmlns:a16="http://schemas.microsoft.com/office/drawing/2014/main" id="{0BA8DEE9-7D9B-DA28-C9C6-F8E18C10B629}"/>
              </a:ext>
            </a:extLst>
          </p:cNvPr>
          <p:cNvPicPr>
            <a:picLocks noChangeAspect="1"/>
          </p:cNvPicPr>
          <p:nvPr/>
        </p:nvPicPr>
        <p:blipFill>
          <a:blip r:embed="rId5"/>
          <a:stretch>
            <a:fillRect/>
          </a:stretch>
        </p:blipFill>
        <p:spPr>
          <a:xfrm>
            <a:off x="273648" y="1844550"/>
            <a:ext cx="4740051" cy="2400508"/>
          </a:xfrm>
          <a:prstGeom prst="rect">
            <a:avLst/>
          </a:prstGeom>
        </p:spPr>
      </p:pic>
      <p:pic>
        <p:nvPicPr>
          <p:cNvPr id="8" name="Resim 7" descr="metin, elektronik eşyalar, jak içeren bir resim&#10;&#10;Açıklama otomatik olarak oluşturuldu">
            <a:extLst>
              <a:ext uri="{FF2B5EF4-FFF2-40B4-BE49-F238E27FC236}">
                <a16:creationId xmlns:a16="http://schemas.microsoft.com/office/drawing/2014/main" id="{111DD565-8B1E-D9AA-D4EE-9CB4BC21A939}"/>
              </a:ext>
            </a:extLst>
          </p:cNvPr>
          <p:cNvPicPr>
            <a:picLocks noChangeAspect="1"/>
          </p:cNvPicPr>
          <p:nvPr/>
        </p:nvPicPr>
        <p:blipFill>
          <a:blip r:embed="rId6"/>
          <a:stretch>
            <a:fillRect/>
          </a:stretch>
        </p:blipFill>
        <p:spPr>
          <a:xfrm>
            <a:off x="5174218" y="1671179"/>
            <a:ext cx="2878549" cy="4976883"/>
          </a:xfrm>
          <a:prstGeom prst="rect">
            <a:avLst/>
          </a:prstGeom>
        </p:spPr>
      </p:pic>
    </p:spTree>
    <p:extLst>
      <p:ext uri="{BB962C8B-B14F-4D97-AF65-F5344CB8AC3E}">
        <p14:creationId xmlns:p14="http://schemas.microsoft.com/office/powerpoint/2010/main" val="2546853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500"/>
                                        <p:tgtEl>
                                          <p:spTgt spid="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0" end="0"/>
                                            </p:txEl>
                                          </p:spTgt>
                                        </p:tgtEl>
                                        <p:attrNameLst>
                                          <p:attrName>style.visibility</p:attrName>
                                        </p:attrNameLst>
                                      </p:cBhvr>
                                      <p:to>
                                        <p:strVal val="visible"/>
                                      </p:to>
                                    </p:set>
                                    <p:animEffect transition="in" filter="fade">
                                      <p:cBhvr>
                                        <p:cTn id="17"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build="p"/>
      <p:bldP spid="18"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29</a:t>
            </a:r>
          </a:p>
        </p:txBody>
      </p:sp>
      <p:sp>
        <p:nvSpPr>
          <p:cNvPr id="9" name="Başlık 1">
            <a:extLst>
              <a:ext uri="{FF2B5EF4-FFF2-40B4-BE49-F238E27FC236}">
                <a16:creationId xmlns:a16="http://schemas.microsoft.com/office/drawing/2014/main" id="{C1EFE0CB-8BED-33FB-E17E-D345CCFD7CE8}"/>
              </a:ext>
            </a:extLst>
          </p:cNvPr>
          <p:cNvSpPr>
            <a:spLocks noGrp="1"/>
          </p:cNvSpPr>
          <p:nvPr>
            <p:ph type="title"/>
          </p:nvPr>
        </p:nvSpPr>
        <p:spPr>
          <a:xfrm>
            <a:off x="134027" y="581890"/>
            <a:ext cx="9276676" cy="523057"/>
          </a:xfrm>
        </p:spPr>
        <p:txBody>
          <a:bodyPr rtlCol="0">
            <a:normAutofit/>
          </a:bodyPr>
          <a:lstStyle/>
          <a:p>
            <a:r>
              <a:rPr lang="tr-TR" sz="2800" b="1" dirty="0"/>
              <a:t>7- Run [</a:t>
            </a:r>
            <a:r>
              <a:rPr lang="tr-TR" sz="2800" b="1" i="1" dirty="0" err="1"/>
              <a:t>nnstart</a:t>
            </a:r>
            <a:r>
              <a:rPr lang="tr-TR" sz="2800" dirty="0"/>
              <a:t> komutu</a:t>
            </a:r>
            <a:r>
              <a:rPr lang="tr-TR" sz="2800" b="1" dirty="0"/>
              <a:t>]:</a:t>
            </a:r>
          </a:p>
        </p:txBody>
      </p:sp>
      <p:sp>
        <p:nvSpPr>
          <p:cNvPr id="15" name="İçerik Yer Tutucusu 2">
            <a:extLst>
              <a:ext uri="{FF2B5EF4-FFF2-40B4-BE49-F238E27FC236}">
                <a16:creationId xmlns:a16="http://schemas.microsoft.com/office/drawing/2014/main" id="{D6E36501-1781-4290-ACD8-96FF82421881}"/>
              </a:ext>
            </a:extLst>
          </p:cNvPr>
          <p:cNvSpPr txBox="1">
            <a:spLocks/>
          </p:cNvSpPr>
          <p:nvPr/>
        </p:nvSpPr>
        <p:spPr>
          <a:xfrm>
            <a:off x="194386" y="4292340"/>
            <a:ext cx="10615707" cy="613459"/>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800" dirty="0"/>
              <a:t>Eğitim bu sefer 18 (</a:t>
            </a:r>
            <a:r>
              <a:rPr lang="tr-TR" sz="1800" dirty="0" err="1"/>
              <a:t>Epoch</a:t>
            </a:r>
            <a:r>
              <a:rPr lang="tr-TR" sz="1800" dirty="0"/>
              <a:t>) iterasyon sürmüştür. </a:t>
            </a:r>
            <a:r>
              <a:rPr lang="tr-TR" sz="1800" dirty="0" err="1"/>
              <a:t>Validation</a:t>
            </a:r>
            <a:r>
              <a:rPr lang="tr-TR" sz="1800" dirty="0"/>
              <a:t> </a:t>
            </a:r>
            <a:r>
              <a:rPr lang="tr-TR" sz="1800" dirty="0" err="1"/>
              <a:t>Checks</a:t>
            </a:r>
            <a:r>
              <a:rPr lang="tr-TR" sz="1800" dirty="0"/>
              <a:t> (Kontrol edilen doğrulama verileri) 6 olarak oluşmuş olup, performans ve </a:t>
            </a:r>
            <a:r>
              <a:rPr lang="tr-TR" sz="1800" dirty="0" err="1"/>
              <a:t>gradient</a:t>
            </a:r>
            <a:r>
              <a:rPr lang="tr-TR" sz="1800" dirty="0"/>
              <a:t> değerleri istenilen noktaya gelmiştir.</a:t>
            </a:r>
          </a:p>
        </p:txBody>
      </p:sp>
      <p:sp>
        <p:nvSpPr>
          <p:cNvPr id="16" name="İçerik Yer Tutucusu 2">
            <a:extLst>
              <a:ext uri="{FF2B5EF4-FFF2-40B4-BE49-F238E27FC236}">
                <a16:creationId xmlns:a16="http://schemas.microsoft.com/office/drawing/2014/main" id="{B1C07628-1EB0-B48B-0460-9A893D52DE67}"/>
              </a:ext>
            </a:extLst>
          </p:cNvPr>
          <p:cNvSpPr txBox="1">
            <a:spLocks/>
          </p:cNvSpPr>
          <p:nvPr/>
        </p:nvSpPr>
        <p:spPr>
          <a:xfrm>
            <a:off x="194386" y="6393105"/>
            <a:ext cx="8825786" cy="558070"/>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2000" dirty="0"/>
              <a:t>Gizli katman sayısı: </a:t>
            </a:r>
            <a:r>
              <a:rPr lang="tr-TR" sz="2000" b="1" dirty="0"/>
              <a:t>10, </a:t>
            </a:r>
            <a:r>
              <a:rPr lang="tr-TR" sz="2000" dirty="0"/>
              <a:t>500 data; Training </a:t>
            </a:r>
            <a:r>
              <a:rPr lang="tr-TR" sz="2000" b="1" dirty="0"/>
              <a:t>[350], </a:t>
            </a:r>
            <a:r>
              <a:rPr lang="tr-TR" sz="2000" dirty="0" err="1"/>
              <a:t>Validation</a:t>
            </a:r>
            <a:r>
              <a:rPr lang="tr-TR" sz="2000" dirty="0"/>
              <a:t> </a:t>
            </a:r>
            <a:r>
              <a:rPr lang="tr-TR" sz="2000" b="1" dirty="0"/>
              <a:t>[75], </a:t>
            </a:r>
            <a:r>
              <a:rPr lang="tr-TR" sz="2000" dirty="0"/>
              <a:t>Test </a:t>
            </a:r>
            <a:r>
              <a:rPr lang="tr-TR" sz="2000" b="1" dirty="0"/>
              <a:t>[75]</a:t>
            </a:r>
          </a:p>
        </p:txBody>
      </p:sp>
      <p:pic>
        <p:nvPicPr>
          <p:cNvPr id="4" name="Resim 3" descr="tablo içeren bir resim&#10;&#10;Açıklama otomatik olarak oluşturuldu">
            <a:extLst>
              <a:ext uri="{FF2B5EF4-FFF2-40B4-BE49-F238E27FC236}">
                <a16:creationId xmlns:a16="http://schemas.microsoft.com/office/drawing/2014/main" id="{DE86F002-8C94-5EE8-BFE2-77C7708FAD74}"/>
              </a:ext>
            </a:extLst>
          </p:cNvPr>
          <p:cNvPicPr>
            <a:picLocks noChangeAspect="1"/>
          </p:cNvPicPr>
          <p:nvPr/>
        </p:nvPicPr>
        <p:blipFill>
          <a:blip r:embed="rId4"/>
          <a:stretch>
            <a:fillRect/>
          </a:stretch>
        </p:blipFill>
        <p:spPr>
          <a:xfrm>
            <a:off x="297488" y="1683033"/>
            <a:ext cx="8146717" cy="2401821"/>
          </a:xfrm>
          <a:prstGeom prst="rect">
            <a:avLst/>
          </a:prstGeom>
        </p:spPr>
      </p:pic>
      <p:pic>
        <p:nvPicPr>
          <p:cNvPr id="8" name="Resim 7" descr="tablo içeren bir resim&#10;&#10;Açıklama otomatik olarak oluşturuldu">
            <a:extLst>
              <a:ext uri="{FF2B5EF4-FFF2-40B4-BE49-F238E27FC236}">
                <a16:creationId xmlns:a16="http://schemas.microsoft.com/office/drawing/2014/main" id="{A3AC242A-6321-E4B0-8B3B-2BDF6934F6B8}"/>
              </a:ext>
            </a:extLst>
          </p:cNvPr>
          <p:cNvPicPr>
            <a:picLocks noChangeAspect="1"/>
          </p:cNvPicPr>
          <p:nvPr/>
        </p:nvPicPr>
        <p:blipFill>
          <a:blip r:embed="rId5"/>
          <a:stretch>
            <a:fillRect/>
          </a:stretch>
        </p:blipFill>
        <p:spPr>
          <a:xfrm>
            <a:off x="297488" y="5035730"/>
            <a:ext cx="4724809" cy="1150720"/>
          </a:xfrm>
          <a:prstGeom prst="rect">
            <a:avLst/>
          </a:prstGeom>
        </p:spPr>
      </p:pic>
    </p:spTree>
    <p:extLst>
      <p:ext uri="{BB962C8B-B14F-4D97-AF65-F5344CB8AC3E}">
        <p14:creationId xmlns:p14="http://schemas.microsoft.com/office/powerpoint/2010/main" val="3416585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fade">
                                      <p:cBhvr>
                                        <p:cTn id="12" dur="500"/>
                                        <p:tgtEl>
                                          <p:spTgt spid="1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animEffect transition="in" filter="fade">
                                      <p:cBhvr>
                                        <p:cTn id="17"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 grpId="0" build="p"/>
      <p:bldP spid="1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595604" y="662472"/>
            <a:ext cx="1783702" cy="633871"/>
          </a:xfrm>
        </p:spPr>
        <p:txBody>
          <a:bodyPr rtlCol="0"/>
          <a:lstStyle/>
          <a:p>
            <a:pPr rtl="0"/>
            <a:r>
              <a:rPr lang="tr-TR" b="1" dirty="0"/>
              <a:t>GİRİŞ:</a:t>
            </a:r>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717694" y="6340151"/>
            <a:ext cx="279919"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3</a:t>
            </a:r>
          </a:p>
        </p:txBody>
      </p:sp>
      <p:sp>
        <p:nvSpPr>
          <p:cNvPr id="8" name="İçerik Yer Tutucusu 2">
            <a:extLst>
              <a:ext uri="{FF2B5EF4-FFF2-40B4-BE49-F238E27FC236}">
                <a16:creationId xmlns:a16="http://schemas.microsoft.com/office/drawing/2014/main" id="{64AAF9FD-9501-2C78-96D7-C11C84F4E939}"/>
              </a:ext>
            </a:extLst>
          </p:cNvPr>
          <p:cNvSpPr>
            <a:spLocks noGrp="1"/>
          </p:cNvSpPr>
          <p:nvPr>
            <p:ph idx="1"/>
          </p:nvPr>
        </p:nvSpPr>
        <p:spPr>
          <a:xfrm>
            <a:off x="360473" y="1890070"/>
            <a:ext cx="11357221" cy="4450081"/>
          </a:xfrm>
        </p:spPr>
        <p:txBody>
          <a:bodyPr rtlCol="0">
            <a:normAutofit fontScale="92500" lnSpcReduction="10000"/>
          </a:bodyPr>
          <a:lstStyle/>
          <a:p>
            <a:pPr marL="0" indent="0" rtl="0">
              <a:buNone/>
            </a:pPr>
            <a:r>
              <a:rPr lang="tr-TR" sz="2300" dirty="0"/>
              <a:t>Bu Proje Kapsamında </a:t>
            </a:r>
            <a:r>
              <a:rPr lang="tr-TR" sz="2300" b="1" dirty="0"/>
              <a:t>3</a:t>
            </a:r>
            <a:r>
              <a:rPr lang="tr-TR" sz="2300" dirty="0"/>
              <a:t> adet konu seçilmiştir. Bunlar;</a:t>
            </a:r>
          </a:p>
          <a:p>
            <a:pPr>
              <a:buFontTx/>
              <a:buChar char="-"/>
            </a:pPr>
            <a:r>
              <a:rPr lang="tr-TR" sz="2000" b="1" dirty="0"/>
              <a:t>Diyabet Regresyon Analizi (</a:t>
            </a:r>
            <a:r>
              <a:rPr lang="tr-TR" sz="2000" b="1" dirty="0">
                <a:solidFill>
                  <a:srgbClr val="0070C0"/>
                </a:solidFill>
                <a:hlinkClick r:id="rId4">
                  <a:extLst>
                    <a:ext uri="{A12FA001-AC4F-418D-AE19-62706E023703}">
                      <ahyp:hlinkClr xmlns:ahyp="http://schemas.microsoft.com/office/drawing/2018/hyperlinkcolor" val="tx"/>
                    </a:ext>
                  </a:extLst>
                </a:hlinkClick>
              </a:rPr>
              <a:t>https://www.kaggle.com/code/guveneyupcan/diabetes-classification</a:t>
            </a:r>
            <a:r>
              <a:rPr lang="tr-TR" sz="2000" b="1" dirty="0"/>
              <a:t>)</a:t>
            </a:r>
          </a:p>
          <a:p>
            <a:pPr lvl="1">
              <a:buFontTx/>
              <a:buChar char="-"/>
            </a:pPr>
            <a:r>
              <a:rPr lang="tr-TR" dirty="0"/>
              <a:t>768 adet giriş ve 1 adet hedef sütunu içerir.</a:t>
            </a:r>
          </a:p>
          <a:p>
            <a:pPr lvl="1">
              <a:buFontTx/>
              <a:buChar char="-"/>
            </a:pPr>
            <a:r>
              <a:rPr lang="tr-TR" dirty="0">
                <a:solidFill>
                  <a:srgbClr val="00B050"/>
                </a:solidFill>
              </a:rPr>
              <a:t>Başlangıç: </a:t>
            </a:r>
            <a:r>
              <a:rPr lang="tr-TR" dirty="0"/>
              <a:t>4. sayfa, </a:t>
            </a:r>
            <a:r>
              <a:rPr lang="tr-TR" dirty="0">
                <a:solidFill>
                  <a:srgbClr val="FF0000"/>
                </a:solidFill>
              </a:rPr>
              <a:t>Bitiş: </a:t>
            </a:r>
            <a:r>
              <a:rPr lang="tr-TR" dirty="0"/>
              <a:t>41. sayfa</a:t>
            </a:r>
          </a:p>
          <a:p>
            <a:pPr>
              <a:buFontTx/>
              <a:buChar char="-"/>
            </a:pPr>
            <a:r>
              <a:rPr lang="tr-TR" sz="2000" b="1" dirty="0"/>
              <a:t>Orman Yangınları Regresyon Analizi (</a:t>
            </a:r>
            <a:r>
              <a:rPr lang="tr-TR" sz="1600" b="1" dirty="0">
                <a:solidFill>
                  <a:srgbClr val="0070C0"/>
                </a:solidFill>
                <a:hlinkClick r:id="rId5">
                  <a:extLst>
                    <a:ext uri="{A12FA001-AC4F-418D-AE19-62706E023703}">
                      <ahyp:hlinkClr xmlns:ahyp="http://schemas.microsoft.com/office/drawing/2018/hyperlinkcolor" val="tx"/>
                    </a:ext>
                  </a:extLst>
                </a:hlinkClick>
              </a:rPr>
              <a:t>https://www.kaggle.com/datasets/elikplim/forest-fires-data-set</a:t>
            </a:r>
            <a:r>
              <a:rPr lang="tr-TR" sz="2000" b="1" dirty="0"/>
              <a:t>)</a:t>
            </a:r>
          </a:p>
          <a:p>
            <a:pPr lvl="1">
              <a:buFontTx/>
              <a:buChar char="-"/>
            </a:pPr>
            <a:r>
              <a:rPr lang="tr-TR" dirty="0"/>
              <a:t>10560 adet giriş ve 2 adet sınıf içerir.</a:t>
            </a:r>
          </a:p>
          <a:p>
            <a:pPr lvl="1">
              <a:buFontTx/>
              <a:buChar char="-"/>
            </a:pPr>
            <a:r>
              <a:rPr lang="tr-TR" dirty="0">
                <a:solidFill>
                  <a:srgbClr val="00B050"/>
                </a:solidFill>
              </a:rPr>
              <a:t>Başlangıç: </a:t>
            </a:r>
            <a:r>
              <a:rPr lang="tr-TR" dirty="0"/>
              <a:t>42. sayfa, </a:t>
            </a:r>
            <a:r>
              <a:rPr lang="tr-TR" dirty="0">
                <a:solidFill>
                  <a:srgbClr val="FF0000"/>
                </a:solidFill>
              </a:rPr>
              <a:t>Bitiş: </a:t>
            </a:r>
            <a:r>
              <a:rPr lang="tr-TR" dirty="0"/>
              <a:t>75. sayfa</a:t>
            </a:r>
            <a:endParaRPr lang="tr-TR" b="1" dirty="0"/>
          </a:p>
          <a:p>
            <a:pPr>
              <a:buFontTx/>
              <a:buChar char="-"/>
            </a:pPr>
            <a:r>
              <a:rPr lang="tr-TR" sz="2000" b="1" dirty="0"/>
              <a:t>Suriyeli Sığınmacı Regresyon Analizi (</a:t>
            </a:r>
            <a:r>
              <a:rPr lang="tr-TR" sz="1500" b="1" dirty="0">
                <a:solidFill>
                  <a:srgbClr val="0070C0"/>
                </a:solidFill>
                <a:hlinkClick r:id="rId6">
                  <a:extLst>
                    <a:ext uri="{A12FA001-AC4F-418D-AE19-62706E023703}">
                      <ahyp:hlinkClr xmlns:ahyp="http://schemas.microsoft.com/office/drawing/2018/hyperlinkcolor" val="tx"/>
                    </a:ext>
                  </a:extLst>
                </a:hlinkClick>
              </a:rPr>
              <a:t>https://multeciler.org.tr/turkiyedeki-suriyeli-sayisi/?gclid=CjwKCAiAhqCdBhB0EiwAH8M_Grq30tQvM7ZDd9LA5_SLyGuYL4-jHFLvT9r-c4NzIR-tzDxJ2AdBlhoCg6UQAvD_BwE</a:t>
            </a:r>
            <a:r>
              <a:rPr lang="tr-TR" sz="2000" b="1" dirty="0"/>
              <a:t>)</a:t>
            </a:r>
          </a:p>
          <a:p>
            <a:pPr lvl="1">
              <a:buFontTx/>
              <a:buChar char="-"/>
            </a:pPr>
            <a:r>
              <a:rPr lang="tr-TR" dirty="0"/>
              <a:t>35 adet giriş ve 1 adet hedef sütunu içerir.</a:t>
            </a:r>
          </a:p>
          <a:p>
            <a:pPr lvl="1">
              <a:buFontTx/>
              <a:buChar char="-"/>
            </a:pPr>
            <a:r>
              <a:rPr lang="tr-TR" dirty="0">
                <a:solidFill>
                  <a:srgbClr val="00B050"/>
                </a:solidFill>
              </a:rPr>
              <a:t>Başlangıç: </a:t>
            </a:r>
            <a:r>
              <a:rPr lang="tr-TR" dirty="0"/>
              <a:t>76. sayfa, </a:t>
            </a:r>
            <a:r>
              <a:rPr lang="tr-TR" dirty="0">
                <a:solidFill>
                  <a:srgbClr val="FF0000"/>
                </a:solidFill>
              </a:rPr>
              <a:t>Bitiş: </a:t>
            </a:r>
            <a:r>
              <a:rPr lang="tr-TR" dirty="0"/>
              <a:t>95. sayfa</a:t>
            </a:r>
          </a:p>
        </p:txBody>
      </p:sp>
      <p:sp>
        <p:nvSpPr>
          <p:cNvPr id="9" name="İçerik Yer Tutucusu 2">
            <a:extLst>
              <a:ext uri="{FF2B5EF4-FFF2-40B4-BE49-F238E27FC236}">
                <a16:creationId xmlns:a16="http://schemas.microsoft.com/office/drawing/2014/main" id="{380790BC-E567-772B-B204-E60F066711E6}"/>
              </a:ext>
            </a:extLst>
          </p:cNvPr>
          <p:cNvSpPr txBox="1">
            <a:spLocks/>
          </p:cNvSpPr>
          <p:nvPr/>
        </p:nvSpPr>
        <p:spPr>
          <a:xfrm>
            <a:off x="286139" y="4301412"/>
            <a:ext cx="7498705" cy="1813714"/>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endParaRPr lang="tr-TR" dirty="0"/>
          </a:p>
        </p:txBody>
      </p:sp>
    </p:spTree>
    <p:extLst>
      <p:ext uri="{BB962C8B-B14F-4D97-AF65-F5344CB8AC3E}">
        <p14:creationId xmlns:p14="http://schemas.microsoft.com/office/powerpoint/2010/main" val="1969979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500"/>
                                        <p:tgtEl>
                                          <p:spTgt spid="8">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fade">
                                      <p:cBhvr>
                                        <p:cTn id="23" dur="500"/>
                                        <p:tgtEl>
                                          <p:spTgt spid="8">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xEl>
                                              <p:pRg st="5" end="5"/>
                                            </p:txEl>
                                          </p:spTgt>
                                        </p:tgtEl>
                                        <p:attrNameLst>
                                          <p:attrName>style.visibility</p:attrName>
                                        </p:attrNameLst>
                                      </p:cBhvr>
                                      <p:to>
                                        <p:strVal val="visible"/>
                                      </p:to>
                                    </p:set>
                                    <p:animEffect transition="in" filter="fade">
                                      <p:cBhvr>
                                        <p:cTn id="26" dur="500"/>
                                        <p:tgtEl>
                                          <p:spTgt spid="8">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animEffect transition="in" filter="fade">
                                      <p:cBhvr>
                                        <p:cTn id="29" dur="500"/>
                                        <p:tgtEl>
                                          <p:spTgt spid="8">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8">
                                            <p:txEl>
                                              <p:pRg st="7" end="7"/>
                                            </p:txEl>
                                          </p:spTgt>
                                        </p:tgtEl>
                                        <p:attrNameLst>
                                          <p:attrName>style.visibility</p:attrName>
                                        </p:attrNameLst>
                                      </p:cBhvr>
                                      <p:to>
                                        <p:strVal val="visible"/>
                                      </p:to>
                                    </p:set>
                                    <p:animEffect transition="in" filter="fade">
                                      <p:cBhvr>
                                        <p:cTn id="34" dur="500"/>
                                        <p:tgtEl>
                                          <p:spTgt spid="8">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
                                            <p:txEl>
                                              <p:pRg st="8" end="8"/>
                                            </p:txEl>
                                          </p:spTgt>
                                        </p:tgtEl>
                                        <p:attrNameLst>
                                          <p:attrName>style.visibility</p:attrName>
                                        </p:attrNameLst>
                                      </p:cBhvr>
                                      <p:to>
                                        <p:strVal val="visible"/>
                                      </p:to>
                                    </p:set>
                                    <p:animEffect transition="in" filter="fade">
                                      <p:cBhvr>
                                        <p:cTn id="37" dur="500"/>
                                        <p:tgtEl>
                                          <p:spTgt spid="8">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xEl>
                                              <p:pRg st="9" end="9"/>
                                            </p:txEl>
                                          </p:spTgt>
                                        </p:tgtEl>
                                        <p:attrNameLst>
                                          <p:attrName>style.visibility</p:attrName>
                                        </p:attrNameLst>
                                      </p:cBhvr>
                                      <p:to>
                                        <p:strVal val="visible"/>
                                      </p:to>
                                    </p:set>
                                    <p:animEffect transition="in" filter="fade">
                                      <p:cBhvr>
                                        <p:cTn id="40" dur="500"/>
                                        <p:tgtEl>
                                          <p:spTgt spid="8">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nodePh="1">
                                  <p:stCondLst>
                                    <p:cond delay="0"/>
                                  </p:stCondLst>
                                  <p:endCondLst>
                                    <p:cond evt="begin" delay="0">
                                      <p:tn val="43"/>
                                    </p:cond>
                                  </p:endCondLst>
                                  <p:childTnLst>
                                    <p:set>
                                      <p:cBhvr>
                                        <p:cTn id="44" dur="1" fill="hold">
                                          <p:stCondLst>
                                            <p:cond delay="0"/>
                                          </p:stCondLst>
                                        </p:cTn>
                                        <p:tgtEl>
                                          <p:spTgt spid="9">
                                            <p:txEl>
                                              <p:pRg st="0" end="0"/>
                                            </p:txEl>
                                          </p:spTgt>
                                        </p:tgtEl>
                                        <p:attrNameLst>
                                          <p:attrName>style.visibility</p:attrName>
                                        </p:attrNameLst>
                                      </p:cBhvr>
                                      <p:to>
                                        <p:strVal val="visible"/>
                                      </p:to>
                                    </p:set>
                                    <p:animEffect transition="in" filter="fade">
                                      <p:cBhvr>
                                        <p:cTn id="45"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30</a:t>
            </a:r>
          </a:p>
        </p:txBody>
      </p:sp>
      <p:sp>
        <p:nvSpPr>
          <p:cNvPr id="9" name="Başlık 1">
            <a:extLst>
              <a:ext uri="{FF2B5EF4-FFF2-40B4-BE49-F238E27FC236}">
                <a16:creationId xmlns:a16="http://schemas.microsoft.com/office/drawing/2014/main" id="{F13AA5E7-C66E-FB41-A3DA-693E71B28897}"/>
              </a:ext>
            </a:extLst>
          </p:cNvPr>
          <p:cNvSpPr>
            <a:spLocks noGrp="1"/>
          </p:cNvSpPr>
          <p:nvPr>
            <p:ph type="title"/>
          </p:nvPr>
        </p:nvSpPr>
        <p:spPr>
          <a:xfrm>
            <a:off x="134027" y="581890"/>
            <a:ext cx="9276676" cy="523057"/>
          </a:xfrm>
        </p:spPr>
        <p:txBody>
          <a:bodyPr rtlCol="0">
            <a:normAutofit/>
          </a:bodyPr>
          <a:lstStyle/>
          <a:p>
            <a:r>
              <a:rPr lang="tr-TR" sz="2800" b="1" dirty="0"/>
              <a:t>7- Run [</a:t>
            </a:r>
            <a:r>
              <a:rPr lang="tr-TR" sz="2800" b="1" i="1" dirty="0" err="1"/>
              <a:t>nnstart</a:t>
            </a:r>
            <a:r>
              <a:rPr lang="tr-TR" sz="2800" dirty="0"/>
              <a:t> komutu</a:t>
            </a:r>
            <a:r>
              <a:rPr lang="tr-TR" sz="2800" b="1" dirty="0"/>
              <a:t>]:</a:t>
            </a:r>
          </a:p>
        </p:txBody>
      </p:sp>
      <p:sp>
        <p:nvSpPr>
          <p:cNvPr id="19" name="İçerik Yer Tutucusu 2">
            <a:extLst>
              <a:ext uri="{FF2B5EF4-FFF2-40B4-BE49-F238E27FC236}">
                <a16:creationId xmlns:a16="http://schemas.microsoft.com/office/drawing/2014/main" id="{ED618CB6-ECD1-9177-460E-67F7E0C7E92A}"/>
              </a:ext>
            </a:extLst>
          </p:cNvPr>
          <p:cNvSpPr txBox="1">
            <a:spLocks/>
          </p:cNvSpPr>
          <p:nvPr/>
        </p:nvSpPr>
        <p:spPr>
          <a:xfrm>
            <a:off x="7697754" y="2470266"/>
            <a:ext cx="4161696" cy="3723075"/>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r>
              <a:rPr lang="tr-TR" sz="1800" dirty="0">
                <a:latin typeface="Book Antiqua (Gövde)"/>
                <a:ea typeface="Calibri" panose="020F0502020204030204" pitchFamily="34" charset="0"/>
                <a:cs typeface="Arial" panose="020B0604020202020204" pitchFamily="34" charset="0"/>
              </a:rPr>
              <a:t>Elde edilen sonuçlar önceki sonuçlardan farksız. Eğitimimiz devam etmektedir.</a:t>
            </a:r>
          </a:p>
          <a:p>
            <a:r>
              <a:rPr lang="tr-TR" sz="1800" b="1" dirty="0">
                <a:latin typeface="Book Antiqua (Gövde)"/>
                <a:ea typeface="Calibri" panose="020F0502020204030204" pitchFamily="34" charset="0"/>
                <a:cs typeface="Arial" panose="020B0604020202020204" pitchFamily="34" charset="0"/>
              </a:rPr>
              <a:t>Eğitimin başarı yüzdesini yükseltmek için ne yapılabilir?  </a:t>
            </a:r>
            <a:r>
              <a:rPr lang="tr-TR" sz="1800" dirty="0">
                <a:latin typeface="Book Antiqua (Gövde)"/>
                <a:ea typeface="Calibri" panose="020F0502020204030204" pitchFamily="34" charset="0"/>
                <a:cs typeface="Arial" panose="020B0604020202020204" pitchFamily="34" charset="0"/>
              </a:rPr>
              <a:t>İşte bu sorunun cevabı Gizli katman sayısında yatıyor. 10 olan </a:t>
            </a:r>
            <a:r>
              <a:rPr lang="tr-TR" sz="1800" dirty="0" err="1">
                <a:latin typeface="Book Antiqua (Gövde)"/>
                <a:ea typeface="Calibri" panose="020F0502020204030204" pitchFamily="34" charset="0"/>
                <a:cs typeface="Arial" panose="020B0604020202020204" pitchFamily="34" charset="0"/>
              </a:rPr>
              <a:t>GKS’yi</a:t>
            </a:r>
            <a:r>
              <a:rPr lang="tr-TR" sz="1800" dirty="0">
                <a:latin typeface="Book Antiqua (Gövde)"/>
                <a:ea typeface="Calibri" panose="020F0502020204030204" pitchFamily="34" charset="0"/>
                <a:cs typeface="Arial" panose="020B0604020202020204" pitchFamily="34" charset="0"/>
              </a:rPr>
              <a:t> </a:t>
            </a:r>
            <a:r>
              <a:rPr lang="tr-TR" sz="1800" b="1" dirty="0">
                <a:latin typeface="Book Antiqua (Gövde)"/>
                <a:ea typeface="Calibri" panose="020F0502020204030204" pitchFamily="34" charset="0"/>
                <a:cs typeface="Arial" panose="020B0604020202020204" pitchFamily="34" charset="0"/>
              </a:rPr>
              <a:t>100 </a:t>
            </a:r>
            <a:r>
              <a:rPr lang="tr-TR" sz="1800" dirty="0">
                <a:latin typeface="Book Antiqua (Gövde)"/>
                <a:ea typeface="Calibri" panose="020F0502020204030204" pitchFamily="34" charset="0"/>
                <a:cs typeface="Arial" panose="020B0604020202020204" pitchFamily="34" charset="0"/>
              </a:rPr>
              <a:t>ve </a:t>
            </a:r>
            <a:r>
              <a:rPr lang="tr-TR" sz="1800" b="1" dirty="0">
                <a:latin typeface="Book Antiqua (Gövde)"/>
                <a:ea typeface="Calibri" panose="020F0502020204030204" pitchFamily="34" charset="0"/>
                <a:cs typeface="Arial" panose="020B0604020202020204" pitchFamily="34" charset="0"/>
              </a:rPr>
              <a:t>1000</a:t>
            </a:r>
            <a:r>
              <a:rPr lang="tr-TR" sz="1800" dirty="0">
                <a:latin typeface="Book Antiqua (Gövde)"/>
                <a:ea typeface="Calibri" panose="020F0502020204030204" pitchFamily="34" charset="0"/>
                <a:cs typeface="Arial" panose="020B0604020202020204" pitchFamily="34" charset="0"/>
              </a:rPr>
              <a:t> yaparak tekrardan gözlemleyelim…</a:t>
            </a:r>
          </a:p>
        </p:txBody>
      </p:sp>
      <p:pic>
        <p:nvPicPr>
          <p:cNvPr id="4" name="Resim 3">
            <a:extLst>
              <a:ext uri="{FF2B5EF4-FFF2-40B4-BE49-F238E27FC236}">
                <a16:creationId xmlns:a16="http://schemas.microsoft.com/office/drawing/2014/main" id="{3F6034E0-5799-F5C8-12D8-8FC1B1F6ECFE}"/>
              </a:ext>
            </a:extLst>
          </p:cNvPr>
          <p:cNvPicPr>
            <a:picLocks noChangeAspect="1"/>
          </p:cNvPicPr>
          <p:nvPr/>
        </p:nvPicPr>
        <p:blipFill>
          <a:blip r:embed="rId4"/>
          <a:stretch>
            <a:fillRect/>
          </a:stretch>
        </p:blipFill>
        <p:spPr>
          <a:xfrm>
            <a:off x="3808621" y="1679328"/>
            <a:ext cx="3112975" cy="2109688"/>
          </a:xfrm>
          <a:prstGeom prst="rect">
            <a:avLst/>
          </a:prstGeom>
        </p:spPr>
      </p:pic>
      <p:pic>
        <p:nvPicPr>
          <p:cNvPr id="8" name="Resim 7">
            <a:extLst>
              <a:ext uri="{FF2B5EF4-FFF2-40B4-BE49-F238E27FC236}">
                <a16:creationId xmlns:a16="http://schemas.microsoft.com/office/drawing/2014/main" id="{57CAC912-4452-F3DD-E2C8-3CC87C309B90}"/>
              </a:ext>
            </a:extLst>
          </p:cNvPr>
          <p:cNvPicPr>
            <a:picLocks noChangeAspect="1"/>
          </p:cNvPicPr>
          <p:nvPr/>
        </p:nvPicPr>
        <p:blipFill>
          <a:blip r:embed="rId5"/>
          <a:stretch>
            <a:fillRect/>
          </a:stretch>
        </p:blipFill>
        <p:spPr>
          <a:xfrm>
            <a:off x="0" y="1679328"/>
            <a:ext cx="3466939" cy="2194302"/>
          </a:xfrm>
          <a:prstGeom prst="rect">
            <a:avLst/>
          </a:prstGeom>
        </p:spPr>
      </p:pic>
      <p:pic>
        <p:nvPicPr>
          <p:cNvPr id="11" name="Resim 10">
            <a:extLst>
              <a:ext uri="{FF2B5EF4-FFF2-40B4-BE49-F238E27FC236}">
                <a16:creationId xmlns:a16="http://schemas.microsoft.com/office/drawing/2014/main" id="{57851B74-D257-E527-C9F5-974D86762E13}"/>
              </a:ext>
            </a:extLst>
          </p:cNvPr>
          <p:cNvPicPr>
            <a:picLocks noChangeAspect="1"/>
          </p:cNvPicPr>
          <p:nvPr/>
        </p:nvPicPr>
        <p:blipFill>
          <a:blip r:embed="rId6"/>
          <a:stretch>
            <a:fillRect/>
          </a:stretch>
        </p:blipFill>
        <p:spPr>
          <a:xfrm>
            <a:off x="3896080" y="4300666"/>
            <a:ext cx="3581649" cy="2237063"/>
          </a:xfrm>
          <a:prstGeom prst="rect">
            <a:avLst/>
          </a:prstGeom>
        </p:spPr>
      </p:pic>
      <p:pic>
        <p:nvPicPr>
          <p:cNvPr id="15" name="Resim 14">
            <a:extLst>
              <a:ext uri="{FF2B5EF4-FFF2-40B4-BE49-F238E27FC236}">
                <a16:creationId xmlns:a16="http://schemas.microsoft.com/office/drawing/2014/main" id="{4925F202-5938-0BEC-83FA-BF515275AEAC}"/>
              </a:ext>
            </a:extLst>
          </p:cNvPr>
          <p:cNvPicPr>
            <a:picLocks noChangeAspect="1"/>
          </p:cNvPicPr>
          <p:nvPr/>
        </p:nvPicPr>
        <p:blipFill>
          <a:blip r:embed="rId7"/>
          <a:stretch>
            <a:fillRect/>
          </a:stretch>
        </p:blipFill>
        <p:spPr>
          <a:xfrm>
            <a:off x="250294" y="4093205"/>
            <a:ext cx="3451339" cy="2472553"/>
          </a:xfrm>
          <a:prstGeom prst="rect">
            <a:avLst/>
          </a:prstGeom>
        </p:spPr>
      </p:pic>
    </p:spTree>
    <p:extLst>
      <p:ext uri="{BB962C8B-B14F-4D97-AF65-F5344CB8AC3E}">
        <p14:creationId xmlns:p14="http://schemas.microsoft.com/office/powerpoint/2010/main" val="3808721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xEl>
                                              <p:pRg st="0" end="0"/>
                                            </p:txEl>
                                          </p:spTgt>
                                        </p:tgtEl>
                                        <p:attrNameLst>
                                          <p:attrName>style.visibility</p:attrName>
                                        </p:attrNameLst>
                                      </p:cBhvr>
                                      <p:to>
                                        <p:strVal val="visible"/>
                                      </p:to>
                                    </p:set>
                                    <p:animEffect transition="in" filter="fade">
                                      <p:cBhvr>
                                        <p:cTn id="12" dur="500"/>
                                        <p:tgtEl>
                                          <p:spTgt spid="1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xEl>
                                              <p:pRg st="1" end="1"/>
                                            </p:txEl>
                                          </p:spTgt>
                                        </p:tgtEl>
                                        <p:attrNameLst>
                                          <p:attrName>style.visibility</p:attrName>
                                        </p:attrNameLst>
                                      </p:cBhvr>
                                      <p:to>
                                        <p:strVal val="visible"/>
                                      </p:to>
                                    </p:set>
                                    <p:animEffect transition="in" filter="fade">
                                      <p:cBhvr>
                                        <p:cTn id="17"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9"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31</a:t>
            </a:r>
          </a:p>
        </p:txBody>
      </p:sp>
      <p:sp>
        <p:nvSpPr>
          <p:cNvPr id="9" name="Başlık 1">
            <a:extLst>
              <a:ext uri="{FF2B5EF4-FFF2-40B4-BE49-F238E27FC236}">
                <a16:creationId xmlns:a16="http://schemas.microsoft.com/office/drawing/2014/main" id="{7C923C75-FF43-658A-0C5B-E4A0B53BF86E}"/>
              </a:ext>
            </a:extLst>
          </p:cNvPr>
          <p:cNvSpPr>
            <a:spLocks noGrp="1"/>
          </p:cNvSpPr>
          <p:nvPr>
            <p:ph type="title"/>
          </p:nvPr>
        </p:nvSpPr>
        <p:spPr>
          <a:xfrm>
            <a:off x="134027" y="581890"/>
            <a:ext cx="9276676" cy="523057"/>
          </a:xfrm>
        </p:spPr>
        <p:txBody>
          <a:bodyPr rtlCol="0">
            <a:normAutofit/>
          </a:bodyPr>
          <a:lstStyle/>
          <a:p>
            <a:r>
              <a:rPr lang="tr-TR" sz="2800" b="1" dirty="0"/>
              <a:t>7- Run [</a:t>
            </a:r>
            <a:r>
              <a:rPr lang="tr-TR" sz="2800" b="1" i="1" dirty="0" err="1"/>
              <a:t>nnstart</a:t>
            </a:r>
            <a:r>
              <a:rPr lang="tr-TR" sz="2800" dirty="0"/>
              <a:t> komutu</a:t>
            </a:r>
            <a:r>
              <a:rPr lang="tr-TR" sz="2800" b="1" dirty="0"/>
              <a:t>]:</a:t>
            </a:r>
          </a:p>
        </p:txBody>
      </p:sp>
      <p:sp>
        <p:nvSpPr>
          <p:cNvPr id="10" name="Metin kutusu 9">
            <a:extLst>
              <a:ext uri="{FF2B5EF4-FFF2-40B4-BE49-F238E27FC236}">
                <a16:creationId xmlns:a16="http://schemas.microsoft.com/office/drawing/2014/main" id="{DEB90EC6-A5F2-773E-BAB5-AA20DEC3D9DE}"/>
              </a:ext>
            </a:extLst>
          </p:cNvPr>
          <p:cNvSpPr txBox="1"/>
          <p:nvPr/>
        </p:nvSpPr>
        <p:spPr>
          <a:xfrm>
            <a:off x="949035" y="1844550"/>
            <a:ext cx="3551866" cy="369332"/>
          </a:xfrm>
          <a:prstGeom prst="rect">
            <a:avLst/>
          </a:prstGeom>
          <a:noFill/>
        </p:spPr>
        <p:txBody>
          <a:bodyPr wrap="square">
            <a:spAutoFit/>
          </a:bodyPr>
          <a:lstStyle/>
          <a:p>
            <a:r>
              <a:rPr lang="tr-TR" sz="1800" dirty="0">
                <a:effectLst/>
                <a:latin typeface="Book Antiqua (Gövde)"/>
                <a:ea typeface="Calibri" panose="020F0502020204030204" pitchFamily="34" charset="0"/>
                <a:cs typeface="Arial" panose="020B0604020202020204" pitchFamily="34" charset="0"/>
              </a:rPr>
              <a:t>GKS=100</a:t>
            </a:r>
            <a:endParaRPr lang="tr-TR" dirty="0">
              <a:latin typeface="Book Antiqua (Gövde)"/>
            </a:endParaRPr>
          </a:p>
        </p:txBody>
      </p:sp>
      <p:pic>
        <p:nvPicPr>
          <p:cNvPr id="12" name="Resim 11">
            <a:extLst>
              <a:ext uri="{FF2B5EF4-FFF2-40B4-BE49-F238E27FC236}">
                <a16:creationId xmlns:a16="http://schemas.microsoft.com/office/drawing/2014/main" id="{F33DDC0B-197A-31D4-FAA4-68AA10CAF8F8}"/>
              </a:ext>
            </a:extLst>
          </p:cNvPr>
          <p:cNvPicPr>
            <a:picLocks noChangeAspect="1"/>
          </p:cNvPicPr>
          <p:nvPr/>
        </p:nvPicPr>
        <p:blipFill>
          <a:blip r:embed="rId4"/>
          <a:stretch>
            <a:fillRect/>
          </a:stretch>
        </p:blipFill>
        <p:spPr>
          <a:xfrm>
            <a:off x="2148811" y="1751031"/>
            <a:ext cx="1689340" cy="556369"/>
          </a:xfrm>
          <a:prstGeom prst="rect">
            <a:avLst/>
          </a:prstGeom>
        </p:spPr>
      </p:pic>
      <p:sp>
        <p:nvSpPr>
          <p:cNvPr id="21" name="Metin kutusu 20">
            <a:extLst>
              <a:ext uri="{FF2B5EF4-FFF2-40B4-BE49-F238E27FC236}">
                <a16:creationId xmlns:a16="http://schemas.microsoft.com/office/drawing/2014/main" id="{5A0D16FC-522A-2407-7EA0-F10C55C922C1}"/>
              </a:ext>
            </a:extLst>
          </p:cNvPr>
          <p:cNvSpPr txBox="1"/>
          <p:nvPr/>
        </p:nvSpPr>
        <p:spPr>
          <a:xfrm>
            <a:off x="7481915" y="1894354"/>
            <a:ext cx="3551866" cy="369332"/>
          </a:xfrm>
          <a:prstGeom prst="rect">
            <a:avLst/>
          </a:prstGeom>
          <a:noFill/>
        </p:spPr>
        <p:txBody>
          <a:bodyPr wrap="square">
            <a:spAutoFit/>
          </a:bodyPr>
          <a:lstStyle/>
          <a:p>
            <a:r>
              <a:rPr lang="tr-TR" sz="1800" dirty="0">
                <a:effectLst/>
                <a:latin typeface="Book Antiqua (Gövde)"/>
                <a:ea typeface="Calibri" panose="020F0502020204030204" pitchFamily="34" charset="0"/>
                <a:cs typeface="Arial" panose="020B0604020202020204" pitchFamily="34" charset="0"/>
              </a:rPr>
              <a:t>GKS=1000</a:t>
            </a:r>
            <a:endParaRPr lang="tr-TR" dirty="0">
              <a:latin typeface="Book Antiqua (Gövde)"/>
            </a:endParaRPr>
          </a:p>
        </p:txBody>
      </p:sp>
      <p:pic>
        <p:nvPicPr>
          <p:cNvPr id="23" name="Resim 22">
            <a:extLst>
              <a:ext uri="{FF2B5EF4-FFF2-40B4-BE49-F238E27FC236}">
                <a16:creationId xmlns:a16="http://schemas.microsoft.com/office/drawing/2014/main" id="{7348E743-100F-E7A7-FC36-C64A49697AC1}"/>
              </a:ext>
            </a:extLst>
          </p:cNvPr>
          <p:cNvPicPr>
            <a:picLocks noChangeAspect="1"/>
          </p:cNvPicPr>
          <p:nvPr/>
        </p:nvPicPr>
        <p:blipFill>
          <a:blip r:embed="rId5"/>
          <a:stretch>
            <a:fillRect/>
          </a:stretch>
        </p:blipFill>
        <p:spPr>
          <a:xfrm>
            <a:off x="8820099" y="1803910"/>
            <a:ext cx="1705166" cy="523057"/>
          </a:xfrm>
          <a:prstGeom prst="rect">
            <a:avLst/>
          </a:prstGeom>
        </p:spPr>
      </p:pic>
      <p:sp>
        <p:nvSpPr>
          <p:cNvPr id="28" name="Metin kutusu 27">
            <a:extLst>
              <a:ext uri="{FF2B5EF4-FFF2-40B4-BE49-F238E27FC236}">
                <a16:creationId xmlns:a16="http://schemas.microsoft.com/office/drawing/2014/main" id="{423308CC-A2BB-BF89-5268-FBE9280A90A4}"/>
              </a:ext>
            </a:extLst>
          </p:cNvPr>
          <p:cNvSpPr txBox="1"/>
          <p:nvPr/>
        </p:nvSpPr>
        <p:spPr>
          <a:xfrm>
            <a:off x="1335114" y="5356980"/>
            <a:ext cx="8438805" cy="923330"/>
          </a:xfrm>
          <a:prstGeom prst="rect">
            <a:avLst/>
          </a:prstGeom>
          <a:noFill/>
        </p:spPr>
        <p:txBody>
          <a:bodyPr wrap="square">
            <a:spAutoFit/>
          </a:bodyPr>
          <a:lstStyle/>
          <a:p>
            <a:pPr marL="0" indent="0">
              <a:buNone/>
            </a:pPr>
            <a:r>
              <a:rPr lang="tr-TR" dirty="0" err="1"/>
              <a:t>GKS’nin</a:t>
            </a:r>
            <a:r>
              <a:rPr lang="tr-TR" dirty="0"/>
              <a:t> </a:t>
            </a:r>
            <a:r>
              <a:rPr lang="tr-TR" b="1" dirty="0"/>
              <a:t>100 </a:t>
            </a:r>
            <a:r>
              <a:rPr lang="tr-TR" dirty="0"/>
              <a:t>olduğu grafik de</a:t>
            </a:r>
            <a:r>
              <a:rPr lang="tr-TR" sz="1800" dirty="0"/>
              <a:t> </a:t>
            </a:r>
            <a:r>
              <a:rPr lang="tr-TR" sz="1800" dirty="0" err="1"/>
              <a:t>gradient’in</a:t>
            </a:r>
            <a:r>
              <a:rPr lang="tr-TR" sz="1800" dirty="0"/>
              <a:t> dalgalı bir şekilde 0’a doğru alçaldığını gözlemiyoruz. Şu an için </a:t>
            </a:r>
            <a:r>
              <a:rPr lang="tr-TR" sz="1800" dirty="0" err="1"/>
              <a:t>GKS’nin</a:t>
            </a:r>
            <a:r>
              <a:rPr lang="tr-TR" sz="1800" dirty="0"/>
              <a:t> </a:t>
            </a:r>
            <a:r>
              <a:rPr lang="tr-TR" sz="1800" b="1" dirty="0"/>
              <a:t>100 </a:t>
            </a:r>
            <a:r>
              <a:rPr lang="tr-TR" sz="1800" dirty="0"/>
              <a:t>olması olumlu bir sonuç vermiş gibi gözüküyor</a:t>
            </a:r>
          </a:p>
        </p:txBody>
      </p:sp>
      <p:pic>
        <p:nvPicPr>
          <p:cNvPr id="4" name="Resim 3">
            <a:extLst>
              <a:ext uri="{FF2B5EF4-FFF2-40B4-BE49-F238E27FC236}">
                <a16:creationId xmlns:a16="http://schemas.microsoft.com/office/drawing/2014/main" id="{6ED16B58-E3D6-F8F3-2654-4FAE95F8694E}"/>
              </a:ext>
            </a:extLst>
          </p:cNvPr>
          <p:cNvPicPr>
            <a:picLocks noChangeAspect="1"/>
          </p:cNvPicPr>
          <p:nvPr/>
        </p:nvPicPr>
        <p:blipFill>
          <a:blip r:embed="rId6"/>
          <a:stretch>
            <a:fillRect/>
          </a:stretch>
        </p:blipFill>
        <p:spPr>
          <a:xfrm>
            <a:off x="898377" y="2380133"/>
            <a:ext cx="4190207" cy="2810595"/>
          </a:xfrm>
          <a:prstGeom prst="rect">
            <a:avLst/>
          </a:prstGeom>
        </p:spPr>
      </p:pic>
      <p:pic>
        <p:nvPicPr>
          <p:cNvPr id="8" name="Resim 7">
            <a:extLst>
              <a:ext uri="{FF2B5EF4-FFF2-40B4-BE49-F238E27FC236}">
                <a16:creationId xmlns:a16="http://schemas.microsoft.com/office/drawing/2014/main" id="{5B23ADF2-29C0-FAA7-7E76-FE794339CF82}"/>
              </a:ext>
            </a:extLst>
          </p:cNvPr>
          <p:cNvPicPr>
            <a:picLocks noChangeAspect="1"/>
          </p:cNvPicPr>
          <p:nvPr/>
        </p:nvPicPr>
        <p:blipFill>
          <a:blip r:embed="rId7"/>
          <a:stretch>
            <a:fillRect/>
          </a:stretch>
        </p:blipFill>
        <p:spPr>
          <a:xfrm>
            <a:off x="6941510" y="2485298"/>
            <a:ext cx="3955090" cy="2660896"/>
          </a:xfrm>
          <a:prstGeom prst="rect">
            <a:avLst/>
          </a:prstGeom>
        </p:spPr>
      </p:pic>
    </p:spTree>
    <p:extLst>
      <p:ext uri="{BB962C8B-B14F-4D97-AF65-F5344CB8AC3E}">
        <p14:creationId xmlns:p14="http://schemas.microsoft.com/office/powerpoint/2010/main" val="855688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32</a:t>
            </a:r>
          </a:p>
        </p:txBody>
      </p:sp>
      <p:sp>
        <p:nvSpPr>
          <p:cNvPr id="9" name="Başlık 1">
            <a:extLst>
              <a:ext uri="{FF2B5EF4-FFF2-40B4-BE49-F238E27FC236}">
                <a16:creationId xmlns:a16="http://schemas.microsoft.com/office/drawing/2014/main" id="{7C923C75-FF43-658A-0C5B-E4A0B53BF86E}"/>
              </a:ext>
            </a:extLst>
          </p:cNvPr>
          <p:cNvSpPr>
            <a:spLocks noGrp="1"/>
          </p:cNvSpPr>
          <p:nvPr>
            <p:ph type="title"/>
          </p:nvPr>
        </p:nvSpPr>
        <p:spPr>
          <a:xfrm>
            <a:off x="134027" y="581890"/>
            <a:ext cx="9276676" cy="523057"/>
          </a:xfrm>
        </p:spPr>
        <p:txBody>
          <a:bodyPr rtlCol="0">
            <a:normAutofit/>
          </a:bodyPr>
          <a:lstStyle/>
          <a:p>
            <a:r>
              <a:rPr lang="tr-TR" sz="2800" b="1" dirty="0"/>
              <a:t>7- Run [</a:t>
            </a:r>
            <a:r>
              <a:rPr lang="tr-TR" sz="2800" b="1" i="1" dirty="0" err="1"/>
              <a:t>nnstart</a:t>
            </a:r>
            <a:r>
              <a:rPr lang="tr-TR" sz="2800" dirty="0"/>
              <a:t> komutu</a:t>
            </a:r>
            <a:r>
              <a:rPr lang="tr-TR" sz="2800" b="1" dirty="0"/>
              <a:t>]:</a:t>
            </a:r>
          </a:p>
        </p:txBody>
      </p:sp>
      <p:sp>
        <p:nvSpPr>
          <p:cNvPr id="10" name="Metin kutusu 9">
            <a:extLst>
              <a:ext uri="{FF2B5EF4-FFF2-40B4-BE49-F238E27FC236}">
                <a16:creationId xmlns:a16="http://schemas.microsoft.com/office/drawing/2014/main" id="{DEB90EC6-A5F2-773E-BAB5-AA20DEC3D9DE}"/>
              </a:ext>
            </a:extLst>
          </p:cNvPr>
          <p:cNvSpPr txBox="1"/>
          <p:nvPr/>
        </p:nvSpPr>
        <p:spPr>
          <a:xfrm>
            <a:off x="949035" y="1661670"/>
            <a:ext cx="3551866" cy="369332"/>
          </a:xfrm>
          <a:prstGeom prst="rect">
            <a:avLst/>
          </a:prstGeom>
          <a:noFill/>
        </p:spPr>
        <p:txBody>
          <a:bodyPr wrap="square">
            <a:spAutoFit/>
          </a:bodyPr>
          <a:lstStyle/>
          <a:p>
            <a:r>
              <a:rPr lang="tr-TR" sz="1800" dirty="0">
                <a:effectLst/>
                <a:latin typeface="Book Antiqua (Gövde)"/>
                <a:ea typeface="Calibri" panose="020F0502020204030204" pitchFamily="34" charset="0"/>
                <a:cs typeface="Arial" panose="020B0604020202020204" pitchFamily="34" charset="0"/>
              </a:rPr>
              <a:t>GKS=100</a:t>
            </a:r>
            <a:endParaRPr lang="tr-TR" dirty="0">
              <a:latin typeface="Book Antiqua (Gövde)"/>
            </a:endParaRPr>
          </a:p>
        </p:txBody>
      </p:sp>
      <p:pic>
        <p:nvPicPr>
          <p:cNvPr id="12" name="Resim 11">
            <a:extLst>
              <a:ext uri="{FF2B5EF4-FFF2-40B4-BE49-F238E27FC236}">
                <a16:creationId xmlns:a16="http://schemas.microsoft.com/office/drawing/2014/main" id="{F33DDC0B-197A-31D4-FAA4-68AA10CAF8F8}"/>
              </a:ext>
            </a:extLst>
          </p:cNvPr>
          <p:cNvPicPr>
            <a:picLocks noChangeAspect="1"/>
          </p:cNvPicPr>
          <p:nvPr/>
        </p:nvPicPr>
        <p:blipFill>
          <a:blip r:embed="rId4"/>
          <a:stretch>
            <a:fillRect/>
          </a:stretch>
        </p:blipFill>
        <p:spPr>
          <a:xfrm>
            <a:off x="2148811" y="1568151"/>
            <a:ext cx="1689340" cy="556369"/>
          </a:xfrm>
          <a:prstGeom prst="rect">
            <a:avLst/>
          </a:prstGeom>
        </p:spPr>
      </p:pic>
      <p:sp>
        <p:nvSpPr>
          <p:cNvPr id="21" name="Metin kutusu 20">
            <a:extLst>
              <a:ext uri="{FF2B5EF4-FFF2-40B4-BE49-F238E27FC236}">
                <a16:creationId xmlns:a16="http://schemas.microsoft.com/office/drawing/2014/main" id="{5A0D16FC-522A-2407-7EA0-F10C55C922C1}"/>
              </a:ext>
            </a:extLst>
          </p:cNvPr>
          <p:cNvSpPr txBox="1"/>
          <p:nvPr/>
        </p:nvSpPr>
        <p:spPr>
          <a:xfrm>
            <a:off x="7481915" y="1711474"/>
            <a:ext cx="3551866" cy="369332"/>
          </a:xfrm>
          <a:prstGeom prst="rect">
            <a:avLst/>
          </a:prstGeom>
          <a:noFill/>
        </p:spPr>
        <p:txBody>
          <a:bodyPr wrap="square">
            <a:spAutoFit/>
          </a:bodyPr>
          <a:lstStyle/>
          <a:p>
            <a:r>
              <a:rPr lang="tr-TR" sz="1800" dirty="0">
                <a:effectLst/>
                <a:latin typeface="Book Antiqua (Gövde)"/>
                <a:ea typeface="Calibri" panose="020F0502020204030204" pitchFamily="34" charset="0"/>
                <a:cs typeface="Arial" panose="020B0604020202020204" pitchFamily="34" charset="0"/>
              </a:rPr>
              <a:t>GKS=1000</a:t>
            </a:r>
            <a:endParaRPr lang="tr-TR" dirty="0">
              <a:latin typeface="Book Antiqua (Gövde)"/>
            </a:endParaRPr>
          </a:p>
        </p:txBody>
      </p:sp>
      <p:pic>
        <p:nvPicPr>
          <p:cNvPr id="23" name="Resim 22">
            <a:extLst>
              <a:ext uri="{FF2B5EF4-FFF2-40B4-BE49-F238E27FC236}">
                <a16:creationId xmlns:a16="http://schemas.microsoft.com/office/drawing/2014/main" id="{7348E743-100F-E7A7-FC36-C64A49697AC1}"/>
              </a:ext>
            </a:extLst>
          </p:cNvPr>
          <p:cNvPicPr>
            <a:picLocks noChangeAspect="1"/>
          </p:cNvPicPr>
          <p:nvPr/>
        </p:nvPicPr>
        <p:blipFill>
          <a:blip r:embed="rId5"/>
          <a:stretch>
            <a:fillRect/>
          </a:stretch>
        </p:blipFill>
        <p:spPr>
          <a:xfrm>
            <a:off x="8820099" y="1621030"/>
            <a:ext cx="1705166" cy="523057"/>
          </a:xfrm>
          <a:prstGeom prst="rect">
            <a:avLst/>
          </a:prstGeom>
        </p:spPr>
      </p:pic>
      <p:sp>
        <p:nvSpPr>
          <p:cNvPr id="28" name="Metin kutusu 27">
            <a:extLst>
              <a:ext uri="{FF2B5EF4-FFF2-40B4-BE49-F238E27FC236}">
                <a16:creationId xmlns:a16="http://schemas.microsoft.com/office/drawing/2014/main" id="{423308CC-A2BB-BF89-5268-FBE9280A90A4}"/>
              </a:ext>
            </a:extLst>
          </p:cNvPr>
          <p:cNvSpPr txBox="1"/>
          <p:nvPr/>
        </p:nvSpPr>
        <p:spPr>
          <a:xfrm>
            <a:off x="543630" y="5942236"/>
            <a:ext cx="7453119" cy="584775"/>
          </a:xfrm>
          <a:prstGeom prst="rect">
            <a:avLst/>
          </a:prstGeom>
          <a:noFill/>
        </p:spPr>
        <p:txBody>
          <a:bodyPr wrap="square">
            <a:spAutoFit/>
          </a:bodyPr>
          <a:lstStyle/>
          <a:p>
            <a:pPr marL="0" indent="0">
              <a:buNone/>
            </a:pPr>
            <a:r>
              <a:rPr lang="tr-TR" sz="1600" dirty="0" err="1"/>
              <a:t>GKS’nin</a:t>
            </a:r>
            <a:r>
              <a:rPr lang="tr-TR" sz="1600" dirty="0"/>
              <a:t> 100 olduğu </a:t>
            </a:r>
            <a:r>
              <a:rPr lang="tr-TR" sz="1600" dirty="0" err="1"/>
              <a:t>regrasyon</a:t>
            </a:r>
            <a:r>
              <a:rPr lang="tr-TR" sz="1600" dirty="0"/>
              <a:t> grafiklerinden başarı yüzdesi daha yüksek. Şu an için </a:t>
            </a:r>
            <a:r>
              <a:rPr lang="tr-TR" sz="1600" dirty="0" err="1"/>
              <a:t>GKS’nin</a:t>
            </a:r>
            <a:r>
              <a:rPr lang="tr-TR" sz="1600" dirty="0"/>
              <a:t> 100 olması olumlu bir sonuç vermiş gibi gözüküyor</a:t>
            </a:r>
          </a:p>
        </p:txBody>
      </p:sp>
      <p:pic>
        <p:nvPicPr>
          <p:cNvPr id="13" name="Resim 12">
            <a:extLst>
              <a:ext uri="{FF2B5EF4-FFF2-40B4-BE49-F238E27FC236}">
                <a16:creationId xmlns:a16="http://schemas.microsoft.com/office/drawing/2014/main" id="{5A701C6E-64D9-D53C-E716-D75D6F4F8C91}"/>
              </a:ext>
            </a:extLst>
          </p:cNvPr>
          <p:cNvPicPr>
            <a:picLocks noChangeAspect="1"/>
          </p:cNvPicPr>
          <p:nvPr/>
        </p:nvPicPr>
        <p:blipFill>
          <a:blip r:embed="rId6"/>
          <a:stretch>
            <a:fillRect/>
          </a:stretch>
        </p:blipFill>
        <p:spPr>
          <a:xfrm>
            <a:off x="6340495" y="2234531"/>
            <a:ext cx="4773016" cy="3579762"/>
          </a:xfrm>
          <a:prstGeom prst="rect">
            <a:avLst/>
          </a:prstGeom>
        </p:spPr>
      </p:pic>
      <p:pic>
        <p:nvPicPr>
          <p:cNvPr id="15" name="Resim 14">
            <a:extLst>
              <a:ext uri="{FF2B5EF4-FFF2-40B4-BE49-F238E27FC236}">
                <a16:creationId xmlns:a16="http://schemas.microsoft.com/office/drawing/2014/main" id="{C3B485DF-7EB7-17E6-A07F-7061CC5FFC55}"/>
              </a:ext>
            </a:extLst>
          </p:cNvPr>
          <p:cNvPicPr>
            <a:picLocks noChangeAspect="1"/>
          </p:cNvPicPr>
          <p:nvPr/>
        </p:nvPicPr>
        <p:blipFill>
          <a:blip r:embed="rId7"/>
          <a:stretch>
            <a:fillRect/>
          </a:stretch>
        </p:blipFill>
        <p:spPr>
          <a:xfrm>
            <a:off x="873125" y="2310638"/>
            <a:ext cx="4773016" cy="3445480"/>
          </a:xfrm>
          <a:prstGeom prst="rect">
            <a:avLst/>
          </a:prstGeom>
        </p:spPr>
      </p:pic>
    </p:spTree>
    <p:extLst>
      <p:ext uri="{BB962C8B-B14F-4D97-AF65-F5344CB8AC3E}">
        <p14:creationId xmlns:p14="http://schemas.microsoft.com/office/powerpoint/2010/main" val="237975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33</a:t>
            </a:r>
          </a:p>
        </p:txBody>
      </p:sp>
      <p:sp>
        <p:nvSpPr>
          <p:cNvPr id="9" name="Başlık 1">
            <a:extLst>
              <a:ext uri="{FF2B5EF4-FFF2-40B4-BE49-F238E27FC236}">
                <a16:creationId xmlns:a16="http://schemas.microsoft.com/office/drawing/2014/main" id="{7C923C75-FF43-658A-0C5B-E4A0B53BF86E}"/>
              </a:ext>
            </a:extLst>
          </p:cNvPr>
          <p:cNvSpPr>
            <a:spLocks noGrp="1"/>
          </p:cNvSpPr>
          <p:nvPr>
            <p:ph type="title"/>
          </p:nvPr>
        </p:nvSpPr>
        <p:spPr>
          <a:xfrm>
            <a:off x="134027" y="581890"/>
            <a:ext cx="9276676" cy="523057"/>
          </a:xfrm>
        </p:spPr>
        <p:txBody>
          <a:bodyPr rtlCol="0">
            <a:normAutofit/>
          </a:bodyPr>
          <a:lstStyle/>
          <a:p>
            <a:r>
              <a:rPr lang="tr-TR" sz="2800" b="1" dirty="0"/>
              <a:t>7- Run [</a:t>
            </a:r>
            <a:r>
              <a:rPr lang="tr-TR" sz="2800" b="1" i="1" dirty="0" err="1"/>
              <a:t>nnstart</a:t>
            </a:r>
            <a:r>
              <a:rPr lang="tr-TR" sz="2800" dirty="0"/>
              <a:t> komutu</a:t>
            </a:r>
            <a:r>
              <a:rPr lang="tr-TR" sz="2800" b="1" dirty="0"/>
              <a:t>]:</a:t>
            </a:r>
          </a:p>
        </p:txBody>
      </p:sp>
      <p:sp>
        <p:nvSpPr>
          <p:cNvPr id="10" name="Metin kutusu 9">
            <a:extLst>
              <a:ext uri="{FF2B5EF4-FFF2-40B4-BE49-F238E27FC236}">
                <a16:creationId xmlns:a16="http://schemas.microsoft.com/office/drawing/2014/main" id="{DEB90EC6-A5F2-773E-BAB5-AA20DEC3D9DE}"/>
              </a:ext>
            </a:extLst>
          </p:cNvPr>
          <p:cNvSpPr txBox="1"/>
          <p:nvPr/>
        </p:nvSpPr>
        <p:spPr>
          <a:xfrm>
            <a:off x="949035" y="1651510"/>
            <a:ext cx="3551866" cy="369332"/>
          </a:xfrm>
          <a:prstGeom prst="rect">
            <a:avLst/>
          </a:prstGeom>
          <a:noFill/>
        </p:spPr>
        <p:txBody>
          <a:bodyPr wrap="square">
            <a:spAutoFit/>
          </a:bodyPr>
          <a:lstStyle/>
          <a:p>
            <a:r>
              <a:rPr lang="tr-TR" sz="1800" dirty="0">
                <a:effectLst/>
                <a:latin typeface="Book Antiqua (Gövde)"/>
                <a:ea typeface="Calibri" panose="020F0502020204030204" pitchFamily="34" charset="0"/>
                <a:cs typeface="Arial" panose="020B0604020202020204" pitchFamily="34" charset="0"/>
              </a:rPr>
              <a:t>GKS=100</a:t>
            </a:r>
            <a:endParaRPr lang="tr-TR" dirty="0">
              <a:latin typeface="Book Antiqua (Gövde)"/>
            </a:endParaRPr>
          </a:p>
        </p:txBody>
      </p:sp>
      <p:pic>
        <p:nvPicPr>
          <p:cNvPr id="12" name="Resim 11">
            <a:extLst>
              <a:ext uri="{FF2B5EF4-FFF2-40B4-BE49-F238E27FC236}">
                <a16:creationId xmlns:a16="http://schemas.microsoft.com/office/drawing/2014/main" id="{F33DDC0B-197A-31D4-FAA4-68AA10CAF8F8}"/>
              </a:ext>
            </a:extLst>
          </p:cNvPr>
          <p:cNvPicPr>
            <a:picLocks noChangeAspect="1"/>
          </p:cNvPicPr>
          <p:nvPr/>
        </p:nvPicPr>
        <p:blipFill>
          <a:blip r:embed="rId4"/>
          <a:stretch>
            <a:fillRect/>
          </a:stretch>
        </p:blipFill>
        <p:spPr>
          <a:xfrm>
            <a:off x="2148811" y="1557991"/>
            <a:ext cx="1689340" cy="556369"/>
          </a:xfrm>
          <a:prstGeom prst="rect">
            <a:avLst/>
          </a:prstGeom>
        </p:spPr>
      </p:pic>
      <p:sp>
        <p:nvSpPr>
          <p:cNvPr id="21" name="Metin kutusu 20">
            <a:extLst>
              <a:ext uri="{FF2B5EF4-FFF2-40B4-BE49-F238E27FC236}">
                <a16:creationId xmlns:a16="http://schemas.microsoft.com/office/drawing/2014/main" id="{5A0D16FC-522A-2407-7EA0-F10C55C922C1}"/>
              </a:ext>
            </a:extLst>
          </p:cNvPr>
          <p:cNvSpPr txBox="1"/>
          <p:nvPr/>
        </p:nvSpPr>
        <p:spPr>
          <a:xfrm>
            <a:off x="7481915" y="1701314"/>
            <a:ext cx="3551866" cy="369332"/>
          </a:xfrm>
          <a:prstGeom prst="rect">
            <a:avLst/>
          </a:prstGeom>
          <a:noFill/>
        </p:spPr>
        <p:txBody>
          <a:bodyPr wrap="square">
            <a:spAutoFit/>
          </a:bodyPr>
          <a:lstStyle/>
          <a:p>
            <a:r>
              <a:rPr lang="tr-TR" sz="1800" dirty="0">
                <a:effectLst/>
                <a:latin typeface="Book Antiqua (Gövde)"/>
                <a:ea typeface="Calibri" panose="020F0502020204030204" pitchFamily="34" charset="0"/>
                <a:cs typeface="Arial" panose="020B0604020202020204" pitchFamily="34" charset="0"/>
              </a:rPr>
              <a:t>GKS=1000</a:t>
            </a:r>
            <a:endParaRPr lang="tr-TR" dirty="0">
              <a:latin typeface="Book Antiqua (Gövde)"/>
            </a:endParaRPr>
          </a:p>
        </p:txBody>
      </p:sp>
      <p:pic>
        <p:nvPicPr>
          <p:cNvPr id="23" name="Resim 22">
            <a:extLst>
              <a:ext uri="{FF2B5EF4-FFF2-40B4-BE49-F238E27FC236}">
                <a16:creationId xmlns:a16="http://schemas.microsoft.com/office/drawing/2014/main" id="{7348E743-100F-E7A7-FC36-C64A49697AC1}"/>
              </a:ext>
            </a:extLst>
          </p:cNvPr>
          <p:cNvPicPr>
            <a:picLocks noChangeAspect="1"/>
          </p:cNvPicPr>
          <p:nvPr/>
        </p:nvPicPr>
        <p:blipFill>
          <a:blip r:embed="rId5"/>
          <a:stretch>
            <a:fillRect/>
          </a:stretch>
        </p:blipFill>
        <p:spPr>
          <a:xfrm>
            <a:off x="8820099" y="1580390"/>
            <a:ext cx="1705166" cy="523057"/>
          </a:xfrm>
          <a:prstGeom prst="rect">
            <a:avLst/>
          </a:prstGeom>
        </p:spPr>
      </p:pic>
      <p:sp>
        <p:nvSpPr>
          <p:cNvPr id="28" name="Metin kutusu 27">
            <a:extLst>
              <a:ext uri="{FF2B5EF4-FFF2-40B4-BE49-F238E27FC236}">
                <a16:creationId xmlns:a16="http://schemas.microsoft.com/office/drawing/2014/main" id="{423308CC-A2BB-BF89-5268-FBE9280A90A4}"/>
              </a:ext>
            </a:extLst>
          </p:cNvPr>
          <p:cNvSpPr txBox="1"/>
          <p:nvPr/>
        </p:nvSpPr>
        <p:spPr>
          <a:xfrm>
            <a:off x="705523" y="5570776"/>
            <a:ext cx="10434805" cy="923330"/>
          </a:xfrm>
          <a:prstGeom prst="rect">
            <a:avLst/>
          </a:prstGeom>
          <a:noFill/>
        </p:spPr>
        <p:txBody>
          <a:bodyPr wrap="square">
            <a:spAutoFit/>
          </a:bodyPr>
          <a:lstStyle/>
          <a:p>
            <a:pPr marL="0" indent="0">
              <a:buNone/>
            </a:pPr>
            <a:r>
              <a:rPr lang="tr-TR" dirty="0" err="1"/>
              <a:t>GKS’nin</a:t>
            </a:r>
            <a:r>
              <a:rPr lang="tr-TR" dirty="0"/>
              <a:t> 1000 olduğu grafik de bir </a:t>
            </a:r>
            <a:r>
              <a:rPr lang="tr-TR" b="1" dirty="0" err="1"/>
              <a:t>outfit</a:t>
            </a:r>
            <a:r>
              <a:rPr lang="tr-TR" b="1" dirty="0"/>
              <a:t> </a:t>
            </a:r>
            <a:r>
              <a:rPr lang="tr-TR" dirty="0"/>
              <a:t>hatasından söz edilebilir</a:t>
            </a:r>
            <a:r>
              <a:rPr lang="tr-TR" sz="1800" dirty="0"/>
              <a:t>. </a:t>
            </a:r>
            <a:r>
              <a:rPr lang="tr-TR" sz="1800" dirty="0" err="1"/>
              <a:t>GKS’nin</a:t>
            </a:r>
            <a:r>
              <a:rPr lang="tr-TR" sz="1800" dirty="0"/>
              <a:t> 100 olduğu grafikteyse grafiğimizin seyri aşağıya doğru olsa bile bir </a:t>
            </a:r>
            <a:r>
              <a:rPr lang="tr-TR" sz="1800" b="1" dirty="0" err="1"/>
              <a:t>outfit</a:t>
            </a:r>
            <a:r>
              <a:rPr lang="tr-TR" sz="1800" dirty="0"/>
              <a:t> hatasından söz edilemez. Şu an için </a:t>
            </a:r>
            <a:r>
              <a:rPr lang="tr-TR" sz="1800" dirty="0" err="1"/>
              <a:t>GKS’nin</a:t>
            </a:r>
            <a:r>
              <a:rPr lang="tr-TR" sz="1800" dirty="0"/>
              <a:t> 100 olması olumlu bir sonuç vermiş gibi gözüküyor.</a:t>
            </a:r>
          </a:p>
        </p:txBody>
      </p:sp>
      <p:pic>
        <p:nvPicPr>
          <p:cNvPr id="5" name="Resim 4">
            <a:extLst>
              <a:ext uri="{FF2B5EF4-FFF2-40B4-BE49-F238E27FC236}">
                <a16:creationId xmlns:a16="http://schemas.microsoft.com/office/drawing/2014/main" id="{2704399B-5FB5-9866-29A9-8968C2247968}"/>
              </a:ext>
            </a:extLst>
          </p:cNvPr>
          <p:cNvPicPr>
            <a:picLocks noChangeAspect="1"/>
          </p:cNvPicPr>
          <p:nvPr/>
        </p:nvPicPr>
        <p:blipFill>
          <a:blip r:embed="rId6"/>
          <a:stretch>
            <a:fillRect/>
          </a:stretch>
        </p:blipFill>
        <p:spPr>
          <a:xfrm>
            <a:off x="949035" y="2327943"/>
            <a:ext cx="4799538" cy="3119095"/>
          </a:xfrm>
          <a:prstGeom prst="rect">
            <a:avLst/>
          </a:prstGeom>
        </p:spPr>
      </p:pic>
      <p:pic>
        <p:nvPicPr>
          <p:cNvPr id="13" name="Resim 12">
            <a:extLst>
              <a:ext uri="{FF2B5EF4-FFF2-40B4-BE49-F238E27FC236}">
                <a16:creationId xmlns:a16="http://schemas.microsoft.com/office/drawing/2014/main" id="{FB5B73CB-D4AB-689E-3E1C-675A5C11BBDC}"/>
              </a:ext>
            </a:extLst>
          </p:cNvPr>
          <p:cNvPicPr>
            <a:picLocks noChangeAspect="1"/>
          </p:cNvPicPr>
          <p:nvPr/>
        </p:nvPicPr>
        <p:blipFill>
          <a:blip r:embed="rId7"/>
          <a:stretch>
            <a:fillRect/>
          </a:stretch>
        </p:blipFill>
        <p:spPr>
          <a:xfrm>
            <a:off x="6841390" y="2400919"/>
            <a:ext cx="4401575" cy="3038754"/>
          </a:xfrm>
          <a:prstGeom prst="rect">
            <a:avLst/>
          </a:prstGeom>
        </p:spPr>
      </p:pic>
    </p:spTree>
    <p:extLst>
      <p:ext uri="{BB962C8B-B14F-4D97-AF65-F5344CB8AC3E}">
        <p14:creationId xmlns:p14="http://schemas.microsoft.com/office/powerpoint/2010/main" val="418110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34</a:t>
            </a:r>
          </a:p>
        </p:txBody>
      </p:sp>
      <p:sp>
        <p:nvSpPr>
          <p:cNvPr id="9" name="Başlık 1">
            <a:extLst>
              <a:ext uri="{FF2B5EF4-FFF2-40B4-BE49-F238E27FC236}">
                <a16:creationId xmlns:a16="http://schemas.microsoft.com/office/drawing/2014/main" id="{7C923C75-FF43-658A-0C5B-E4A0B53BF86E}"/>
              </a:ext>
            </a:extLst>
          </p:cNvPr>
          <p:cNvSpPr>
            <a:spLocks noGrp="1"/>
          </p:cNvSpPr>
          <p:nvPr>
            <p:ph type="title"/>
          </p:nvPr>
        </p:nvSpPr>
        <p:spPr>
          <a:xfrm>
            <a:off x="134027" y="581890"/>
            <a:ext cx="9276676" cy="523057"/>
          </a:xfrm>
        </p:spPr>
        <p:txBody>
          <a:bodyPr rtlCol="0">
            <a:normAutofit/>
          </a:bodyPr>
          <a:lstStyle/>
          <a:p>
            <a:r>
              <a:rPr lang="tr-TR" sz="2800" b="1" dirty="0"/>
              <a:t>7- Run [</a:t>
            </a:r>
            <a:r>
              <a:rPr lang="tr-TR" sz="2800" b="1" i="1" dirty="0" err="1"/>
              <a:t>nnstart</a:t>
            </a:r>
            <a:r>
              <a:rPr lang="tr-TR" sz="2800" dirty="0"/>
              <a:t> komutu</a:t>
            </a:r>
            <a:r>
              <a:rPr lang="tr-TR" sz="2800" b="1" dirty="0"/>
              <a:t>]:</a:t>
            </a:r>
          </a:p>
        </p:txBody>
      </p:sp>
      <p:sp>
        <p:nvSpPr>
          <p:cNvPr id="10" name="Metin kutusu 9">
            <a:extLst>
              <a:ext uri="{FF2B5EF4-FFF2-40B4-BE49-F238E27FC236}">
                <a16:creationId xmlns:a16="http://schemas.microsoft.com/office/drawing/2014/main" id="{DEB90EC6-A5F2-773E-BAB5-AA20DEC3D9DE}"/>
              </a:ext>
            </a:extLst>
          </p:cNvPr>
          <p:cNvSpPr txBox="1"/>
          <p:nvPr/>
        </p:nvSpPr>
        <p:spPr>
          <a:xfrm>
            <a:off x="194387" y="1744780"/>
            <a:ext cx="7575205" cy="923330"/>
          </a:xfrm>
          <a:prstGeom prst="rect">
            <a:avLst/>
          </a:prstGeom>
          <a:noFill/>
        </p:spPr>
        <p:txBody>
          <a:bodyPr wrap="square">
            <a:spAutoFit/>
          </a:bodyPr>
          <a:lstStyle/>
          <a:p>
            <a:r>
              <a:rPr lang="tr-TR" b="1" dirty="0" err="1">
                <a:latin typeface="Book Antiqua (Gövde)"/>
                <a:ea typeface="Calibri" panose="020F0502020204030204" pitchFamily="34" charset="0"/>
                <a:cs typeface="Arial" panose="020B0604020202020204" pitchFamily="34" charset="0"/>
              </a:rPr>
              <a:t>Generate</a:t>
            </a:r>
            <a:r>
              <a:rPr lang="tr-TR" b="1" dirty="0">
                <a:latin typeface="Book Antiqua (Gövde)"/>
                <a:ea typeface="Calibri" panose="020F0502020204030204" pitchFamily="34" charset="0"/>
                <a:cs typeface="Arial" panose="020B0604020202020204" pitchFamily="34" charset="0"/>
              </a:rPr>
              <a:t> </a:t>
            </a:r>
            <a:r>
              <a:rPr lang="tr-TR" b="1" dirty="0" err="1">
                <a:latin typeface="Book Antiqua (Gövde)"/>
                <a:ea typeface="Calibri" panose="020F0502020204030204" pitchFamily="34" charset="0"/>
                <a:cs typeface="Arial" panose="020B0604020202020204" pitchFamily="34" charset="0"/>
              </a:rPr>
              <a:t>Code</a:t>
            </a:r>
            <a:r>
              <a:rPr lang="tr-TR" dirty="0">
                <a:latin typeface="Book Antiqua (Gövde)"/>
                <a:ea typeface="Calibri" panose="020F0502020204030204" pitchFamily="34" charset="0"/>
                <a:cs typeface="Arial" panose="020B0604020202020204" pitchFamily="34" charset="0"/>
              </a:rPr>
              <a:t> seçilerek şu ana kadar yapılan tüm işlemlerinin kod kısmı da gözlemlenebilir ve </a:t>
            </a:r>
            <a:r>
              <a:rPr lang="tr-TR" b="1" i="1" dirty="0">
                <a:latin typeface="Book Antiqua (Gövde)"/>
                <a:ea typeface="Calibri" panose="020F0502020204030204" pitchFamily="34" charset="0"/>
                <a:cs typeface="Arial" panose="020B0604020202020204" pitchFamily="34" charset="0"/>
              </a:rPr>
              <a:t>net.</a:t>
            </a:r>
            <a:r>
              <a:rPr lang="tr-TR" dirty="0">
                <a:latin typeface="Book Antiqua (Gövde)"/>
                <a:ea typeface="Calibri" panose="020F0502020204030204" pitchFamily="34" charset="0"/>
                <a:cs typeface="Arial" panose="020B0604020202020204" pitchFamily="34" charset="0"/>
              </a:rPr>
              <a:t> Komutuyla parametreler rahatlıkla değiştirilebilir. </a:t>
            </a:r>
            <a:endParaRPr lang="tr-TR" dirty="0">
              <a:latin typeface="Book Antiqua (Gövde)"/>
            </a:endParaRPr>
          </a:p>
        </p:txBody>
      </p:sp>
      <p:pic>
        <p:nvPicPr>
          <p:cNvPr id="4" name="Resim 3">
            <a:extLst>
              <a:ext uri="{FF2B5EF4-FFF2-40B4-BE49-F238E27FC236}">
                <a16:creationId xmlns:a16="http://schemas.microsoft.com/office/drawing/2014/main" id="{A7E252A7-9BDB-11E5-7033-386381E24EBE}"/>
              </a:ext>
            </a:extLst>
          </p:cNvPr>
          <p:cNvPicPr>
            <a:picLocks noChangeAspect="1"/>
          </p:cNvPicPr>
          <p:nvPr/>
        </p:nvPicPr>
        <p:blipFill rotWithShape="1">
          <a:blip r:embed="rId4"/>
          <a:srcRect l="33845" r="6920" b="7044"/>
          <a:stretch/>
        </p:blipFill>
        <p:spPr>
          <a:xfrm>
            <a:off x="1249680" y="2954917"/>
            <a:ext cx="5049922" cy="2725605"/>
          </a:xfrm>
          <a:prstGeom prst="rect">
            <a:avLst/>
          </a:prstGeom>
        </p:spPr>
      </p:pic>
      <p:sp>
        <p:nvSpPr>
          <p:cNvPr id="5" name="İçerik Yer Tutucusu 2">
            <a:extLst>
              <a:ext uri="{FF2B5EF4-FFF2-40B4-BE49-F238E27FC236}">
                <a16:creationId xmlns:a16="http://schemas.microsoft.com/office/drawing/2014/main" id="{BD93F543-5E0B-6845-D225-0262A384B0D2}"/>
              </a:ext>
            </a:extLst>
          </p:cNvPr>
          <p:cNvSpPr txBox="1">
            <a:spLocks/>
          </p:cNvSpPr>
          <p:nvPr/>
        </p:nvSpPr>
        <p:spPr>
          <a:xfrm>
            <a:off x="134026" y="6316687"/>
            <a:ext cx="10762573" cy="442086"/>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500" b="1" dirty="0"/>
              <a:t>Not: </a:t>
            </a:r>
            <a:r>
              <a:rPr lang="tr-TR" sz="1500" dirty="0"/>
              <a:t>Elde edilen </a:t>
            </a:r>
            <a:r>
              <a:rPr lang="tr-TR" sz="1500" dirty="0" err="1"/>
              <a:t>script</a:t>
            </a:r>
            <a:r>
              <a:rPr lang="tr-TR" sz="1500" dirty="0"/>
              <a:t> kodu ETH dosyasında </a:t>
            </a:r>
            <a:r>
              <a:rPr lang="tr-TR" sz="1500" b="1" dirty="0" err="1"/>
              <a:t>ETH_Projesi_beta</a:t>
            </a:r>
            <a:r>
              <a:rPr lang="tr-TR" sz="1500" dirty="0"/>
              <a:t> adıyla </a:t>
            </a:r>
            <a:r>
              <a:rPr lang="tr-TR" sz="1600" b="1" dirty="0"/>
              <a:t>.m</a:t>
            </a:r>
            <a:r>
              <a:rPr lang="tr-TR" sz="1500" dirty="0"/>
              <a:t> ve </a:t>
            </a:r>
            <a:r>
              <a:rPr lang="tr-TR" sz="1500" b="1" dirty="0"/>
              <a:t>.txt </a:t>
            </a:r>
            <a:r>
              <a:rPr lang="tr-TR" sz="1500" dirty="0"/>
              <a:t>formatında paylaşılmıştır.</a:t>
            </a:r>
          </a:p>
        </p:txBody>
      </p:sp>
      <p:pic>
        <p:nvPicPr>
          <p:cNvPr id="8" name="Resim 7" descr="metin içeren bir resim&#10;&#10;Açıklama otomatik olarak oluşturuldu">
            <a:extLst>
              <a:ext uri="{FF2B5EF4-FFF2-40B4-BE49-F238E27FC236}">
                <a16:creationId xmlns:a16="http://schemas.microsoft.com/office/drawing/2014/main" id="{E7ACE997-CF0E-13E9-1D5B-0C512033EEF6}"/>
              </a:ext>
            </a:extLst>
          </p:cNvPr>
          <p:cNvPicPr>
            <a:picLocks noChangeAspect="1"/>
          </p:cNvPicPr>
          <p:nvPr/>
        </p:nvPicPr>
        <p:blipFill>
          <a:blip r:embed="rId5"/>
          <a:stretch>
            <a:fillRect/>
          </a:stretch>
        </p:blipFill>
        <p:spPr>
          <a:xfrm>
            <a:off x="7252990" y="1741112"/>
            <a:ext cx="3327924" cy="4467151"/>
          </a:xfrm>
          <a:prstGeom prst="rect">
            <a:avLst/>
          </a:prstGeom>
          <a:ln>
            <a:solidFill>
              <a:srgbClr val="46B0AB"/>
            </a:solidFill>
          </a:ln>
        </p:spPr>
      </p:pic>
      <p:pic>
        <p:nvPicPr>
          <p:cNvPr id="13" name="Resim 12" descr="metin içeren bir resim&#10;&#10;Açıklama otomatik olarak oluşturuldu">
            <a:extLst>
              <a:ext uri="{FF2B5EF4-FFF2-40B4-BE49-F238E27FC236}">
                <a16:creationId xmlns:a16="http://schemas.microsoft.com/office/drawing/2014/main" id="{EE7018BD-2EF1-AE6A-F904-A6482C546F58}"/>
              </a:ext>
            </a:extLst>
          </p:cNvPr>
          <p:cNvPicPr>
            <a:picLocks noChangeAspect="1"/>
          </p:cNvPicPr>
          <p:nvPr/>
        </p:nvPicPr>
        <p:blipFill>
          <a:blip r:embed="rId6"/>
          <a:stretch>
            <a:fillRect/>
          </a:stretch>
        </p:blipFill>
        <p:spPr>
          <a:xfrm>
            <a:off x="10856164" y="2943376"/>
            <a:ext cx="1062081" cy="2355506"/>
          </a:xfrm>
          <a:prstGeom prst="rect">
            <a:avLst/>
          </a:prstGeom>
          <a:solidFill>
            <a:srgbClr val="EF7920"/>
          </a:solidFill>
          <a:ln>
            <a:solidFill>
              <a:srgbClr val="46B0AB"/>
            </a:solidFill>
          </a:ln>
        </p:spPr>
      </p:pic>
    </p:spTree>
    <p:extLst>
      <p:ext uri="{BB962C8B-B14F-4D97-AF65-F5344CB8AC3E}">
        <p14:creationId xmlns:p14="http://schemas.microsoft.com/office/powerpoint/2010/main" val="2276549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35</a:t>
            </a:r>
          </a:p>
        </p:txBody>
      </p:sp>
      <p:sp>
        <p:nvSpPr>
          <p:cNvPr id="9" name="Başlık 1">
            <a:extLst>
              <a:ext uri="{FF2B5EF4-FFF2-40B4-BE49-F238E27FC236}">
                <a16:creationId xmlns:a16="http://schemas.microsoft.com/office/drawing/2014/main" id="{7C923C75-FF43-658A-0C5B-E4A0B53BF86E}"/>
              </a:ext>
            </a:extLst>
          </p:cNvPr>
          <p:cNvSpPr>
            <a:spLocks noGrp="1"/>
          </p:cNvSpPr>
          <p:nvPr>
            <p:ph type="title"/>
          </p:nvPr>
        </p:nvSpPr>
        <p:spPr>
          <a:xfrm>
            <a:off x="306747" y="590393"/>
            <a:ext cx="9276676" cy="523057"/>
          </a:xfrm>
        </p:spPr>
        <p:txBody>
          <a:bodyPr rtlCol="0">
            <a:normAutofit/>
          </a:bodyPr>
          <a:lstStyle/>
          <a:p>
            <a:r>
              <a:rPr lang="tr-TR" sz="2800" b="1" dirty="0"/>
              <a:t>TEST:</a:t>
            </a:r>
            <a:endParaRPr lang="tr-TR" sz="2800" b="1" i="1" dirty="0"/>
          </a:p>
        </p:txBody>
      </p:sp>
      <p:sp>
        <p:nvSpPr>
          <p:cNvPr id="10" name="Metin kutusu 9">
            <a:extLst>
              <a:ext uri="{FF2B5EF4-FFF2-40B4-BE49-F238E27FC236}">
                <a16:creationId xmlns:a16="http://schemas.microsoft.com/office/drawing/2014/main" id="{DEB90EC6-A5F2-773E-BAB5-AA20DEC3D9DE}"/>
              </a:ext>
            </a:extLst>
          </p:cNvPr>
          <p:cNvSpPr txBox="1"/>
          <p:nvPr/>
        </p:nvSpPr>
        <p:spPr>
          <a:xfrm>
            <a:off x="194387" y="1744780"/>
            <a:ext cx="8868333" cy="369332"/>
          </a:xfrm>
          <a:prstGeom prst="rect">
            <a:avLst/>
          </a:prstGeom>
          <a:noFill/>
        </p:spPr>
        <p:txBody>
          <a:bodyPr wrap="square">
            <a:spAutoFit/>
          </a:bodyPr>
          <a:lstStyle/>
          <a:p>
            <a:r>
              <a:rPr lang="tr-TR" b="1" dirty="0">
                <a:latin typeface="Book Antiqua (Gövde)"/>
                <a:ea typeface="Calibri" panose="020F0502020204030204" pitchFamily="34" charset="0"/>
                <a:cs typeface="Arial" panose="020B0604020202020204" pitchFamily="34" charset="0"/>
              </a:rPr>
              <a:t>Test için yapacağımız ilk işlem kodu çalışma alanına aktarmak (gömmek) olmalı</a:t>
            </a:r>
            <a:endParaRPr lang="tr-TR" dirty="0">
              <a:latin typeface="Book Antiqua (Gövde)"/>
            </a:endParaRPr>
          </a:p>
        </p:txBody>
      </p:sp>
      <p:pic>
        <p:nvPicPr>
          <p:cNvPr id="8" name="Resim 7" descr="metin içeren bir resim&#10;&#10;Açıklama otomatik olarak oluşturuldu">
            <a:extLst>
              <a:ext uri="{FF2B5EF4-FFF2-40B4-BE49-F238E27FC236}">
                <a16:creationId xmlns:a16="http://schemas.microsoft.com/office/drawing/2014/main" id="{7237A5FB-9A0F-886E-E4F6-E347595FA87B}"/>
              </a:ext>
            </a:extLst>
          </p:cNvPr>
          <p:cNvPicPr>
            <a:picLocks noChangeAspect="1"/>
          </p:cNvPicPr>
          <p:nvPr/>
        </p:nvPicPr>
        <p:blipFill>
          <a:blip r:embed="rId4"/>
          <a:stretch>
            <a:fillRect/>
          </a:stretch>
        </p:blipFill>
        <p:spPr>
          <a:xfrm>
            <a:off x="306747" y="2343349"/>
            <a:ext cx="4001094" cy="2400567"/>
          </a:xfrm>
          <a:prstGeom prst="rect">
            <a:avLst/>
          </a:prstGeom>
        </p:spPr>
      </p:pic>
      <p:pic>
        <p:nvPicPr>
          <p:cNvPr id="13" name="Resim 12" descr="metin içeren bir resim&#10;&#10;Açıklama otomatik olarak oluşturuldu">
            <a:extLst>
              <a:ext uri="{FF2B5EF4-FFF2-40B4-BE49-F238E27FC236}">
                <a16:creationId xmlns:a16="http://schemas.microsoft.com/office/drawing/2014/main" id="{8984F420-3D2C-E194-E773-508EBD69C358}"/>
              </a:ext>
            </a:extLst>
          </p:cNvPr>
          <p:cNvPicPr>
            <a:picLocks noChangeAspect="1"/>
          </p:cNvPicPr>
          <p:nvPr/>
        </p:nvPicPr>
        <p:blipFill>
          <a:blip r:embed="rId5"/>
          <a:stretch>
            <a:fillRect/>
          </a:stretch>
        </p:blipFill>
        <p:spPr>
          <a:xfrm>
            <a:off x="4420201" y="2574404"/>
            <a:ext cx="3111795" cy="2040522"/>
          </a:xfrm>
          <a:prstGeom prst="rect">
            <a:avLst/>
          </a:prstGeom>
        </p:spPr>
      </p:pic>
      <p:pic>
        <p:nvPicPr>
          <p:cNvPr id="15" name="Resim 14" descr="metin içeren bir resim&#10;&#10;Açıklama otomatik olarak oluşturuldu">
            <a:extLst>
              <a:ext uri="{FF2B5EF4-FFF2-40B4-BE49-F238E27FC236}">
                <a16:creationId xmlns:a16="http://schemas.microsoft.com/office/drawing/2014/main" id="{4A03FDF7-D21D-5703-0089-477ED8CAEB51}"/>
              </a:ext>
            </a:extLst>
          </p:cNvPr>
          <p:cNvPicPr>
            <a:picLocks noChangeAspect="1"/>
          </p:cNvPicPr>
          <p:nvPr/>
        </p:nvPicPr>
        <p:blipFill>
          <a:blip r:embed="rId6"/>
          <a:stretch>
            <a:fillRect/>
          </a:stretch>
        </p:blipFill>
        <p:spPr>
          <a:xfrm>
            <a:off x="7644356" y="2702593"/>
            <a:ext cx="4397121" cy="1836579"/>
          </a:xfrm>
          <a:prstGeom prst="rect">
            <a:avLst/>
          </a:prstGeom>
        </p:spPr>
      </p:pic>
      <p:sp>
        <p:nvSpPr>
          <p:cNvPr id="16" name="Metin kutusu 15">
            <a:extLst>
              <a:ext uri="{FF2B5EF4-FFF2-40B4-BE49-F238E27FC236}">
                <a16:creationId xmlns:a16="http://schemas.microsoft.com/office/drawing/2014/main" id="{0D9A48F5-4263-C685-6284-AB32391315C1}"/>
              </a:ext>
            </a:extLst>
          </p:cNvPr>
          <p:cNvSpPr txBox="1"/>
          <p:nvPr/>
        </p:nvSpPr>
        <p:spPr>
          <a:xfrm>
            <a:off x="5473612" y="5329983"/>
            <a:ext cx="3589108" cy="646331"/>
          </a:xfrm>
          <a:prstGeom prst="rect">
            <a:avLst/>
          </a:prstGeom>
          <a:noFill/>
        </p:spPr>
        <p:txBody>
          <a:bodyPr wrap="square">
            <a:spAutoFit/>
          </a:bodyPr>
          <a:lstStyle/>
          <a:p>
            <a:r>
              <a:rPr lang="tr-TR" dirty="0">
                <a:latin typeface="Book Antiqua (Gövde)"/>
              </a:rPr>
              <a:t>Net_1 adıyla aktardıktan sonra net1 adıyla dışarıya alıyoruz.</a:t>
            </a:r>
          </a:p>
        </p:txBody>
      </p:sp>
      <p:pic>
        <p:nvPicPr>
          <p:cNvPr id="18" name="Resim 17" descr="metin içeren bir resim&#10;&#10;Açıklama otomatik olarak oluşturuldu">
            <a:extLst>
              <a:ext uri="{FF2B5EF4-FFF2-40B4-BE49-F238E27FC236}">
                <a16:creationId xmlns:a16="http://schemas.microsoft.com/office/drawing/2014/main" id="{AE86F9C6-CCA9-C99D-0AE2-7F5197D199A6}"/>
              </a:ext>
            </a:extLst>
          </p:cNvPr>
          <p:cNvPicPr>
            <a:picLocks noChangeAspect="1"/>
          </p:cNvPicPr>
          <p:nvPr/>
        </p:nvPicPr>
        <p:blipFill rotWithShape="1">
          <a:blip r:embed="rId7"/>
          <a:srcRect t="3994" b="4664"/>
          <a:stretch/>
        </p:blipFill>
        <p:spPr>
          <a:xfrm>
            <a:off x="381837" y="5204208"/>
            <a:ext cx="5069437" cy="897882"/>
          </a:xfrm>
          <a:prstGeom prst="rect">
            <a:avLst/>
          </a:prstGeom>
        </p:spPr>
      </p:pic>
    </p:spTree>
    <p:extLst>
      <p:ext uri="{BB962C8B-B14F-4D97-AF65-F5344CB8AC3E}">
        <p14:creationId xmlns:p14="http://schemas.microsoft.com/office/powerpoint/2010/main" val="2504496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36</a:t>
            </a:r>
          </a:p>
        </p:txBody>
      </p:sp>
      <p:sp>
        <p:nvSpPr>
          <p:cNvPr id="9" name="Başlık 1">
            <a:extLst>
              <a:ext uri="{FF2B5EF4-FFF2-40B4-BE49-F238E27FC236}">
                <a16:creationId xmlns:a16="http://schemas.microsoft.com/office/drawing/2014/main" id="{7C923C75-FF43-658A-0C5B-E4A0B53BF86E}"/>
              </a:ext>
            </a:extLst>
          </p:cNvPr>
          <p:cNvSpPr>
            <a:spLocks noGrp="1"/>
          </p:cNvSpPr>
          <p:nvPr>
            <p:ph type="title"/>
          </p:nvPr>
        </p:nvSpPr>
        <p:spPr>
          <a:xfrm>
            <a:off x="306747" y="590393"/>
            <a:ext cx="9276676" cy="523057"/>
          </a:xfrm>
        </p:spPr>
        <p:txBody>
          <a:bodyPr rtlCol="0">
            <a:normAutofit/>
          </a:bodyPr>
          <a:lstStyle/>
          <a:p>
            <a:r>
              <a:rPr lang="tr-TR" sz="2800" b="1" i="1" dirty="0"/>
              <a:t>Deneme1:</a:t>
            </a:r>
          </a:p>
        </p:txBody>
      </p:sp>
      <p:sp>
        <p:nvSpPr>
          <p:cNvPr id="10" name="Metin kutusu 9">
            <a:extLst>
              <a:ext uri="{FF2B5EF4-FFF2-40B4-BE49-F238E27FC236}">
                <a16:creationId xmlns:a16="http://schemas.microsoft.com/office/drawing/2014/main" id="{DEB90EC6-A5F2-773E-BAB5-AA20DEC3D9DE}"/>
              </a:ext>
            </a:extLst>
          </p:cNvPr>
          <p:cNvSpPr txBox="1"/>
          <p:nvPr/>
        </p:nvSpPr>
        <p:spPr>
          <a:xfrm>
            <a:off x="194387" y="1732962"/>
            <a:ext cx="10918372" cy="369332"/>
          </a:xfrm>
          <a:prstGeom prst="rect">
            <a:avLst/>
          </a:prstGeom>
          <a:noFill/>
        </p:spPr>
        <p:txBody>
          <a:bodyPr wrap="square">
            <a:spAutoFit/>
          </a:bodyPr>
          <a:lstStyle/>
          <a:p>
            <a:r>
              <a:rPr lang="tr-TR" b="1" dirty="0">
                <a:latin typeface="Book Antiqua (Gövde)"/>
                <a:ea typeface="Calibri" panose="020F0502020204030204" pitchFamily="34" charset="0"/>
                <a:cs typeface="Arial" panose="020B0604020202020204" pitchFamily="34" charset="0"/>
              </a:rPr>
              <a:t>İlk deneme için veri setimizin 5. satırını (1x8) alıyoruz ve sonucun 43.10’a yakın olmasını bekliyoruz</a:t>
            </a:r>
            <a:endParaRPr lang="tr-TR" dirty="0">
              <a:latin typeface="Book Antiqua (Gövde)"/>
            </a:endParaRPr>
          </a:p>
        </p:txBody>
      </p:sp>
      <p:sp>
        <p:nvSpPr>
          <p:cNvPr id="22" name="Metin kutusu 21">
            <a:extLst>
              <a:ext uri="{FF2B5EF4-FFF2-40B4-BE49-F238E27FC236}">
                <a16:creationId xmlns:a16="http://schemas.microsoft.com/office/drawing/2014/main" id="{D2D1069A-864A-444C-6220-3DEDA051EBE3}"/>
              </a:ext>
            </a:extLst>
          </p:cNvPr>
          <p:cNvSpPr txBox="1"/>
          <p:nvPr/>
        </p:nvSpPr>
        <p:spPr>
          <a:xfrm>
            <a:off x="306747" y="5524433"/>
            <a:ext cx="10534573" cy="646331"/>
          </a:xfrm>
          <a:prstGeom prst="rect">
            <a:avLst/>
          </a:prstGeom>
          <a:noFill/>
        </p:spPr>
        <p:txBody>
          <a:bodyPr wrap="square">
            <a:spAutoFit/>
          </a:bodyPr>
          <a:lstStyle/>
          <a:p>
            <a:r>
              <a:rPr lang="tr-TR" b="1" dirty="0">
                <a:latin typeface="Book Antiqua (Gövde)"/>
                <a:ea typeface="Calibri" panose="020F0502020204030204" pitchFamily="34" charset="0"/>
                <a:cs typeface="Arial" panose="020B0604020202020204" pitchFamily="34" charset="0"/>
              </a:rPr>
              <a:t>Beklenilen sonuç: </a:t>
            </a:r>
            <a:r>
              <a:rPr lang="tr-TR" b="1" dirty="0">
                <a:solidFill>
                  <a:srgbClr val="0070C0"/>
                </a:solidFill>
                <a:latin typeface="Book Antiqua (Gövde)"/>
                <a:ea typeface="Calibri" panose="020F0502020204030204" pitchFamily="34" charset="0"/>
                <a:cs typeface="Arial" panose="020B0604020202020204" pitchFamily="34" charset="0"/>
              </a:rPr>
              <a:t>43.10</a:t>
            </a:r>
            <a:r>
              <a:rPr lang="tr-TR" b="1" dirty="0">
                <a:latin typeface="Book Antiqua (Gövde)"/>
                <a:ea typeface="Calibri" panose="020F0502020204030204" pitchFamily="34" charset="0"/>
                <a:cs typeface="Arial" panose="020B0604020202020204" pitchFamily="34" charset="0"/>
              </a:rPr>
              <a:t>, Elde edilen sonuç: </a:t>
            </a:r>
            <a:r>
              <a:rPr lang="tr-TR" b="1" dirty="0">
                <a:solidFill>
                  <a:srgbClr val="0070C0"/>
                </a:solidFill>
                <a:latin typeface="Book Antiqua (Gövde)"/>
                <a:ea typeface="Calibri" panose="020F0502020204030204" pitchFamily="34" charset="0"/>
                <a:cs typeface="Arial" panose="020B0604020202020204" pitchFamily="34" charset="0"/>
              </a:rPr>
              <a:t>44.84</a:t>
            </a:r>
            <a:r>
              <a:rPr lang="tr-TR" b="1" dirty="0">
                <a:latin typeface="Book Antiqua (Gövde)"/>
                <a:ea typeface="Calibri" panose="020F0502020204030204" pitchFamily="34" charset="0"/>
                <a:cs typeface="Arial" panose="020B0604020202020204" pitchFamily="34" charset="0"/>
              </a:rPr>
              <a:t>.</a:t>
            </a:r>
          </a:p>
          <a:p>
            <a:r>
              <a:rPr lang="tr-TR" b="1" dirty="0">
                <a:latin typeface="Book Antiqua (Gövde)"/>
                <a:ea typeface="Calibri" panose="020F0502020204030204" pitchFamily="34" charset="0"/>
                <a:cs typeface="Arial" panose="020B0604020202020204" pitchFamily="34" charset="0"/>
              </a:rPr>
              <a:t>Deneme 1: </a:t>
            </a:r>
            <a:r>
              <a:rPr lang="tr-TR" b="1" dirty="0">
                <a:solidFill>
                  <a:srgbClr val="00B050"/>
                </a:solidFill>
                <a:latin typeface="Book Antiqua (Gövde)"/>
                <a:ea typeface="Calibri" panose="020F0502020204030204" pitchFamily="34" charset="0"/>
                <a:cs typeface="Arial" panose="020B0604020202020204" pitchFamily="34" charset="0"/>
              </a:rPr>
              <a:t>BAŞARILI</a:t>
            </a:r>
            <a:endParaRPr lang="tr-TR" dirty="0">
              <a:solidFill>
                <a:srgbClr val="00B050"/>
              </a:solidFill>
              <a:latin typeface="Book Antiqua (Gövde)"/>
            </a:endParaRPr>
          </a:p>
        </p:txBody>
      </p:sp>
      <p:pic>
        <p:nvPicPr>
          <p:cNvPr id="5" name="Resim 4" descr="tablo içeren bir resim&#10;&#10;Açıklama otomatik olarak oluşturuldu">
            <a:extLst>
              <a:ext uri="{FF2B5EF4-FFF2-40B4-BE49-F238E27FC236}">
                <a16:creationId xmlns:a16="http://schemas.microsoft.com/office/drawing/2014/main" id="{B835AF77-E90F-A0C8-E12F-A150A44C7D83}"/>
              </a:ext>
            </a:extLst>
          </p:cNvPr>
          <p:cNvPicPr>
            <a:picLocks noChangeAspect="1"/>
          </p:cNvPicPr>
          <p:nvPr/>
        </p:nvPicPr>
        <p:blipFill>
          <a:blip r:embed="rId4"/>
          <a:stretch>
            <a:fillRect/>
          </a:stretch>
        </p:blipFill>
        <p:spPr>
          <a:xfrm>
            <a:off x="306747" y="2179108"/>
            <a:ext cx="6561389" cy="2133785"/>
          </a:xfrm>
          <a:prstGeom prst="rect">
            <a:avLst/>
          </a:prstGeom>
        </p:spPr>
      </p:pic>
      <p:pic>
        <p:nvPicPr>
          <p:cNvPr id="11" name="Resim 10">
            <a:extLst>
              <a:ext uri="{FF2B5EF4-FFF2-40B4-BE49-F238E27FC236}">
                <a16:creationId xmlns:a16="http://schemas.microsoft.com/office/drawing/2014/main" id="{8C3457F9-E4E4-6ACA-ED86-447EEA3915C5}"/>
              </a:ext>
            </a:extLst>
          </p:cNvPr>
          <p:cNvPicPr>
            <a:picLocks noChangeAspect="1"/>
          </p:cNvPicPr>
          <p:nvPr/>
        </p:nvPicPr>
        <p:blipFill>
          <a:blip r:embed="rId5"/>
          <a:stretch>
            <a:fillRect/>
          </a:stretch>
        </p:blipFill>
        <p:spPr>
          <a:xfrm>
            <a:off x="306746" y="4625514"/>
            <a:ext cx="8230813" cy="562306"/>
          </a:xfrm>
          <a:prstGeom prst="rect">
            <a:avLst/>
          </a:prstGeom>
        </p:spPr>
      </p:pic>
      <p:pic>
        <p:nvPicPr>
          <p:cNvPr id="13" name="Resim 12">
            <a:extLst>
              <a:ext uri="{FF2B5EF4-FFF2-40B4-BE49-F238E27FC236}">
                <a16:creationId xmlns:a16="http://schemas.microsoft.com/office/drawing/2014/main" id="{E895BA4C-4D82-E6B8-6F0F-10710E006921}"/>
              </a:ext>
            </a:extLst>
          </p:cNvPr>
          <p:cNvPicPr>
            <a:picLocks noChangeAspect="1"/>
          </p:cNvPicPr>
          <p:nvPr/>
        </p:nvPicPr>
        <p:blipFill>
          <a:blip r:embed="rId6"/>
          <a:stretch>
            <a:fillRect/>
          </a:stretch>
        </p:blipFill>
        <p:spPr>
          <a:xfrm>
            <a:off x="8965891" y="4606296"/>
            <a:ext cx="2510765" cy="562306"/>
          </a:xfrm>
          <a:prstGeom prst="rect">
            <a:avLst/>
          </a:prstGeom>
        </p:spPr>
      </p:pic>
    </p:spTree>
    <p:extLst>
      <p:ext uri="{BB962C8B-B14F-4D97-AF65-F5344CB8AC3E}">
        <p14:creationId xmlns:p14="http://schemas.microsoft.com/office/powerpoint/2010/main" val="2832910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37</a:t>
            </a:r>
          </a:p>
        </p:txBody>
      </p:sp>
      <p:sp>
        <p:nvSpPr>
          <p:cNvPr id="9" name="Başlık 1">
            <a:extLst>
              <a:ext uri="{FF2B5EF4-FFF2-40B4-BE49-F238E27FC236}">
                <a16:creationId xmlns:a16="http://schemas.microsoft.com/office/drawing/2014/main" id="{7C923C75-FF43-658A-0C5B-E4A0B53BF86E}"/>
              </a:ext>
            </a:extLst>
          </p:cNvPr>
          <p:cNvSpPr>
            <a:spLocks noGrp="1"/>
          </p:cNvSpPr>
          <p:nvPr>
            <p:ph type="title"/>
          </p:nvPr>
        </p:nvSpPr>
        <p:spPr>
          <a:xfrm>
            <a:off x="306747" y="590393"/>
            <a:ext cx="9276676" cy="523057"/>
          </a:xfrm>
        </p:spPr>
        <p:txBody>
          <a:bodyPr rtlCol="0">
            <a:normAutofit/>
          </a:bodyPr>
          <a:lstStyle/>
          <a:p>
            <a:r>
              <a:rPr lang="tr-TR" sz="2800" b="1" i="1" dirty="0"/>
              <a:t>Deneme2:</a:t>
            </a:r>
          </a:p>
        </p:txBody>
      </p:sp>
      <p:sp>
        <p:nvSpPr>
          <p:cNvPr id="15" name="Metin kutusu 14">
            <a:extLst>
              <a:ext uri="{FF2B5EF4-FFF2-40B4-BE49-F238E27FC236}">
                <a16:creationId xmlns:a16="http://schemas.microsoft.com/office/drawing/2014/main" id="{ECD504F0-0E3C-C0FB-F764-CAB2AA583019}"/>
              </a:ext>
            </a:extLst>
          </p:cNvPr>
          <p:cNvSpPr txBox="1"/>
          <p:nvPr/>
        </p:nvSpPr>
        <p:spPr>
          <a:xfrm>
            <a:off x="306747" y="5524433"/>
            <a:ext cx="10534573" cy="646331"/>
          </a:xfrm>
          <a:prstGeom prst="rect">
            <a:avLst/>
          </a:prstGeom>
          <a:noFill/>
        </p:spPr>
        <p:txBody>
          <a:bodyPr wrap="square">
            <a:spAutoFit/>
          </a:bodyPr>
          <a:lstStyle/>
          <a:p>
            <a:r>
              <a:rPr lang="tr-TR" b="1" dirty="0">
                <a:latin typeface="Book Antiqua (Gövde)"/>
                <a:ea typeface="Calibri" panose="020F0502020204030204" pitchFamily="34" charset="0"/>
                <a:cs typeface="Arial" panose="020B0604020202020204" pitchFamily="34" charset="0"/>
              </a:rPr>
              <a:t>Beklenilen sonuç: </a:t>
            </a:r>
            <a:r>
              <a:rPr lang="tr-TR" b="1" dirty="0">
                <a:solidFill>
                  <a:srgbClr val="0070C0"/>
                </a:solidFill>
                <a:latin typeface="Book Antiqua (Gövde)"/>
                <a:ea typeface="Calibri" panose="020F0502020204030204" pitchFamily="34" charset="0"/>
                <a:cs typeface="Arial" panose="020B0604020202020204" pitchFamily="34" charset="0"/>
              </a:rPr>
              <a:t>38.50</a:t>
            </a:r>
            <a:r>
              <a:rPr lang="tr-TR" b="1" dirty="0">
                <a:latin typeface="Book Antiqua (Gövde)"/>
                <a:ea typeface="Calibri" panose="020F0502020204030204" pitchFamily="34" charset="0"/>
                <a:cs typeface="Arial" panose="020B0604020202020204" pitchFamily="34" charset="0"/>
              </a:rPr>
              <a:t>, Elde edilen sonuç: </a:t>
            </a:r>
            <a:r>
              <a:rPr lang="tr-TR" b="1" dirty="0">
                <a:solidFill>
                  <a:srgbClr val="0070C0"/>
                </a:solidFill>
                <a:latin typeface="Book Antiqua (Gövde)"/>
                <a:ea typeface="Calibri" panose="020F0502020204030204" pitchFamily="34" charset="0"/>
                <a:cs typeface="Arial" panose="020B0604020202020204" pitchFamily="34" charset="0"/>
              </a:rPr>
              <a:t>31.38</a:t>
            </a:r>
            <a:r>
              <a:rPr lang="tr-TR" b="1" dirty="0">
                <a:latin typeface="Book Antiqua (Gövde)"/>
                <a:ea typeface="Calibri" panose="020F0502020204030204" pitchFamily="34" charset="0"/>
                <a:cs typeface="Arial" panose="020B0604020202020204" pitchFamily="34" charset="0"/>
              </a:rPr>
              <a:t>.</a:t>
            </a:r>
          </a:p>
          <a:p>
            <a:r>
              <a:rPr lang="tr-TR" b="1" dirty="0">
                <a:latin typeface="Book Antiqua (Gövde)"/>
                <a:ea typeface="Calibri" panose="020F0502020204030204" pitchFamily="34" charset="0"/>
                <a:cs typeface="Arial" panose="020B0604020202020204" pitchFamily="34" charset="0"/>
              </a:rPr>
              <a:t>Deneme 2: </a:t>
            </a:r>
            <a:r>
              <a:rPr lang="tr-TR" b="1" dirty="0">
                <a:solidFill>
                  <a:srgbClr val="00B050"/>
                </a:solidFill>
                <a:latin typeface="Book Antiqua (Gövde)"/>
                <a:ea typeface="Calibri" panose="020F0502020204030204" pitchFamily="34" charset="0"/>
                <a:cs typeface="Arial" panose="020B0604020202020204" pitchFamily="34" charset="0"/>
              </a:rPr>
              <a:t>BAŞARILI</a:t>
            </a:r>
            <a:endParaRPr lang="tr-TR" dirty="0">
              <a:solidFill>
                <a:srgbClr val="00B050"/>
              </a:solidFill>
              <a:latin typeface="Book Antiqua (Gövde)"/>
            </a:endParaRPr>
          </a:p>
        </p:txBody>
      </p:sp>
      <p:pic>
        <p:nvPicPr>
          <p:cNvPr id="8" name="Resim 7" descr="tablo içeren bir resim&#10;&#10;Açıklama otomatik olarak oluşturuldu">
            <a:extLst>
              <a:ext uri="{FF2B5EF4-FFF2-40B4-BE49-F238E27FC236}">
                <a16:creationId xmlns:a16="http://schemas.microsoft.com/office/drawing/2014/main" id="{8F53A920-9CE0-E87F-F745-AEB60E6FDCD9}"/>
              </a:ext>
            </a:extLst>
          </p:cNvPr>
          <p:cNvPicPr>
            <a:picLocks noChangeAspect="1"/>
          </p:cNvPicPr>
          <p:nvPr/>
        </p:nvPicPr>
        <p:blipFill>
          <a:blip r:embed="rId4"/>
          <a:stretch>
            <a:fillRect/>
          </a:stretch>
        </p:blipFill>
        <p:spPr>
          <a:xfrm>
            <a:off x="306747" y="2265040"/>
            <a:ext cx="6698560" cy="2126164"/>
          </a:xfrm>
          <a:prstGeom prst="rect">
            <a:avLst/>
          </a:prstGeom>
        </p:spPr>
      </p:pic>
      <p:pic>
        <p:nvPicPr>
          <p:cNvPr id="12" name="Resim 11">
            <a:extLst>
              <a:ext uri="{FF2B5EF4-FFF2-40B4-BE49-F238E27FC236}">
                <a16:creationId xmlns:a16="http://schemas.microsoft.com/office/drawing/2014/main" id="{9FCAC9B2-015B-DE4B-B1A3-423ED9C191D1}"/>
              </a:ext>
            </a:extLst>
          </p:cNvPr>
          <p:cNvPicPr>
            <a:picLocks noChangeAspect="1"/>
          </p:cNvPicPr>
          <p:nvPr/>
        </p:nvPicPr>
        <p:blipFill>
          <a:blip r:embed="rId5"/>
          <a:stretch>
            <a:fillRect/>
          </a:stretch>
        </p:blipFill>
        <p:spPr>
          <a:xfrm>
            <a:off x="8961885" y="4710849"/>
            <a:ext cx="2397411" cy="493939"/>
          </a:xfrm>
          <a:prstGeom prst="rect">
            <a:avLst/>
          </a:prstGeom>
        </p:spPr>
      </p:pic>
      <p:pic>
        <p:nvPicPr>
          <p:cNvPr id="16" name="Resim 15">
            <a:extLst>
              <a:ext uri="{FF2B5EF4-FFF2-40B4-BE49-F238E27FC236}">
                <a16:creationId xmlns:a16="http://schemas.microsoft.com/office/drawing/2014/main" id="{AA889DDE-24A4-5D65-11A7-8E3E4B29C960}"/>
              </a:ext>
            </a:extLst>
          </p:cNvPr>
          <p:cNvPicPr>
            <a:picLocks noChangeAspect="1"/>
          </p:cNvPicPr>
          <p:nvPr/>
        </p:nvPicPr>
        <p:blipFill>
          <a:blip r:embed="rId6"/>
          <a:stretch>
            <a:fillRect/>
          </a:stretch>
        </p:blipFill>
        <p:spPr>
          <a:xfrm>
            <a:off x="310718" y="4703143"/>
            <a:ext cx="8299800" cy="493939"/>
          </a:xfrm>
          <a:prstGeom prst="rect">
            <a:avLst/>
          </a:prstGeom>
        </p:spPr>
      </p:pic>
      <p:sp>
        <p:nvSpPr>
          <p:cNvPr id="18" name="Metin kutusu 17">
            <a:extLst>
              <a:ext uri="{FF2B5EF4-FFF2-40B4-BE49-F238E27FC236}">
                <a16:creationId xmlns:a16="http://schemas.microsoft.com/office/drawing/2014/main" id="{10D22598-64C0-7802-3763-037735C613F9}"/>
              </a:ext>
            </a:extLst>
          </p:cNvPr>
          <p:cNvSpPr txBox="1"/>
          <p:nvPr/>
        </p:nvSpPr>
        <p:spPr>
          <a:xfrm>
            <a:off x="194387" y="1732962"/>
            <a:ext cx="11496870" cy="369332"/>
          </a:xfrm>
          <a:prstGeom prst="rect">
            <a:avLst/>
          </a:prstGeom>
          <a:noFill/>
        </p:spPr>
        <p:txBody>
          <a:bodyPr wrap="square">
            <a:spAutoFit/>
          </a:bodyPr>
          <a:lstStyle/>
          <a:p>
            <a:r>
              <a:rPr lang="tr-TR" b="1" dirty="0">
                <a:latin typeface="Book Antiqua (Gövde)"/>
                <a:ea typeface="Calibri" panose="020F0502020204030204" pitchFamily="34" charset="0"/>
                <a:cs typeface="Arial" panose="020B0604020202020204" pitchFamily="34" charset="0"/>
              </a:rPr>
              <a:t>İkinci deneme için veri setimizin 88. satırını (1x8) alıyoruz ve sonucun 38.50’a yakın olmasını bekliyoruz</a:t>
            </a:r>
            <a:endParaRPr lang="tr-TR" dirty="0">
              <a:latin typeface="Book Antiqua (Gövde)"/>
            </a:endParaRPr>
          </a:p>
        </p:txBody>
      </p:sp>
    </p:spTree>
    <p:extLst>
      <p:ext uri="{BB962C8B-B14F-4D97-AF65-F5344CB8AC3E}">
        <p14:creationId xmlns:p14="http://schemas.microsoft.com/office/powerpoint/2010/main" val="1825499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38</a:t>
            </a:r>
          </a:p>
        </p:txBody>
      </p:sp>
      <p:sp>
        <p:nvSpPr>
          <p:cNvPr id="9" name="Başlık 1">
            <a:extLst>
              <a:ext uri="{FF2B5EF4-FFF2-40B4-BE49-F238E27FC236}">
                <a16:creationId xmlns:a16="http://schemas.microsoft.com/office/drawing/2014/main" id="{7C923C75-FF43-658A-0C5B-E4A0B53BF86E}"/>
              </a:ext>
            </a:extLst>
          </p:cNvPr>
          <p:cNvSpPr>
            <a:spLocks noGrp="1"/>
          </p:cNvSpPr>
          <p:nvPr>
            <p:ph type="title"/>
          </p:nvPr>
        </p:nvSpPr>
        <p:spPr>
          <a:xfrm>
            <a:off x="306747" y="590393"/>
            <a:ext cx="9276676" cy="523057"/>
          </a:xfrm>
        </p:spPr>
        <p:txBody>
          <a:bodyPr rtlCol="0">
            <a:normAutofit/>
          </a:bodyPr>
          <a:lstStyle/>
          <a:p>
            <a:r>
              <a:rPr lang="tr-TR" sz="2800" b="1" i="1" dirty="0"/>
              <a:t>Deneme3:</a:t>
            </a:r>
          </a:p>
        </p:txBody>
      </p:sp>
      <p:sp>
        <p:nvSpPr>
          <p:cNvPr id="2" name="İçerik Yer Tutucusu 2">
            <a:extLst>
              <a:ext uri="{FF2B5EF4-FFF2-40B4-BE49-F238E27FC236}">
                <a16:creationId xmlns:a16="http://schemas.microsoft.com/office/drawing/2014/main" id="{07CF3807-DD2F-12F1-2DF8-F6D1186499BA}"/>
              </a:ext>
            </a:extLst>
          </p:cNvPr>
          <p:cNvSpPr txBox="1">
            <a:spLocks/>
          </p:cNvSpPr>
          <p:nvPr/>
        </p:nvSpPr>
        <p:spPr>
          <a:xfrm>
            <a:off x="194387" y="2031587"/>
            <a:ext cx="11048578" cy="3579503"/>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endParaRPr lang="tr-TR" sz="3300"/>
          </a:p>
          <a:p>
            <a:pPr marL="0" indent="0">
              <a:buFont typeface="Arial" panose="020B0604020202020204" pitchFamily="34" charset="0"/>
              <a:buNone/>
            </a:pPr>
            <a:endParaRPr lang="tr-TR" sz="3300" dirty="0"/>
          </a:p>
        </p:txBody>
      </p:sp>
      <p:sp>
        <p:nvSpPr>
          <p:cNvPr id="4" name="Metin kutusu 3">
            <a:extLst>
              <a:ext uri="{FF2B5EF4-FFF2-40B4-BE49-F238E27FC236}">
                <a16:creationId xmlns:a16="http://schemas.microsoft.com/office/drawing/2014/main" id="{96974E90-468F-7A49-4E87-FCD04563266C}"/>
              </a:ext>
            </a:extLst>
          </p:cNvPr>
          <p:cNvSpPr txBox="1"/>
          <p:nvPr/>
        </p:nvSpPr>
        <p:spPr>
          <a:xfrm>
            <a:off x="306747" y="5524433"/>
            <a:ext cx="10534573" cy="646331"/>
          </a:xfrm>
          <a:prstGeom prst="rect">
            <a:avLst/>
          </a:prstGeom>
          <a:noFill/>
        </p:spPr>
        <p:txBody>
          <a:bodyPr wrap="square">
            <a:spAutoFit/>
          </a:bodyPr>
          <a:lstStyle/>
          <a:p>
            <a:r>
              <a:rPr lang="tr-TR" b="1" dirty="0">
                <a:latin typeface="Book Antiqua (Gövde)"/>
                <a:ea typeface="Calibri" panose="020F0502020204030204" pitchFamily="34" charset="0"/>
                <a:cs typeface="Arial" panose="020B0604020202020204" pitchFamily="34" charset="0"/>
              </a:rPr>
              <a:t>Beklenilen sonuç: </a:t>
            </a:r>
            <a:r>
              <a:rPr lang="tr-TR" b="1" dirty="0">
                <a:solidFill>
                  <a:srgbClr val="0070C0"/>
                </a:solidFill>
                <a:latin typeface="Book Antiqua (Gövde)"/>
                <a:ea typeface="Calibri" panose="020F0502020204030204" pitchFamily="34" charset="0"/>
                <a:cs typeface="Arial" panose="020B0604020202020204" pitchFamily="34" charset="0"/>
              </a:rPr>
              <a:t>21</a:t>
            </a:r>
            <a:r>
              <a:rPr lang="tr-TR" b="1" dirty="0">
                <a:latin typeface="Book Antiqua (Gövde)"/>
                <a:ea typeface="Calibri" panose="020F0502020204030204" pitchFamily="34" charset="0"/>
                <a:cs typeface="Arial" panose="020B0604020202020204" pitchFamily="34" charset="0"/>
              </a:rPr>
              <a:t>, Elde edilen sonuç: </a:t>
            </a:r>
            <a:r>
              <a:rPr lang="tr-TR" b="1" dirty="0">
                <a:solidFill>
                  <a:srgbClr val="0070C0"/>
                </a:solidFill>
                <a:latin typeface="Book Antiqua (Gövde)"/>
                <a:ea typeface="Calibri" panose="020F0502020204030204" pitchFamily="34" charset="0"/>
                <a:cs typeface="Arial" panose="020B0604020202020204" pitchFamily="34" charset="0"/>
              </a:rPr>
              <a:t>25.48</a:t>
            </a:r>
            <a:r>
              <a:rPr lang="tr-TR" b="1" dirty="0">
                <a:latin typeface="Book Antiqua (Gövde)"/>
                <a:ea typeface="Calibri" panose="020F0502020204030204" pitchFamily="34" charset="0"/>
                <a:cs typeface="Arial" panose="020B0604020202020204" pitchFamily="34" charset="0"/>
              </a:rPr>
              <a:t>.</a:t>
            </a:r>
          </a:p>
          <a:p>
            <a:r>
              <a:rPr lang="tr-TR" b="1" dirty="0">
                <a:latin typeface="Book Antiqua (Gövde)"/>
                <a:ea typeface="Calibri" panose="020F0502020204030204" pitchFamily="34" charset="0"/>
                <a:cs typeface="Arial" panose="020B0604020202020204" pitchFamily="34" charset="0"/>
              </a:rPr>
              <a:t>Deneme 3: </a:t>
            </a:r>
            <a:r>
              <a:rPr lang="tr-TR" b="1" dirty="0">
                <a:solidFill>
                  <a:srgbClr val="00B050"/>
                </a:solidFill>
                <a:latin typeface="Book Antiqua (Gövde)"/>
                <a:ea typeface="Calibri" panose="020F0502020204030204" pitchFamily="34" charset="0"/>
                <a:cs typeface="Arial" panose="020B0604020202020204" pitchFamily="34" charset="0"/>
              </a:rPr>
              <a:t>BAŞARILI</a:t>
            </a:r>
            <a:endParaRPr lang="tr-TR" dirty="0">
              <a:solidFill>
                <a:srgbClr val="00B050"/>
              </a:solidFill>
              <a:latin typeface="Book Antiqua (Gövde)"/>
            </a:endParaRPr>
          </a:p>
        </p:txBody>
      </p:sp>
      <p:sp>
        <p:nvSpPr>
          <p:cNvPr id="12" name="Metin kutusu 11">
            <a:extLst>
              <a:ext uri="{FF2B5EF4-FFF2-40B4-BE49-F238E27FC236}">
                <a16:creationId xmlns:a16="http://schemas.microsoft.com/office/drawing/2014/main" id="{E6D0CB73-06C3-8B89-8A80-0DBBB26F61DD}"/>
              </a:ext>
            </a:extLst>
          </p:cNvPr>
          <p:cNvSpPr txBox="1"/>
          <p:nvPr/>
        </p:nvSpPr>
        <p:spPr>
          <a:xfrm>
            <a:off x="194387" y="1732962"/>
            <a:ext cx="11496870" cy="369332"/>
          </a:xfrm>
          <a:prstGeom prst="rect">
            <a:avLst/>
          </a:prstGeom>
          <a:noFill/>
        </p:spPr>
        <p:txBody>
          <a:bodyPr wrap="square">
            <a:spAutoFit/>
          </a:bodyPr>
          <a:lstStyle/>
          <a:p>
            <a:r>
              <a:rPr lang="tr-TR" b="1" dirty="0">
                <a:latin typeface="Book Antiqua (Gövde)"/>
                <a:ea typeface="Calibri" panose="020F0502020204030204" pitchFamily="34" charset="0"/>
                <a:cs typeface="Arial" panose="020B0604020202020204" pitchFamily="34" charset="0"/>
              </a:rPr>
              <a:t>Üçüncü deneme için veri setimizin 368. satırını (1x8) alıyoruz ve sonucun 21’e yakın olmasını bekliyoruz</a:t>
            </a:r>
            <a:endParaRPr lang="tr-TR" dirty="0">
              <a:latin typeface="Book Antiqua (Gövde)"/>
            </a:endParaRPr>
          </a:p>
        </p:txBody>
      </p:sp>
      <p:pic>
        <p:nvPicPr>
          <p:cNvPr id="16" name="Resim 15" descr="metin içeren bir resim&#10;&#10;Açıklama otomatik olarak oluşturuldu">
            <a:extLst>
              <a:ext uri="{FF2B5EF4-FFF2-40B4-BE49-F238E27FC236}">
                <a16:creationId xmlns:a16="http://schemas.microsoft.com/office/drawing/2014/main" id="{90495E2C-C633-356A-B1D1-46299266FCDC}"/>
              </a:ext>
            </a:extLst>
          </p:cNvPr>
          <p:cNvPicPr>
            <a:picLocks noChangeAspect="1"/>
          </p:cNvPicPr>
          <p:nvPr/>
        </p:nvPicPr>
        <p:blipFill>
          <a:blip r:embed="rId4"/>
          <a:stretch>
            <a:fillRect/>
          </a:stretch>
        </p:blipFill>
        <p:spPr>
          <a:xfrm>
            <a:off x="306746" y="4637359"/>
            <a:ext cx="8143689" cy="718907"/>
          </a:xfrm>
          <a:prstGeom prst="rect">
            <a:avLst/>
          </a:prstGeom>
        </p:spPr>
      </p:pic>
      <p:pic>
        <p:nvPicPr>
          <p:cNvPr id="20" name="Resim 19">
            <a:extLst>
              <a:ext uri="{FF2B5EF4-FFF2-40B4-BE49-F238E27FC236}">
                <a16:creationId xmlns:a16="http://schemas.microsoft.com/office/drawing/2014/main" id="{549766CF-C3EE-7D30-6B39-8418B201675C}"/>
              </a:ext>
            </a:extLst>
          </p:cNvPr>
          <p:cNvPicPr>
            <a:picLocks noChangeAspect="1"/>
          </p:cNvPicPr>
          <p:nvPr/>
        </p:nvPicPr>
        <p:blipFill>
          <a:blip r:embed="rId5"/>
          <a:stretch>
            <a:fillRect/>
          </a:stretch>
        </p:blipFill>
        <p:spPr>
          <a:xfrm>
            <a:off x="8734390" y="4681690"/>
            <a:ext cx="3150864" cy="646330"/>
          </a:xfrm>
          <a:prstGeom prst="rect">
            <a:avLst/>
          </a:prstGeom>
        </p:spPr>
      </p:pic>
      <p:pic>
        <p:nvPicPr>
          <p:cNvPr id="22" name="Resim 21" descr="tablo içeren bir resim&#10;&#10;Açıklama otomatik olarak oluşturuldu">
            <a:extLst>
              <a:ext uri="{FF2B5EF4-FFF2-40B4-BE49-F238E27FC236}">
                <a16:creationId xmlns:a16="http://schemas.microsoft.com/office/drawing/2014/main" id="{82E87E14-3BB4-1312-7401-7B43AFA223B6}"/>
              </a:ext>
            </a:extLst>
          </p:cNvPr>
          <p:cNvPicPr>
            <a:picLocks noChangeAspect="1"/>
          </p:cNvPicPr>
          <p:nvPr/>
        </p:nvPicPr>
        <p:blipFill rotWithShape="1">
          <a:blip r:embed="rId6"/>
          <a:srcRect b="13451"/>
          <a:stretch/>
        </p:blipFill>
        <p:spPr>
          <a:xfrm>
            <a:off x="306747" y="2333682"/>
            <a:ext cx="6698560" cy="2005053"/>
          </a:xfrm>
          <a:prstGeom prst="rect">
            <a:avLst/>
          </a:prstGeom>
        </p:spPr>
      </p:pic>
    </p:spTree>
    <p:extLst>
      <p:ext uri="{BB962C8B-B14F-4D97-AF65-F5344CB8AC3E}">
        <p14:creationId xmlns:p14="http://schemas.microsoft.com/office/powerpoint/2010/main" val="868364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nodePh="1">
                                  <p:stCondLst>
                                    <p:cond delay="0"/>
                                  </p:stCondLst>
                                  <p:endCondLst>
                                    <p:cond evt="begin" delay="0">
                                      <p:tn val="10"/>
                                    </p:cond>
                                  </p:end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39</a:t>
            </a:r>
          </a:p>
        </p:txBody>
      </p:sp>
      <p:sp>
        <p:nvSpPr>
          <p:cNvPr id="9" name="Başlık 1">
            <a:extLst>
              <a:ext uri="{FF2B5EF4-FFF2-40B4-BE49-F238E27FC236}">
                <a16:creationId xmlns:a16="http://schemas.microsoft.com/office/drawing/2014/main" id="{7C923C75-FF43-658A-0C5B-E4A0B53BF86E}"/>
              </a:ext>
            </a:extLst>
          </p:cNvPr>
          <p:cNvSpPr>
            <a:spLocks noGrp="1"/>
          </p:cNvSpPr>
          <p:nvPr>
            <p:ph type="title"/>
          </p:nvPr>
        </p:nvSpPr>
        <p:spPr>
          <a:xfrm>
            <a:off x="306747" y="590393"/>
            <a:ext cx="9276676" cy="523057"/>
          </a:xfrm>
        </p:spPr>
        <p:txBody>
          <a:bodyPr rtlCol="0">
            <a:normAutofit/>
          </a:bodyPr>
          <a:lstStyle/>
          <a:p>
            <a:r>
              <a:rPr lang="tr-TR" sz="2800" b="1" i="1" dirty="0"/>
              <a:t>Deneme4:</a:t>
            </a:r>
          </a:p>
        </p:txBody>
      </p:sp>
      <p:sp>
        <p:nvSpPr>
          <p:cNvPr id="2" name="İçerik Yer Tutucusu 2">
            <a:extLst>
              <a:ext uri="{FF2B5EF4-FFF2-40B4-BE49-F238E27FC236}">
                <a16:creationId xmlns:a16="http://schemas.microsoft.com/office/drawing/2014/main" id="{10027D7D-3302-D183-250A-5BE317461EC8}"/>
              </a:ext>
            </a:extLst>
          </p:cNvPr>
          <p:cNvSpPr txBox="1">
            <a:spLocks/>
          </p:cNvSpPr>
          <p:nvPr/>
        </p:nvSpPr>
        <p:spPr>
          <a:xfrm>
            <a:off x="194387" y="2031587"/>
            <a:ext cx="11048578" cy="3579503"/>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endParaRPr lang="tr-TR" sz="3300"/>
          </a:p>
          <a:p>
            <a:pPr marL="0" indent="0">
              <a:buFont typeface="Arial" panose="020B0604020202020204" pitchFamily="34" charset="0"/>
              <a:buNone/>
            </a:pPr>
            <a:endParaRPr lang="tr-TR" sz="3300" dirty="0"/>
          </a:p>
        </p:txBody>
      </p:sp>
      <p:sp>
        <p:nvSpPr>
          <p:cNvPr id="5" name="İçerik Yer Tutucusu 2">
            <a:extLst>
              <a:ext uri="{FF2B5EF4-FFF2-40B4-BE49-F238E27FC236}">
                <a16:creationId xmlns:a16="http://schemas.microsoft.com/office/drawing/2014/main" id="{84362C56-6261-40BA-B4DE-9AC4B4C595ED}"/>
              </a:ext>
            </a:extLst>
          </p:cNvPr>
          <p:cNvSpPr txBox="1">
            <a:spLocks/>
          </p:cNvSpPr>
          <p:nvPr/>
        </p:nvSpPr>
        <p:spPr>
          <a:xfrm>
            <a:off x="194387" y="2031587"/>
            <a:ext cx="11048578" cy="3579503"/>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endParaRPr lang="tr-TR" sz="3300"/>
          </a:p>
          <a:p>
            <a:pPr marL="0" indent="0">
              <a:buFont typeface="Arial" panose="020B0604020202020204" pitchFamily="34" charset="0"/>
              <a:buNone/>
            </a:pPr>
            <a:endParaRPr lang="tr-TR" sz="3300" dirty="0"/>
          </a:p>
        </p:txBody>
      </p:sp>
      <p:sp>
        <p:nvSpPr>
          <p:cNvPr id="8" name="Metin kutusu 7">
            <a:extLst>
              <a:ext uri="{FF2B5EF4-FFF2-40B4-BE49-F238E27FC236}">
                <a16:creationId xmlns:a16="http://schemas.microsoft.com/office/drawing/2014/main" id="{F9B6D125-FC4A-BA97-371C-45CBE63B4738}"/>
              </a:ext>
            </a:extLst>
          </p:cNvPr>
          <p:cNvSpPr txBox="1"/>
          <p:nvPr/>
        </p:nvSpPr>
        <p:spPr>
          <a:xfrm>
            <a:off x="306747" y="5611090"/>
            <a:ext cx="10534573" cy="646331"/>
          </a:xfrm>
          <a:prstGeom prst="rect">
            <a:avLst/>
          </a:prstGeom>
          <a:noFill/>
        </p:spPr>
        <p:txBody>
          <a:bodyPr wrap="square">
            <a:spAutoFit/>
          </a:bodyPr>
          <a:lstStyle/>
          <a:p>
            <a:r>
              <a:rPr lang="tr-TR" b="1" dirty="0">
                <a:latin typeface="Book Antiqua (Gövde)"/>
                <a:ea typeface="Calibri" panose="020F0502020204030204" pitchFamily="34" charset="0"/>
                <a:cs typeface="Arial" panose="020B0604020202020204" pitchFamily="34" charset="0"/>
              </a:rPr>
              <a:t>Beklenilen sonuç: </a:t>
            </a:r>
            <a:r>
              <a:rPr lang="tr-TR" b="1" dirty="0">
                <a:solidFill>
                  <a:srgbClr val="0070C0"/>
                </a:solidFill>
                <a:latin typeface="Book Antiqua (Gövde)"/>
                <a:ea typeface="Calibri" panose="020F0502020204030204" pitchFamily="34" charset="0"/>
                <a:cs typeface="Arial" panose="020B0604020202020204" pitchFamily="34" charset="0"/>
              </a:rPr>
              <a:t>39</a:t>
            </a:r>
            <a:r>
              <a:rPr lang="tr-TR" b="1" dirty="0">
                <a:latin typeface="Book Antiqua (Gövde)"/>
                <a:ea typeface="Calibri" panose="020F0502020204030204" pitchFamily="34" charset="0"/>
                <a:cs typeface="Arial" panose="020B0604020202020204" pitchFamily="34" charset="0"/>
              </a:rPr>
              <a:t>, Elde edilen sonuç: -</a:t>
            </a:r>
            <a:r>
              <a:rPr lang="tr-TR" b="1" dirty="0">
                <a:solidFill>
                  <a:srgbClr val="0070C0"/>
                </a:solidFill>
                <a:latin typeface="Book Antiqua (Gövde)"/>
                <a:ea typeface="Calibri" panose="020F0502020204030204" pitchFamily="34" charset="0"/>
                <a:cs typeface="Arial" panose="020B0604020202020204" pitchFamily="34" charset="0"/>
              </a:rPr>
              <a:t>20.81</a:t>
            </a:r>
            <a:r>
              <a:rPr lang="tr-TR" b="1" dirty="0">
                <a:latin typeface="Book Antiqua (Gövde)"/>
                <a:ea typeface="Calibri" panose="020F0502020204030204" pitchFamily="34" charset="0"/>
                <a:cs typeface="Arial" panose="020B0604020202020204" pitchFamily="34" charset="0"/>
              </a:rPr>
              <a:t>.</a:t>
            </a:r>
          </a:p>
          <a:p>
            <a:r>
              <a:rPr lang="tr-TR" b="1" dirty="0">
                <a:latin typeface="Book Antiqua (Gövde)"/>
                <a:ea typeface="Calibri" panose="020F0502020204030204" pitchFamily="34" charset="0"/>
                <a:cs typeface="Arial" panose="020B0604020202020204" pitchFamily="34" charset="0"/>
              </a:rPr>
              <a:t>Deneme 4: </a:t>
            </a:r>
            <a:r>
              <a:rPr lang="tr-TR" b="1" dirty="0">
                <a:solidFill>
                  <a:srgbClr val="FF0000"/>
                </a:solidFill>
                <a:latin typeface="Book Antiqua (Gövde)"/>
                <a:ea typeface="Calibri" panose="020F0502020204030204" pitchFamily="34" charset="0"/>
                <a:cs typeface="Arial" panose="020B0604020202020204" pitchFamily="34" charset="0"/>
              </a:rPr>
              <a:t>BAŞARISIZ</a:t>
            </a:r>
            <a:endParaRPr lang="tr-TR" dirty="0">
              <a:solidFill>
                <a:srgbClr val="FF0000"/>
              </a:solidFill>
              <a:latin typeface="Book Antiqua (Gövde)"/>
            </a:endParaRPr>
          </a:p>
        </p:txBody>
      </p:sp>
      <p:sp>
        <p:nvSpPr>
          <p:cNvPr id="11" name="Metin kutusu 10">
            <a:extLst>
              <a:ext uri="{FF2B5EF4-FFF2-40B4-BE49-F238E27FC236}">
                <a16:creationId xmlns:a16="http://schemas.microsoft.com/office/drawing/2014/main" id="{296F1361-397A-4E82-ABCE-97A9E6EB794E}"/>
              </a:ext>
            </a:extLst>
          </p:cNvPr>
          <p:cNvSpPr txBox="1"/>
          <p:nvPr/>
        </p:nvSpPr>
        <p:spPr>
          <a:xfrm>
            <a:off x="194387" y="1732962"/>
            <a:ext cx="11496870" cy="369332"/>
          </a:xfrm>
          <a:prstGeom prst="rect">
            <a:avLst/>
          </a:prstGeom>
          <a:noFill/>
        </p:spPr>
        <p:txBody>
          <a:bodyPr wrap="square">
            <a:spAutoFit/>
          </a:bodyPr>
          <a:lstStyle/>
          <a:p>
            <a:r>
              <a:rPr lang="tr-TR" b="1" dirty="0">
                <a:latin typeface="Book Antiqua (Gövde)"/>
                <a:ea typeface="Calibri" panose="020F0502020204030204" pitchFamily="34" charset="0"/>
                <a:cs typeface="Arial" panose="020B0604020202020204" pitchFamily="34" charset="0"/>
              </a:rPr>
              <a:t>Dördüncü deneme için veri setimizin 659. satırını (1x8) alıyoruz ve sonucun 39’a yakın olmasını bekliyoruz</a:t>
            </a:r>
            <a:endParaRPr lang="tr-TR" dirty="0">
              <a:latin typeface="Book Antiqua (Gövde)"/>
            </a:endParaRPr>
          </a:p>
        </p:txBody>
      </p:sp>
      <p:pic>
        <p:nvPicPr>
          <p:cNvPr id="23" name="Resim 22" descr="tablo içeren bir resim&#10;&#10;Açıklama otomatik olarak oluşturuldu">
            <a:extLst>
              <a:ext uri="{FF2B5EF4-FFF2-40B4-BE49-F238E27FC236}">
                <a16:creationId xmlns:a16="http://schemas.microsoft.com/office/drawing/2014/main" id="{6CC5DCF2-E77D-B9DF-E26E-7858EF7C0534}"/>
              </a:ext>
            </a:extLst>
          </p:cNvPr>
          <p:cNvPicPr>
            <a:picLocks noChangeAspect="1"/>
          </p:cNvPicPr>
          <p:nvPr/>
        </p:nvPicPr>
        <p:blipFill>
          <a:blip r:embed="rId4"/>
          <a:stretch>
            <a:fillRect/>
          </a:stretch>
        </p:blipFill>
        <p:spPr>
          <a:xfrm>
            <a:off x="306747" y="2261642"/>
            <a:ext cx="6523285" cy="2194750"/>
          </a:xfrm>
          <a:prstGeom prst="rect">
            <a:avLst/>
          </a:prstGeom>
        </p:spPr>
      </p:pic>
      <p:pic>
        <p:nvPicPr>
          <p:cNvPr id="25" name="Resim 24">
            <a:extLst>
              <a:ext uri="{FF2B5EF4-FFF2-40B4-BE49-F238E27FC236}">
                <a16:creationId xmlns:a16="http://schemas.microsoft.com/office/drawing/2014/main" id="{3A6DEC01-2E18-0B7F-8A6E-B5414F720A3B}"/>
              </a:ext>
            </a:extLst>
          </p:cNvPr>
          <p:cNvPicPr>
            <a:picLocks noChangeAspect="1"/>
          </p:cNvPicPr>
          <p:nvPr/>
        </p:nvPicPr>
        <p:blipFill>
          <a:blip r:embed="rId5"/>
          <a:stretch>
            <a:fillRect/>
          </a:stretch>
        </p:blipFill>
        <p:spPr>
          <a:xfrm>
            <a:off x="288110" y="4693393"/>
            <a:ext cx="9100949" cy="587733"/>
          </a:xfrm>
          <a:prstGeom prst="rect">
            <a:avLst/>
          </a:prstGeom>
        </p:spPr>
      </p:pic>
      <p:pic>
        <p:nvPicPr>
          <p:cNvPr id="27" name="Resim 26">
            <a:extLst>
              <a:ext uri="{FF2B5EF4-FFF2-40B4-BE49-F238E27FC236}">
                <a16:creationId xmlns:a16="http://schemas.microsoft.com/office/drawing/2014/main" id="{8D32BE0C-2156-3878-21AA-890F1A153677}"/>
              </a:ext>
            </a:extLst>
          </p:cNvPr>
          <p:cNvPicPr>
            <a:picLocks noChangeAspect="1"/>
          </p:cNvPicPr>
          <p:nvPr/>
        </p:nvPicPr>
        <p:blipFill>
          <a:blip r:embed="rId6"/>
          <a:stretch>
            <a:fillRect/>
          </a:stretch>
        </p:blipFill>
        <p:spPr>
          <a:xfrm>
            <a:off x="9650246" y="4693392"/>
            <a:ext cx="2331211" cy="513089"/>
          </a:xfrm>
          <a:prstGeom prst="rect">
            <a:avLst/>
          </a:prstGeom>
        </p:spPr>
      </p:pic>
    </p:spTree>
    <p:extLst>
      <p:ext uri="{BB962C8B-B14F-4D97-AF65-F5344CB8AC3E}">
        <p14:creationId xmlns:p14="http://schemas.microsoft.com/office/powerpoint/2010/main" val="223271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nodePh="1">
                                  <p:stCondLst>
                                    <p:cond delay="0"/>
                                  </p:stCondLst>
                                  <p:endCondLst>
                                    <p:cond evt="begin" delay="0">
                                      <p:tn val="10"/>
                                    </p:cond>
                                  </p:end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nodePh="1">
                                  <p:stCondLst>
                                    <p:cond delay="0"/>
                                  </p:stCondLst>
                                  <p:endCondLst>
                                    <p:cond evt="begin" delay="0">
                                      <p:tn val="15"/>
                                    </p:cond>
                                  </p:end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build="p"/>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530290" y="674304"/>
            <a:ext cx="8091196" cy="601519"/>
          </a:xfrm>
        </p:spPr>
        <p:txBody>
          <a:bodyPr rtlCol="0">
            <a:normAutofit/>
          </a:bodyPr>
          <a:lstStyle/>
          <a:p>
            <a:pPr rtl="0"/>
            <a:r>
              <a:rPr lang="tr-TR" b="1" dirty="0"/>
              <a:t>DİYABET REGRESYON ANALİZİ</a:t>
            </a:r>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717694" y="6340151"/>
            <a:ext cx="279919"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4</a:t>
            </a:r>
          </a:p>
        </p:txBody>
      </p:sp>
      <p:sp>
        <p:nvSpPr>
          <p:cNvPr id="5" name="İçerik Yer Tutucusu 4">
            <a:extLst>
              <a:ext uri="{FF2B5EF4-FFF2-40B4-BE49-F238E27FC236}">
                <a16:creationId xmlns:a16="http://schemas.microsoft.com/office/drawing/2014/main" id="{9AEE7503-383F-D336-751F-7E2AA2C7234A}"/>
              </a:ext>
            </a:extLst>
          </p:cNvPr>
          <p:cNvSpPr>
            <a:spLocks noGrp="1"/>
          </p:cNvSpPr>
          <p:nvPr>
            <p:ph idx="1"/>
          </p:nvPr>
        </p:nvSpPr>
        <p:spPr>
          <a:xfrm>
            <a:off x="2231296" y="2667000"/>
            <a:ext cx="6390190" cy="1828800"/>
          </a:xfrm>
        </p:spPr>
        <p:txBody>
          <a:bodyPr>
            <a:normAutofit fontScale="92500" lnSpcReduction="20000"/>
          </a:bodyPr>
          <a:lstStyle/>
          <a:p>
            <a:pPr marL="0" indent="0">
              <a:buNone/>
            </a:pPr>
            <a:r>
              <a:rPr lang="tr-TR" sz="15000" dirty="0"/>
              <a:t>PROJE</a:t>
            </a:r>
          </a:p>
        </p:txBody>
      </p:sp>
      <p:sp>
        <p:nvSpPr>
          <p:cNvPr id="8" name="İçerik Yer Tutucusu 4">
            <a:extLst>
              <a:ext uri="{FF2B5EF4-FFF2-40B4-BE49-F238E27FC236}">
                <a16:creationId xmlns:a16="http://schemas.microsoft.com/office/drawing/2014/main" id="{80B0D5A5-5C65-90C6-753E-3595F78BB8E9}"/>
              </a:ext>
            </a:extLst>
          </p:cNvPr>
          <p:cNvSpPr txBox="1">
            <a:spLocks/>
          </p:cNvSpPr>
          <p:nvPr/>
        </p:nvSpPr>
        <p:spPr>
          <a:xfrm>
            <a:off x="8010646" y="3240912"/>
            <a:ext cx="2198225" cy="2509776"/>
          </a:xfrm>
          <a:prstGeom prst="rect">
            <a:avLst/>
          </a:prstGeom>
        </p:spPr>
        <p:txBody>
          <a:bodyPr vert="horz" lIns="91440" tIns="45720" rIns="91440" bIns="45720" rtlCol="0">
            <a:no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tr-TR" sz="25000" dirty="0">
                <a:solidFill>
                  <a:srgbClr val="EF7920"/>
                </a:solidFill>
              </a:rPr>
              <a:t>1</a:t>
            </a:r>
          </a:p>
        </p:txBody>
      </p:sp>
    </p:spTree>
    <p:extLst>
      <p:ext uri="{BB962C8B-B14F-4D97-AF65-F5344CB8AC3E}">
        <p14:creationId xmlns:p14="http://schemas.microsoft.com/office/powerpoint/2010/main" val="3364245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40</a:t>
            </a:r>
          </a:p>
        </p:txBody>
      </p:sp>
      <p:sp>
        <p:nvSpPr>
          <p:cNvPr id="9" name="Başlık 1">
            <a:extLst>
              <a:ext uri="{FF2B5EF4-FFF2-40B4-BE49-F238E27FC236}">
                <a16:creationId xmlns:a16="http://schemas.microsoft.com/office/drawing/2014/main" id="{7C923C75-FF43-658A-0C5B-E4A0B53BF86E}"/>
              </a:ext>
            </a:extLst>
          </p:cNvPr>
          <p:cNvSpPr>
            <a:spLocks noGrp="1"/>
          </p:cNvSpPr>
          <p:nvPr>
            <p:ph type="title"/>
          </p:nvPr>
        </p:nvSpPr>
        <p:spPr>
          <a:xfrm>
            <a:off x="306747" y="590393"/>
            <a:ext cx="9276676" cy="523057"/>
          </a:xfrm>
        </p:spPr>
        <p:txBody>
          <a:bodyPr rtlCol="0">
            <a:normAutofit/>
          </a:bodyPr>
          <a:lstStyle/>
          <a:p>
            <a:r>
              <a:rPr lang="tr-TR" sz="2800" b="1" i="1" dirty="0"/>
              <a:t>Deneme5:</a:t>
            </a:r>
          </a:p>
        </p:txBody>
      </p:sp>
      <p:sp>
        <p:nvSpPr>
          <p:cNvPr id="8" name="İçerik Yer Tutucusu 2">
            <a:extLst>
              <a:ext uri="{FF2B5EF4-FFF2-40B4-BE49-F238E27FC236}">
                <a16:creationId xmlns:a16="http://schemas.microsoft.com/office/drawing/2014/main" id="{AE631363-9C25-BBDF-5D7A-23EDCAAC9E88}"/>
              </a:ext>
            </a:extLst>
          </p:cNvPr>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sp>
        <p:nvSpPr>
          <p:cNvPr id="12" name="İçerik Yer Tutucusu 2">
            <a:extLst>
              <a:ext uri="{FF2B5EF4-FFF2-40B4-BE49-F238E27FC236}">
                <a16:creationId xmlns:a16="http://schemas.microsoft.com/office/drawing/2014/main" id="{CA535D49-1B70-C1C2-046D-F0B30973BAFA}"/>
              </a:ext>
            </a:extLst>
          </p:cNvPr>
          <p:cNvSpPr txBox="1">
            <a:spLocks/>
          </p:cNvSpPr>
          <p:nvPr/>
        </p:nvSpPr>
        <p:spPr>
          <a:xfrm>
            <a:off x="194387" y="2031587"/>
            <a:ext cx="11048578" cy="3579503"/>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endParaRPr lang="tr-TR" sz="3300"/>
          </a:p>
          <a:p>
            <a:pPr marL="0" indent="0">
              <a:buFont typeface="Arial" panose="020B0604020202020204" pitchFamily="34" charset="0"/>
              <a:buNone/>
            </a:pPr>
            <a:endParaRPr lang="tr-TR" sz="3300" dirty="0"/>
          </a:p>
        </p:txBody>
      </p:sp>
      <p:sp>
        <p:nvSpPr>
          <p:cNvPr id="16" name="Metin kutusu 15">
            <a:extLst>
              <a:ext uri="{FF2B5EF4-FFF2-40B4-BE49-F238E27FC236}">
                <a16:creationId xmlns:a16="http://schemas.microsoft.com/office/drawing/2014/main" id="{C150A667-B6DB-3331-6DA7-759E14C2533D}"/>
              </a:ext>
            </a:extLst>
          </p:cNvPr>
          <p:cNvSpPr txBox="1"/>
          <p:nvPr/>
        </p:nvSpPr>
        <p:spPr>
          <a:xfrm>
            <a:off x="194387" y="1732962"/>
            <a:ext cx="11496870" cy="369332"/>
          </a:xfrm>
          <a:prstGeom prst="rect">
            <a:avLst/>
          </a:prstGeom>
          <a:noFill/>
        </p:spPr>
        <p:txBody>
          <a:bodyPr wrap="square">
            <a:spAutoFit/>
          </a:bodyPr>
          <a:lstStyle/>
          <a:p>
            <a:r>
              <a:rPr lang="tr-TR" b="1" dirty="0">
                <a:latin typeface="Book Antiqua (Gövde)"/>
                <a:ea typeface="Calibri" panose="020F0502020204030204" pitchFamily="34" charset="0"/>
                <a:cs typeface="Arial" panose="020B0604020202020204" pitchFamily="34" charset="0"/>
              </a:rPr>
              <a:t>Üçüncü deneme için veri setimizin 762. satırını (1x8) alıyoruz ve sonucun 44’e yakın olmasını bekliyoruz</a:t>
            </a:r>
            <a:endParaRPr lang="tr-TR" dirty="0">
              <a:latin typeface="Book Antiqua (Gövde)"/>
            </a:endParaRPr>
          </a:p>
        </p:txBody>
      </p:sp>
      <p:sp>
        <p:nvSpPr>
          <p:cNvPr id="20" name="Metin kutusu 19">
            <a:extLst>
              <a:ext uri="{FF2B5EF4-FFF2-40B4-BE49-F238E27FC236}">
                <a16:creationId xmlns:a16="http://schemas.microsoft.com/office/drawing/2014/main" id="{4439488F-7465-B5AF-36ED-E6E19FB7EAE7}"/>
              </a:ext>
            </a:extLst>
          </p:cNvPr>
          <p:cNvSpPr txBox="1"/>
          <p:nvPr/>
        </p:nvSpPr>
        <p:spPr>
          <a:xfrm>
            <a:off x="306747" y="5611090"/>
            <a:ext cx="10534573" cy="646331"/>
          </a:xfrm>
          <a:prstGeom prst="rect">
            <a:avLst/>
          </a:prstGeom>
          <a:noFill/>
        </p:spPr>
        <p:txBody>
          <a:bodyPr wrap="square">
            <a:spAutoFit/>
          </a:bodyPr>
          <a:lstStyle/>
          <a:p>
            <a:r>
              <a:rPr lang="tr-TR" b="1" dirty="0">
                <a:latin typeface="Book Antiqua (Gövde)"/>
                <a:ea typeface="Calibri" panose="020F0502020204030204" pitchFamily="34" charset="0"/>
                <a:cs typeface="Arial" panose="020B0604020202020204" pitchFamily="34" charset="0"/>
              </a:rPr>
              <a:t>Beklenilen sonuç: </a:t>
            </a:r>
            <a:r>
              <a:rPr lang="tr-TR" b="1" dirty="0">
                <a:solidFill>
                  <a:srgbClr val="0070C0"/>
                </a:solidFill>
                <a:latin typeface="Book Antiqua (Gövde)"/>
                <a:ea typeface="Calibri" panose="020F0502020204030204" pitchFamily="34" charset="0"/>
                <a:cs typeface="Arial" panose="020B0604020202020204" pitchFamily="34" charset="0"/>
              </a:rPr>
              <a:t>44</a:t>
            </a:r>
            <a:r>
              <a:rPr lang="tr-TR" b="1" dirty="0">
                <a:latin typeface="Book Antiqua (Gövde)"/>
                <a:ea typeface="Calibri" panose="020F0502020204030204" pitchFamily="34" charset="0"/>
                <a:cs typeface="Arial" panose="020B0604020202020204" pitchFamily="34" charset="0"/>
              </a:rPr>
              <a:t>, Elde edilen sonuç: </a:t>
            </a:r>
            <a:r>
              <a:rPr lang="tr-TR" b="1" dirty="0">
                <a:solidFill>
                  <a:srgbClr val="0070C0"/>
                </a:solidFill>
                <a:latin typeface="Book Antiqua (Gövde)"/>
                <a:ea typeface="Calibri" panose="020F0502020204030204" pitchFamily="34" charset="0"/>
                <a:cs typeface="Arial" panose="020B0604020202020204" pitchFamily="34" charset="0"/>
              </a:rPr>
              <a:t>15.54</a:t>
            </a:r>
            <a:r>
              <a:rPr lang="tr-TR" b="1" dirty="0">
                <a:latin typeface="Book Antiqua (Gövde)"/>
                <a:ea typeface="Calibri" panose="020F0502020204030204" pitchFamily="34" charset="0"/>
                <a:cs typeface="Arial" panose="020B0604020202020204" pitchFamily="34" charset="0"/>
              </a:rPr>
              <a:t>.</a:t>
            </a:r>
          </a:p>
          <a:p>
            <a:r>
              <a:rPr lang="tr-TR" b="1" dirty="0">
                <a:latin typeface="Book Antiqua (Gövde)"/>
                <a:ea typeface="Calibri" panose="020F0502020204030204" pitchFamily="34" charset="0"/>
                <a:cs typeface="Arial" panose="020B0604020202020204" pitchFamily="34" charset="0"/>
              </a:rPr>
              <a:t>Deneme 5: </a:t>
            </a:r>
            <a:r>
              <a:rPr lang="tr-TR" b="1" dirty="0">
                <a:solidFill>
                  <a:srgbClr val="FF0000"/>
                </a:solidFill>
                <a:latin typeface="Book Antiqua (Gövde)"/>
                <a:ea typeface="Calibri" panose="020F0502020204030204" pitchFamily="34" charset="0"/>
                <a:cs typeface="Arial" panose="020B0604020202020204" pitchFamily="34" charset="0"/>
              </a:rPr>
              <a:t>BAŞARISIZ</a:t>
            </a:r>
            <a:endParaRPr lang="tr-TR" dirty="0">
              <a:solidFill>
                <a:srgbClr val="FF0000"/>
              </a:solidFill>
              <a:latin typeface="Book Antiqua (Gövde)"/>
            </a:endParaRPr>
          </a:p>
        </p:txBody>
      </p:sp>
      <p:pic>
        <p:nvPicPr>
          <p:cNvPr id="22" name="Resim 21" descr="tablo içeren bir resim&#10;&#10;Açıklama otomatik olarak oluşturuldu">
            <a:extLst>
              <a:ext uri="{FF2B5EF4-FFF2-40B4-BE49-F238E27FC236}">
                <a16:creationId xmlns:a16="http://schemas.microsoft.com/office/drawing/2014/main" id="{55271105-E6CE-740E-02F3-45978BD84535}"/>
              </a:ext>
            </a:extLst>
          </p:cNvPr>
          <p:cNvPicPr>
            <a:picLocks noChangeAspect="1"/>
          </p:cNvPicPr>
          <p:nvPr/>
        </p:nvPicPr>
        <p:blipFill>
          <a:blip r:embed="rId4"/>
          <a:stretch>
            <a:fillRect/>
          </a:stretch>
        </p:blipFill>
        <p:spPr>
          <a:xfrm>
            <a:off x="400053" y="2349939"/>
            <a:ext cx="6683319" cy="1996613"/>
          </a:xfrm>
          <a:prstGeom prst="rect">
            <a:avLst/>
          </a:prstGeom>
        </p:spPr>
      </p:pic>
      <p:pic>
        <p:nvPicPr>
          <p:cNvPr id="24" name="Resim 23">
            <a:extLst>
              <a:ext uri="{FF2B5EF4-FFF2-40B4-BE49-F238E27FC236}">
                <a16:creationId xmlns:a16="http://schemas.microsoft.com/office/drawing/2014/main" id="{ED04B3ED-B12B-A889-48E1-E79BBA0400E4}"/>
              </a:ext>
            </a:extLst>
          </p:cNvPr>
          <p:cNvPicPr>
            <a:picLocks noChangeAspect="1"/>
          </p:cNvPicPr>
          <p:nvPr/>
        </p:nvPicPr>
        <p:blipFill>
          <a:blip r:embed="rId5"/>
          <a:stretch>
            <a:fillRect/>
          </a:stretch>
        </p:blipFill>
        <p:spPr>
          <a:xfrm>
            <a:off x="9226774" y="4622246"/>
            <a:ext cx="1934148" cy="458612"/>
          </a:xfrm>
          <a:prstGeom prst="rect">
            <a:avLst/>
          </a:prstGeom>
        </p:spPr>
      </p:pic>
      <p:pic>
        <p:nvPicPr>
          <p:cNvPr id="26" name="Resim 25">
            <a:extLst>
              <a:ext uri="{FF2B5EF4-FFF2-40B4-BE49-F238E27FC236}">
                <a16:creationId xmlns:a16="http://schemas.microsoft.com/office/drawing/2014/main" id="{6B916DD0-0527-D069-DAF3-4B39833EAD95}"/>
              </a:ext>
            </a:extLst>
          </p:cNvPr>
          <p:cNvPicPr>
            <a:picLocks noChangeAspect="1"/>
          </p:cNvPicPr>
          <p:nvPr/>
        </p:nvPicPr>
        <p:blipFill>
          <a:blip r:embed="rId6"/>
          <a:stretch>
            <a:fillRect/>
          </a:stretch>
        </p:blipFill>
        <p:spPr>
          <a:xfrm>
            <a:off x="400053" y="4623548"/>
            <a:ext cx="8513944" cy="485554"/>
          </a:xfrm>
          <a:prstGeom prst="rect">
            <a:avLst/>
          </a:prstGeom>
        </p:spPr>
      </p:pic>
    </p:spTree>
    <p:extLst>
      <p:ext uri="{BB962C8B-B14F-4D97-AF65-F5344CB8AC3E}">
        <p14:creationId xmlns:p14="http://schemas.microsoft.com/office/powerpoint/2010/main" val="3386885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nodePh="1">
                                  <p:stCondLst>
                                    <p:cond delay="0"/>
                                  </p:stCondLst>
                                  <p:endCondLst>
                                    <p:cond evt="begin" delay="0">
                                      <p:tn val="10"/>
                                    </p:cond>
                                  </p:end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2"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41</a:t>
            </a:r>
          </a:p>
        </p:txBody>
      </p:sp>
      <p:sp>
        <p:nvSpPr>
          <p:cNvPr id="9" name="Başlık 1">
            <a:extLst>
              <a:ext uri="{FF2B5EF4-FFF2-40B4-BE49-F238E27FC236}">
                <a16:creationId xmlns:a16="http://schemas.microsoft.com/office/drawing/2014/main" id="{7C923C75-FF43-658A-0C5B-E4A0B53BF86E}"/>
              </a:ext>
            </a:extLst>
          </p:cNvPr>
          <p:cNvSpPr>
            <a:spLocks noGrp="1"/>
          </p:cNvSpPr>
          <p:nvPr>
            <p:ph type="title"/>
          </p:nvPr>
        </p:nvSpPr>
        <p:spPr>
          <a:xfrm>
            <a:off x="306747" y="590393"/>
            <a:ext cx="9276676" cy="523057"/>
          </a:xfrm>
        </p:spPr>
        <p:txBody>
          <a:bodyPr rtlCol="0">
            <a:noAutofit/>
          </a:bodyPr>
          <a:lstStyle/>
          <a:p>
            <a:pPr>
              <a:lnSpc>
                <a:spcPct val="107000"/>
              </a:lnSpc>
              <a:spcAft>
                <a:spcPts val="800"/>
              </a:spcAft>
            </a:pPr>
            <a:r>
              <a:rPr lang="tr-TR" sz="2600" b="1" dirty="0">
                <a:effectLst/>
                <a:latin typeface="Book Antiqua (Başlıklar)"/>
                <a:ea typeface="Calibri" panose="020F0502020204030204" pitchFamily="34" charset="0"/>
                <a:cs typeface="Arial" panose="020B0604020202020204" pitchFamily="34" charset="0"/>
              </a:rPr>
              <a:t>DİYABET REGRESYON ANALİZİ (SONUÇLAR):</a:t>
            </a:r>
            <a:endParaRPr lang="tr-TR" sz="2600" dirty="0">
              <a:effectLst/>
              <a:latin typeface="Book Antiqua (Başlıklar)"/>
              <a:ea typeface="Calibri" panose="020F0502020204030204" pitchFamily="34" charset="0"/>
              <a:cs typeface="Arial" panose="020B0604020202020204" pitchFamily="34" charset="0"/>
            </a:endParaRPr>
          </a:p>
        </p:txBody>
      </p:sp>
      <p:sp>
        <p:nvSpPr>
          <p:cNvPr id="10" name="Metin kutusu 9">
            <a:extLst>
              <a:ext uri="{FF2B5EF4-FFF2-40B4-BE49-F238E27FC236}">
                <a16:creationId xmlns:a16="http://schemas.microsoft.com/office/drawing/2014/main" id="{DEB90EC6-A5F2-773E-BAB5-AA20DEC3D9DE}"/>
              </a:ext>
            </a:extLst>
          </p:cNvPr>
          <p:cNvSpPr txBox="1"/>
          <p:nvPr/>
        </p:nvSpPr>
        <p:spPr>
          <a:xfrm>
            <a:off x="194387" y="1732962"/>
            <a:ext cx="11803226" cy="784830"/>
          </a:xfrm>
          <a:prstGeom prst="rect">
            <a:avLst/>
          </a:prstGeom>
          <a:noFill/>
        </p:spPr>
        <p:txBody>
          <a:bodyPr wrap="square">
            <a:spAutoFit/>
          </a:bodyPr>
          <a:lstStyle/>
          <a:p>
            <a:r>
              <a:rPr lang="tr-TR" sz="1500" dirty="0">
                <a:latin typeface="Book Antiqua (Gövde)"/>
              </a:rPr>
              <a:t>Diyabet MLP regresyon projesinde 10 adet test yapılmış olup </a:t>
            </a:r>
            <a:r>
              <a:rPr lang="tr-TR" sz="1500" b="1" dirty="0">
                <a:latin typeface="Book Antiqua (Gövde)"/>
              </a:rPr>
              <a:t>%60 </a:t>
            </a:r>
            <a:r>
              <a:rPr lang="tr-TR" sz="1500" dirty="0">
                <a:latin typeface="Book Antiqua (Gövde)"/>
              </a:rPr>
              <a:t>(6 </a:t>
            </a:r>
            <a:r>
              <a:rPr lang="tr-TR" sz="1500" dirty="0">
                <a:solidFill>
                  <a:srgbClr val="00B050"/>
                </a:solidFill>
                <a:latin typeface="Book Antiqua (Gövde)"/>
              </a:rPr>
              <a:t>başarılı</a:t>
            </a:r>
            <a:r>
              <a:rPr lang="tr-TR" sz="1500" dirty="0">
                <a:latin typeface="Book Antiqua (Gövde)"/>
              </a:rPr>
              <a:t>, 4 </a:t>
            </a:r>
            <a:r>
              <a:rPr lang="tr-TR" sz="1500" dirty="0">
                <a:solidFill>
                  <a:srgbClr val="FF0000"/>
                </a:solidFill>
                <a:latin typeface="Book Antiqua (Gövde)"/>
              </a:rPr>
              <a:t>başarısız</a:t>
            </a:r>
            <a:r>
              <a:rPr lang="tr-TR" sz="1500" dirty="0">
                <a:latin typeface="Book Antiqua (Gövde)"/>
              </a:rPr>
              <a:t>) başarı sağlanmıştır. Bu da Tasarımımızın %20’lik başarısız olduğunu gösterir ki elde ettiğimiz regresyon grafiklerinde ortalama %47 başarı oranı aldığımızı ve yapılan bu testlerle </a:t>
            </a:r>
            <a:r>
              <a:rPr lang="tr-TR" sz="1500" b="1" dirty="0">
                <a:latin typeface="Book Antiqua (Gövde)"/>
              </a:rPr>
              <a:t>tutarlı</a:t>
            </a:r>
            <a:r>
              <a:rPr lang="tr-TR" sz="1500" dirty="0">
                <a:latin typeface="Book Antiqua (Gövde)"/>
              </a:rPr>
              <a:t> olduğunu göstermektedir.</a:t>
            </a:r>
          </a:p>
        </p:txBody>
      </p:sp>
      <p:sp>
        <p:nvSpPr>
          <p:cNvPr id="2" name="Metin kutusu 1">
            <a:extLst>
              <a:ext uri="{FF2B5EF4-FFF2-40B4-BE49-F238E27FC236}">
                <a16:creationId xmlns:a16="http://schemas.microsoft.com/office/drawing/2014/main" id="{8A737016-CCDD-4C3F-9CC7-7D3E9AE2242A}"/>
              </a:ext>
            </a:extLst>
          </p:cNvPr>
          <p:cNvSpPr txBox="1"/>
          <p:nvPr/>
        </p:nvSpPr>
        <p:spPr>
          <a:xfrm>
            <a:off x="194387" y="2511627"/>
            <a:ext cx="2670111" cy="369332"/>
          </a:xfrm>
          <a:prstGeom prst="rect">
            <a:avLst/>
          </a:prstGeom>
          <a:noFill/>
        </p:spPr>
        <p:txBody>
          <a:bodyPr wrap="square">
            <a:spAutoFit/>
          </a:bodyPr>
          <a:lstStyle/>
          <a:p>
            <a:r>
              <a:rPr lang="tr-TR" b="1" dirty="0" err="1">
                <a:latin typeface="Book Antiqua (Gövde)"/>
              </a:rPr>
              <a:t>nntool</a:t>
            </a:r>
            <a:r>
              <a:rPr lang="tr-TR" b="1" dirty="0">
                <a:latin typeface="Book Antiqua (Gövde)"/>
              </a:rPr>
              <a:t> </a:t>
            </a:r>
            <a:r>
              <a:rPr lang="tr-TR" dirty="0">
                <a:latin typeface="Book Antiqua (Gövde)"/>
              </a:rPr>
              <a:t>sonuçları:</a:t>
            </a:r>
          </a:p>
        </p:txBody>
      </p:sp>
      <p:pic>
        <p:nvPicPr>
          <p:cNvPr id="8" name="Resim 7">
            <a:extLst>
              <a:ext uri="{FF2B5EF4-FFF2-40B4-BE49-F238E27FC236}">
                <a16:creationId xmlns:a16="http://schemas.microsoft.com/office/drawing/2014/main" id="{65EDCD9A-ACB6-FB9A-E063-8E7B74E2B377}"/>
              </a:ext>
            </a:extLst>
          </p:cNvPr>
          <p:cNvPicPr>
            <a:picLocks noChangeAspect="1"/>
          </p:cNvPicPr>
          <p:nvPr/>
        </p:nvPicPr>
        <p:blipFill>
          <a:blip r:embed="rId4"/>
          <a:stretch>
            <a:fillRect/>
          </a:stretch>
        </p:blipFill>
        <p:spPr>
          <a:xfrm>
            <a:off x="194386" y="3067602"/>
            <a:ext cx="5131278" cy="3559705"/>
          </a:xfrm>
          <a:prstGeom prst="rect">
            <a:avLst/>
          </a:prstGeom>
        </p:spPr>
      </p:pic>
      <p:pic>
        <p:nvPicPr>
          <p:cNvPr id="12" name="Resim 11">
            <a:extLst>
              <a:ext uri="{FF2B5EF4-FFF2-40B4-BE49-F238E27FC236}">
                <a16:creationId xmlns:a16="http://schemas.microsoft.com/office/drawing/2014/main" id="{2FDDCA65-F0E1-7ABF-2DBE-FD608430475B}"/>
              </a:ext>
            </a:extLst>
          </p:cNvPr>
          <p:cNvPicPr>
            <a:picLocks noChangeAspect="1"/>
          </p:cNvPicPr>
          <p:nvPr/>
        </p:nvPicPr>
        <p:blipFill>
          <a:blip r:embed="rId5"/>
          <a:stretch>
            <a:fillRect/>
          </a:stretch>
        </p:blipFill>
        <p:spPr>
          <a:xfrm>
            <a:off x="5590996" y="4852179"/>
            <a:ext cx="5405298" cy="791261"/>
          </a:xfrm>
          <a:prstGeom prst="rect">
            <a:avLst/>
          </a:prstGeom>
        </p:spPr>
      </p:pic>
      <p:pic>
        <p:nvPicPr>
          <p:cNvPr id="14" name="Resim 13">
            <a:extLst>
              <a:ext uri="{FF2B5EF4-FFF2-40B4-BE49-F238E27FC236}">
                <a16:creationId xmlns:a16="http://schemas.microsoft.com/office/drawing/2014/main" id="{50976836-58D9-D636-1F90-93ACF092C1D1}"/>
              </a:ext>
            </a:extLst>
          </p:cNvPr>
          <p:cNvPicPr>
            <a:picLocks noChangeAspect="1"/>
          </p:cNvPicPr>
          <p:nvPr/>
        </p:nvPicPr>
        <p:blipFill>
          <a:blip r:embed="rId6"/>
          <a:stretch>
            <a:fillRect/>
          </a:stretch>
        </p:blipFill>
        <p:spPr>
          <a:xfrm>
            <a:off x="5590996" y="3526949"/>
            <a:ext cx="5405298" cy="804625"/>
          </a:xfrm>
          <a:prstGeom prst="rect">
            <a:avLst/>
          </a:prstGeom>
        </p:spPr>
      </p:pic>
      <p:sp>
        <p:nvSpPr>
          <p:cNvPr id="15" name="Metin kutusu 14">
            <a:extLst>
              <a:ext uri="{FF2B5EF4-FFF2-40B4-BE49-F238E27FC236}">
                <a16:creationId xmlns:a16="http://schemas.microsoft.com/office/drawing/2014/main" id="{13C25DA7-CD90-2BF5-5A54-C6BB5A15ABA0}"/>
              </a:ext>
            </a:extLst>
          </p:cNvPr>
          <p:cNvSpPr txBox="1"/>
          <p:nvPr/>
        </p:nvSpPr>
        <p:spPr>
          <a:xfrm>
            <a:off x="5534606" y="5831553"/>
            <a:ext cx="6296805" cy="323165"/>
          </a:xfrm>
          <a:prstGeom prst="rect">
            <a:avLst/>
          </a:prstGeom>
          <a:noFill/>
        </p:spPr>
        <p:txBody>
          <a:bodyPr wrap="square">
            <a:spAutoFit/>
          </a:bodyPr>
          <a:lstStyle/>
          <a:p>
            <a:r>
              <a:rPr lang="tr-TR" sz="1500" dirty="0">
                <a:latin typeface="Book Antiqua (Gövde)"/>
              </a:rPr>
              <a:t>Değerler %60 oranına yakın. Şu an için testimiz orta başarılı diyebiliriz</a:t>
            </a:r>
          </a:p>
        </p:txBody>
      </p:sp>
      <p:sp>
        <p:nvSpPr>
          <p:cNvPr id="16" name="Metin kutusu 15">
            <a:extLst>
              <a:ext uri="{FF2B5EF4-FFF2-40B4-BE49-F238E27FC236}">
                <a16:creationId xmlns:a16="http://schemas.microsoft.com/office/drawing/2014/main" id="{9ADF699D-4B99-0426-42ED-146794398D41}"/>
              </a:ext>
            </a:extLst>
          </p:cNvPr>
          <p:cNvSpPr txBox="1"/>
          <p:nvPr/>
        </p:nvSpPr>
        <p:spPr>
          <a:xfrm>
            <a:off x="5534605" y="4467178"/>
            <a:ext cx="6296805" cy="323165"/>
          </a:xfrm>
          <a:prstGeom prst="rect">
            <a:avLst/>
          </a:prstGeom>
          <a:noFill/>
        </p:spPr>
        <p:txBody>
          <a:bodyPr wrap="square">
            <a:spAutoFit/>
          </a:bodyPr>
          <a:lstStyle/>
          <a:p>
            <a:r>
              <a:rPr lang="tr-TR" sz="1500" dirty="0">
                <a:latin typeface="Book Antiqua (Gövde)"/>
              </a:rPr>
              <a:t>Algoritmanın tahmini sonuç sütunu:</a:t>
            </a:r>
          </a:p>
        </p:txBody>
      </p:sp>
      <p:sp>
        <p:nvSpPr>
          <p:cNvPr id="17" name="Metin kutusu 16">
            <a:extLst>
              <a:ext uri="{FF2B5EF4-FFF2-40B4-BE49-F238E27FC236}">
                <a16:creationId xmlns:a16="http://schemas.microsoft.com/office/drawing/2014/main" id="{892495AB-246B-CBEE-BB3B-FA7DD8E39D49}"/>
              </a:ext>
            </a:extLst>
          </p:cNvPr>
          <p:cNvSpPr txBox="1"/>
          <p:nvPr/>
        </p:nvSpPr>
        <p:spPr>
          <a:xfrm>
            <a:off x="5534605" y="3196461"/>
            <a:ext cx="6296805" cy="323165"/>
          </a:xfrm>
          <a:prstGeom prst="rect">
            <a:avLst/>
          </a:prstGeom>
          <a:noFill/>
        </p:spPr>
        <p:txBody>
          <a:bodyPr wrap="square">
            <a:spAutoFit/>
          </a:bodyPr>
          <a:lstStyle/>
          <a:p>
            <a:r>
              <a:rPr lang="tr-TR" sz="1500" dirty="0">
                <a:latin typeface="Book Antiqua (Gövde)"/>
              </a:rPr>
              <a:t>Var olan hedef (sonuç) sütunu:</a:t>
            </a:r>
          </a:p>
        </p:txBody>
      </p:sp>
    </p:spTree>
    <p:extLst>
      <p:ext uri="{BB962C8B-B14F-4D97-AF65-F5344CB8AC3E}">
        <p14:creationId xmlns:p14="http://schemas.microsoft.com/office/powerpoint/2010/main" val="96285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0000" y="6340151"/>
            <a:ext cx="567613"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42</a:t>
            </a:r>
          </a:p>
        </p:txBody>
      </p:sp>
      <p:sp>
        <p:nvSpPr>
          <p:cNvPr id="5" name="İçerik Yer Tutucusu 4">
            <a:extLst>
              <a:ext uri="{FF2B5EF4-FFF2-40B4-BE49-F238E27FC236}">
                <a16:creationId xmlns:a16="http://schemas.microsoft.com/office/drawing/2014/main" id="{9AEE7503-383F-D336-751F-7E2AA2C7234A}"/>
              </a:ext>
            </a:extLst>
          </p:cNvPr>
          <p:cNvSpPr>
            <a:spLocks noGrp="1"/>
          </p:cNvSpPr>
          <p:nvPr>
            <p:ph idx="1"/>
          </p:nvPr>
        </p:nvSpPr>
        <p:spPr>
          <a:xfrm>
            <a:off x="2231296" y="2667000"/>
            <a:ext cx="6390190" cy="1828800"/>
          </a:xfrm>
        </p:spPr>
        <p:txBody>
          <a:bodyPr>
            <a:normAutofit fontScale="92500" lnSpcReduction="20000"/>
          </a:bodyPr>
          <a:lstStyle/>
          <a:p>
            <a:pPr marL="0" indent="0">
              <a:buNone/>
            </a:pPr>
            <a:r>
              <a:rPr lang="tr-TR" sz="15000" dirty="0"/>
              <a:t>PROJE</a:t>
            </a:r>
          </a:p>
        </p:txBody>
      </p:sp>
      <p:sp>
        <p:nvSpPr>
          <p:cNvPr id="8" name="İçerik Yer Tutucusu 4">
            <a:extLst>
              <a:ext uri="{FF2B5EF4-FFF2-40B4-BE49-F238E27FC236}">
                <a16:creationId xmlns:a16="http://schemas.microsoft.com/office/drawing/2014/main" id="{80B0D5A5-5C65-90C6-753E-3595F78BB8E9}"/>
              </a:ext>
            </a:extLst>
          </p:cNvPr>
          <p:cNvSpPr txBox="1">
            <a:spLocks/>
          </p:cNvSpPr>
          <p:nvPr/>
        </p:nvSpPr>
        <p:spPr>
          <a:xfrm>
            <a:off x="8010646" y="3240912"/>
            <a:ext cx="2355664" cy="2942784"/>
          </a:xfrm>
          <a:prstGeom prst="rect">
            <a:avLst/>
          </a:prstGeom>
        </p:spPr>
        <p:txBody>
          <a:bodyPr vert="horz" lIns="91440" tIns="45720" rIns="91440" bIns="45720" rtlCol="0">
            <a:no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tr-TR" sz="25000" dirty="0">
                <a:solidFill>
                  <a:srgbClr val="EF7920"/>
                </a:solidFill>
              </a:rPr>
              <a:t>2</a:t>
            </a:r>
          </a:p>
        </p:txBody>
      </p:sp>
      <p:sp>
        <p:nvSpPr>
          <p:cNvPr id="9" name="Başlık 1">
            <a:extLst>
              <a:ext uri="{FF2B5EF4-FFF2-40B4-BE49-F238E27FC236}">
                <a16:creationId xmlns:a16="http://schemas.microsoft.com/office/drawing/2014/main" id="{A20928D2-084A-F161-4F06-A0E864A2DA3B}"/>
              </a:ext>
            </a:extLst>
          </p:cNvPr>
          <p:cNvSpPr>
            <a:spLocks noGrp="1"/>
          </p:cNvSpPr>
          <p:nvPr>
            <p:ph type="title"/>
          </p:nvPr>
        </p:nvSpPr>
        <p:spPr>
          <a:xfrm>
            <a:off x="530290" y="674304"/>
            <a:ext cx="8949612" cy="601519"/>
          </a:xfrm>
        </p:spPr>
        <p:txBody>
          <a:bodyPr rtlCol="0">
            <a:normAutofit fontScale="90000"/>
          </a:bodyPr>
          <a:lstStyle/>
          <a:p>
            <a:pPr rtl="0"/>
            <a:r>
              <a:rPr lang="tr-TR" b="1" dirty="0">
                <a:effectLst/>
                <a:latin typeface="Book Antiqua (Başlıklar)"/>
                <a:ea typeface="Calibri" panose="020F0502020204030204" pitchFamily="34" charset="0"/>
                <a:cs typeface="Arial" panose="020B0604020202020204" pitchFamily="34" charset="0"/>
              </a:rPr>
              <a:t>ORMAN YANGINLARI REGRESYON ANALİZİ</a:t>
            </a:r>
            <a:r>
              <a:rPr lang="tr-TR" b="1" dirty="0"/>
              <a:t>:</a:t>
            </a:r>
          </a:p>
        </p:txBody>
      </p:sp>
    </p:spTree>
    <p:extLst>
      <p:ext uri="{BB962C8B-B14F-4D97-AF65-F5344CB8AC3E}">
        <p14:creationId xmlns:p14="http://schemas.microsoft.com/office/powerpoint/2010/main" val="3514372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01080" y="1641560"/>
            <a:ext cx="11803228" cy="5134323"/>
          </a:xfrm>
        </p:spPr>
        <p:txBody>
          <a:bodyPr rtlCol="0">
            <a:noAutofit/>
          </a:bodyPr>
          <a:lstStyle/>
          <a:p>
            <a:pPr>
              <a:buFontTx/>
              <a:buChar char="-"/>
            </a:pPr>
            <a:r>
              <a:rPr lang="tr-TR" sz="2200" dirty="0"/>
              <a:t>Orman yangını, doğal ya da insani sebeplerden ortaya çıkan yangınların ormanları kısmen veya tamamen yakmasıdır. Yıldırım düşmesi, yanardağ patlaması ve yüksek sıcaklık gibi doğal sebeplerle çıkan yangınlar ile sigara, tarımsal ürünler nedenli çıkan insan kaynaklı yangınlar vardır.</a:t>
            </a:r>
          </a:p>
          <a:p>
            <a:pPr>
              <a:buFontTx/>
              <a:buChar char="-"/>
            </a:pPr>
            <a:r>
              <a:rPr lang="tr-TR" sz="2000" dirty="0"/>
              <a:t>Projemizin ikinci konusu </a:t>
            </a:r>
            <a:r>
              <a:rPr lang="tr-TR" sz="2000" b="1" dirty="0"/>
              <a:t>Orman Yangınları Regresyon Analizi; </a:t>
            </a:r>
            <a:r>
              <a:rPr lang="tr-TR" sz="2000" dirty="0" err="1"/>
              <a:t>Fitting</a:t>
            </a:r>
            <a:r>
              <a:rPr lang="tr-TR" sz="2000" dirty="0"/>
              <a:t> Analizi</a:t>
            </a:r>
            <a:r>
              <a:rPr lang="tr-TR" sz="2000" b="1" dirty="0"/>
              <a:t> </a:t>
            </a:r>
            <a:r>
              <a:rPr lang="tr-TR" sz="2000" dirty="0"/>
              <a:t>yapmak için veri olarak; </a:t>
            </a:r>
            <a:r>
              <a:rPr lang="tr-TR" sz="2000" b="1" dirty="0"/>
              <a:t>X: </a:t>
            </a:r>
            <a:r>
              <a:rPr lang="tr-TR" sz="2000" dirty="0" err="1"/>
              <a:t>Montesinho</a:t>
            </a:r>
            <a:r>
              <a:rPr lang="tr-TR" sz="2000" dirty="0"/>
              <a:t> park haritası içindeki x ekseni uzamsal koordinatı,</a:t>
            </a:r>
            <a:r>
              <a:rPr lang="tr-TR" sz="2000" b="1" dirty="0"/>
              <a:t> Y: </a:t>
            </a:r>
            <a:r>
              <a:rPr lang="tr-TR" sz="2000" dirty="0" err="1"/>
              <a:t>Montesinho</a:t>
            </a:r>
            <a:r>
              <a:rPr lang="tr-TR" sz="2000" dirty="0"/>
              <a:t> park haritası içindeki y ekseni uzamsal koordinatı, </a:t>
            </a:r>
            <a:r>
              <a:rPr lang="tr-TR" sz="2000" b="1" dirty="0"/>
              <a:t>Aylar: </a:t>
            </a:r>
            <a:r>
              <a:rPr lang="tr-TR" sz="2000" dirty="0"/>
              <a:t>'ocak' - 'aralık’, </a:t>
            </a:r>
            <a:r>
              <a:rPr lang="tr-TR" sz="2000" b="1" dirty="0"/>
              <a:t>Günler: </a:t>
            </a:r>
            <a:r>
              <a:rPr lang="tr-TR" sz="2000" dirty="0"/>
              <a:t>'</a:t>
            </a:r>
            <a:r>
              <a:rPr lang="tr-TR" sz="2000" dirty="0" err="1"/>
              <a:t>pzt</a:t>
            </a:r>
            <a:r>
              <a:rPr lang="tr-TR" sz="2000" dirty="0"/>
              <a:t>' - '</a:t>
            </a:r>
            <a:r>
              <a:rPr lang="tr-TR" sz="2000" dirty="0" err="1"/>
              <a:t>cmrtsi</a:t>
            </a:r>
            <a:r>
              <a:rPr lang="tr-TR" sz="2000" dirty="0"/>
              <a:t>’, </a:t>
            </a:r>
            <a:r>
              <a:rPr lang="tr-TR" sz="2000" b="1" dirty="0"/>
              <a:t>FFMC: </a:t>
            </a:r>
            <a:r>
              <a:rPr lang="tr-TR" sz="2000" dirty="0"/>
              <a:t>FWI sisteminden FFMC dizini: 18,7 - 96,20, </a:t>
            </a:r>
            <a:r>
              <a:rPr lang="tr-TR" sz="2000" b="1" dirty="0"/>
              <a:t>DMC: </a:t>
            </a:r>
            <a:r>
              <a:rPr lang="tr-TR" sz="2000" dirty="0"/>
              <a:t>FWI sisteminden DMC dizini: 1,1 ila 291,3, </a:t>
            </a:r>
            <a:r>
              <a:rPr lang="tr-TR" sz="2000" b="1" dirty="0"/>
              <a:t>DC: </a:t>
            </a:r>
            <a:r>
              <a:rPr lang="tr-TR" sz="2000" dirty="0"/>
              <a:t>FWI sisteminden DC indeksi: 7,9 ila 860,6, </a:t>
            </a:r>
            <a:r>
              <a:rPr lang="tr-TR" sz="2000" b="1" dirty="0"/>
              <a:t>ISI indeksi: </a:t>
            </a:r>
            <a:r>
              <a:rPr lang="tr-TR" sz="2000" dirty="0"/>
              <a:t>FWI sisteminden ISI: 0,0 ila 56,10, </a:t>
            </a:r>
            <a:r>
              <a:rPr lang="tr-TR" sz="2000" b="1" dirty="0" err="1"/>
              <a:t>temp</a:t>
            </a:r>
            <a:r>
              <a:rPr lang="tr-TR" sz="2000" b="1" dirty="0"/>
              <a:t>: </a:t>
            </a:r>
            <a:r>
              <a:rPr lang="tr-TR" sz="2000" dirty="0"/>
              <a:t>santigrat derece cinsinden sıcaklık: 2,2 - 33,30, </a:t>
            </a:r>
            <a:r>
              <a:rPr lang="tr-TR" sz="2000" b="1" dirty="0"/>
              <a:t>yağmur: </a:t>
            </a:r>
            <a:r>
              <a:rPr lang="tr-TR" sz="2000" dirty="0"/>
              <a:t>mm/m2 cinsinden dışarıdaki yağmur: 0,0 - 6,4, </a:t>
            </a:r>
            <a:r>
              <a:rPr lang="tr-TR" sz="2000" b="1" dirty="0"/>
              <a:t>alan: (</a:t>
            </a:r>
            <a:r>
              <a:rPr lang="tr-TR" sz="2000" dirty="0"/>
              <a:t>ormanın yanmış alanı : 0,00 ile 1090,84 arası) değerleri alınmıştır ve tüm bu veriler işlenerek </a:t>
            </a:r>
            <a:r>
              <a:rPr lang="tr-TR" sz="2000" b="1" dirty="0"/>
              <a:t>Nem</a:t>
            </a:r>
            <a:r>
              <a:rPr lang="tr-TR" sz="2000" dirty="0"/>
              <a:t> oranı tahmin edilmeye çalışılmıştır. </a:t>
            </a:r>
          </a:p>
          <a:p>
            <a:pPr>
              <a:buFontTx/>
              <a:buChar char="-"/>
            </a:pPr>
            <a:r>
              <a:rPr lang="tr-TR" sz="2200" dirty="0"/>
              <a:t>Veriler </a:t>
            </a:r>
            <a:r>
              <a:rPr lang="tr-TR" sz="2200" b="1" dirty="0"/>
              <a:t>Kaggle.com </a:t>
            </a:r>
            <a:r>
              <a:rPr lang="tr-TR" sz="2200" dirty="0"/>
              <a:t>sitesinden alınmış olup kullanılan veriler ve hücre değerleri detaylı   bir şekilde Excel tablosu olarak ayrıca paylaşılmıştır (</a:t>
            </a:r>
            <a:r>
              <a:rPr lang="tr-TR" sz="2200" i="1" dirty="0"/>
              <a:t>OrmanYangınlarıVeriKümesi.xls</a:t>
            </a:r>
            <a:r>
              <a:rPr lang="tr-TR" sz="2200" dirty="0"/>
              <a:t>)</a:t>
            </a:r>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355356" y="6340151"/>
            <a:ext cx="642258"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43</a:t>
            </a:r>
          </a:p>
        </p:txBody>
      </p:sp>
      <p:sp>
        <p:nvSpPr>
          <p:cNvPr id="8" name="Başlık 1">
            <a:extLst>
              <a:ext uri="{FF2B5EF4-FFF2-40B4-BE49-F238E27FC236}">
                <a16:creationId xmlns:a16="http://schemas.microsoft.com/office/drawing/2014/main" id="{03C2DA76-673A-247D-3752-65392DA8B7EE}"/>
              </a:ext>
            </a:extLst>
          </p:cNvPr>
          <p:cNvSpPr>
            <a:spLocks noGrp="1"/>
          </p:cNvSpPr>
          <p:nvPr>
            <p:ph type="title"/>
          </p:nvPr>
        </p:nvSpPr>
        <p:spPr>
          <a:xfrm>
            <a:off x="530290" y="674304"/>
            <a:ext cx="8949612" cy="601519"/>
          </a:xfrm>
        </p:spPr>
        <p:txBody>
          <a:bodyPr rtlCol="0">
            <a:normAutofit fontScale="90000"/>
          </a:bodyPr>
          <a:lstStyle/>
          <a:p>
            <a:pPr rtl="0"/>
            <a:r>
              <a:rPr lang="tr-TR" b="1" dirty="0">
                <a:effectLst/>
                <a:latin typeface="Book Antiqua (Başlıklar)"/>
                <a:ea typeface="Calibri" panose="020F0502020204030204" pitchFamily="34" charset="0"/>
                <a:cs typeface="Arial" panose="020B0604020202020204" pitchFamily="34" charset="0"/>
              </a:rPr>
              <a:t>ORMAN YANGINLARI REGRESYON ANALİZİ</a:t>
            </a:r>
            <a:r>
              <a:rPr lang="tr-TR" b="1" dirty="0"/>
              <a:t>:</a:t>
            </a:r>
          </a:p>
        </p:txBody>
      </p:sp>
    </p:spTree>
    <p:extLst>
      <p:ext uri="{BB962C8B-B14F-4D97-AF65-F5344CB8AC3E}">
        <p14:creationId xmlns:p14="http://schemas.microsoft.com/office/powerpoint/2010/main" val="587276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65807496-C5CC-447F-B619-323F22AABA5F}"/>
              </a:ext>
              <a:ext uri="{C183D7F6-B498-43B3-948B-1728B52AA6E4}">
                <adec:decorative xmlns:adec="http://schemas.microsoft.com/office/drawing/2017/decorative" val="1"/>
              </a:ext>
            </a:extLst>
          </p:cNvPr>
          <p:cNvSpPr/>
          <p:nvPr/>
        </p:nvSpPr>
        <p:spPr>
          <a:xfrm>
            <a:off x="4131969" y="4129697"/>
            <a:ext cx="840963" cy="840963"/>
          </a:xfrm>
          <a:prstGeom prst="ellipse">
            <a:avLst/>
          </a:prstGeom>
          <a:solidFill>
            <a:schemeClr val="accent3">
              <a:lumMod val="40000"/>
              <a:lumOff val="6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solidFill>
                <a:schemeClr val="accent2"/>
              </a:solidFill>
            </a:endParaRPr>
          </a:p>
        </p:txBody>
      </p:sp>
      <p:sp>
        <p:nvSpPr>
          <p:cNvPr id="43" name="Oval 42">
            <a:extLst>
              <a:ext uri="{FF2B5EF4-FFF2-40B4-BE49-F238E27FC236}">
                <a16:creationId xmlns:a16="http://schemas.microsoft.com/office/drawing/2014/main" id="{FF1881B7-2C83-4EEC-9B49-173395A3F1D0}"/>
              </a:ext>
              <a:ext uri="{C183D7F6-B498-43B3-948B-1728B52AA6E4}">
                <adec:decorative xmlns:adec="http://schemas.microsoft.com/office/drawing/2017/decorative" val="1"/>
              </a:ext>
            </a:extLst>
          </p:cNvPr>
          <p:cNvSpPr/>
          <p:nvPr/>
        </p:nvSpPr>
        <p:spPr>
          <a:xfrm>
            <a:off x="6459857" y="4139241"/>
            <a:ext cx="840963" cy="840963"/>
          </a:xfrm>
          <a:prstGeom prst="ellipse">
            <a:avLst/>
          </a:prstGeom>
          <a:solidFill>
            <a:srgbClr val="7030A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
        <p:nvSpPr>
          <p:cNvPr id="46" name="Oval 45">
            <a:extLst>
              <a:ext uri="{FF2B5EF4-FFF2-40B4-BE49-F238E27FC236}">
                <a16:creationId xmlns:a16="http://schemas.microsoft.com/office/drawing/2014/main" id="{BC4B4EEA-C4AC-44FD-A69B-008A1CDDA310}"/>
              </a:ext>
              <a:ext uri="{C183D7F6-B498-43B3-948B-1728B52AA6E4}">
                <adec:decorative xmlns:adec="http://schemas.microsoft.com/office/drawing/2017/decorative" val="1"/>
              </a:ext>
            </a:extLst>
          </p:cNvPr>
          <p:cNvSpPr/>
          <p:nvPr/>
        </p:nvSpPr>
        <p:spPr>
          <a:xfrm>
            <a:off x="1774173" y="4129697"/>
            <a:ext cx="840963" cy="840963"/>
          </a:xfrm>
          <a:prstGeom prst="ellipse">
            <a:avLst/>
          </a:prstGeom>
          <a:solidFill>
            <a:schemeClr val="accent6">
              <a:lumMod val="40000"/>
              <a:lumOff val="6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
        <p:nvSpPr>
          <p:cNvPr id="6" name="Oval 5">
            <a:extLst>
              <a:ext uri="{FF2B5EF4-FFF2-40B4-BE49-F238E27FC236}">
                <a16:creationId xmlns:a16="http://schemas.microsoft.com/office/drawing/2014/main" id="{8146B637-4021-488D-8D76-50643F5E5713}"/>
              </a:ext>
              <a:ext uri="{C183D7F6-B498-43B3-948B-1728B52AA6E4}">
                <adec:decorative xmlns:adec="http://schemas.microsoft.com/office/drawing/2017/decorative" val="1"/>
              </a:ext>
            </a:extLst>
          </p:cNvPr>
          <p:cNvSpPr/>
          <p:nvPr/>
        </p:nvSpPr>
        <p:spPr>
          <a:xfrm>
            <a:off x="592738" y="4129697"/>
            <a:ext cx="840963" cy="84096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cxnSp>
        <p:nvCxnSpPr>
          <p:cNvPr id="55" name="Düz Bağlayıcı 54" descr="zaman çizelgesi">
            <a:extLst>
              <a:ext uri="{FF2B5EF4-FFF2-40B4-BE49-F238E27FC236}">
                <a16:creationId xmlns:a16="http://schemas.microsoft.com/office/drawing/2014/main" id="{03EF01C1-5F44-4071-A9AA-CE6ADA1A5F59}"/>
              </a:ext>
            </a:extLst>
          </p:cNvPr>
          <p:cNvCxnSpPr>
            <a:cxnSpLocks/>
          </p:cNvCxnSpPr>
          <p:nvPr/>
        </p:nvCxnSpPr>
        <p:spPr>
          <a:xfrm flipH="1" flipV="1">
            <a:off x="945345" y="5203820"/>
            <a:ext cx="10166897" cy="8999"/>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sp>
        <p:nvSpPr>
          <p:cNvPr id="17" name="Oval 16" descr="zaman çizelgesi işaretçileri">
            <a:extLst>
              <a:ext uri="{FF2B5EF4-FFF2-40B4-BE49-F238E27FC236}">
                <a16:creationId xmlns:a16="http://schemas.microsoft.com/office/drawing/2014/main" id="{685160D7-D23E-4878-8060-E663BA970B55}"/>
              </a:ext>
            </a:extLst>
          </p:cNvPr>
          <p:cNvSpPr/>
          <p:nvPr/>
        </p:nvSpPr>
        <p:spPr>
          <a:xfrm>
            <a:off x="906978" y="5110339"/>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ln>
                <a:solidFill>
                  <a:srgbClr val="000000"/>
                </a:solidFill>
              </a:ln>
            </a:endParaRPr>
          </a:p>
        </p:txBody>
      </p:sp>
      <p:sp>
        <p:nvSpPr>
          <p:cNvPr id="39" name="Oval 38" descr="zaman çizelgesi işaretçileri">
            <a:extLst>
              <a:ext uri="{FF2B5EF4-FFF2-40B4-BE49-F238E27FC236}">
                <a16:creationId xmlns:a16="http://schemas.microsoft.com/office/drawing/2014/main" id="{D71B5693-DD1D-45E8-899F-7698F4F9E0CB}"/>
              </a:ext>
            </a:extLst>
          </p:cNvPr>
          <p:cNvSpPr/>
          <p:nvPr/>
        </p:nvSpPr>
        <p:spPr>
          <a:xfrm>
            <a:off x="2092657" y="5100104"/>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ln>
                <a:solidFill>
                  <a:srgbClr val="000000"/>
                </a:solidFill>
              </a:ln>
            </a:endParaRPr>
          </a:p>
        </p:txBody>
      </p:sp>
      <p:sp>
        <p:nvSpPr>
          <p:cNvPr id="49" name="Oval 48" descr="zaman çizelgesi işaretçileri">
            <a:extLst>
              <a:ext uri="{FF2B5EF4-FFF2-40B4-BE49-F238E27FC236}">
                <a16:creationId xmlns:a16="http://schemas.microsoft.com/office/drawing/2014/main" id="{5B5DE130-A1BB-4953-B61E-0F2854B4BF5A}"/>
              </a:ext>
            </a:extLst>
          </p:cNvPr>
          <p:cNvSpPr/>
          <p:nvPr/>
        </p:nvSpPr>
        <p:spPr>
          <a:xfrm>
            <a:off x="3277291" y="5119338"/>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ln>
                <a:solidFill>
                  <a:srgbClr val="000000"/>
                </a:solidFill>
              </a:ln>
            </a:endParaRPr>
          </a:p>
        </p:txBody>
      </p:sp>
      <p:sp>
        <p:nvSpPr>
          <p:cNvPr id="52" name="Oval 51" descr="zaman çizelgesi işaretçileri">
            <a:extLst>
              <a:ext uri="{FF2B5EF4-FFF2-40B4-BE49-F238E27FC236}">
                <a16:creationId xmlns:a16="http://schemas.microsoft.com/office/drawing/2014/main" id="{800A5842-C1EA-4797-9271-15E9E00DB4E5}"/>
              </a:ext>
            </a:extLst>
          </p:cNvPr>
          <p:cNvSpPr/>
          <p:nvPr/>
        </p:nvSpPr>
        <p:spPr>
          <a:xfrm>
            <a:off x="4446319" y="5110339"/>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ln>
                <a:solidFill>
                  <a:srgbClr val="000000"/>
                </a:solidFill>
              </a:ln>
            </a:endParaRPr>
          </a:p>
        </p:txBody>
      </p:sp>
      <p:sp>
        <p:nvSpPr>
          <p:cNvPr id="18" name="Metin Yer Tutucusu 17">
            <a:extLst>
              <a:ext uri="{FF2B5EF4-FFF2-40B4-BE49-F238E27FC236}">
                <a16:creationId xmlns:a16="http://schemas.microsoft.com/office/drawing/2014/main" id="{4E091A31-7866-4F47-B0CF-3293835EEDE8}"/>
              </a:ext>
            </a:extLst>
          </p:cNvPr>
          <p:cNvSpPr>
            <a:spLocks noGrp="1"/>
          </p:cNvSpPr>
          <p:nvPr>
            <p:ph type="body" sz="quarter" idx="18"/>
          </p:nvPr>
        </p:nvSpPr>
        <p:spPr>
          <a:xfrm>
            <a:off x="591303" y="5332177"/>
            <a:ext cx="840963" cy="356037"/>
          </a:xfrm>
        </p:spPr>
        <p:txBody>
          <a:bodyPr rtlCol="0"/>
          <a:lstStyle/>
          <a:p>
            <a:r>
              <a:rPr lang="tr-TR" dirty="0"/>
              <a:t>AYLAR</a:t>
            </a:r>
          </a:p>
        </p:txBody>
      </p:sp>
      <p:sp>
        <p:nvSpPr>
          <p:cNvPr id="19" name="Metin Yer Tutucusu 18">
            <a:extLst>
              <a:ext uri="{FF2B5EF4-FFF2-40B4-BE49-F238E27FC236}">
                <a16:creationId xmlns:a16="http://schemas.microsoft.com/office/drawing/2014/main" id="{B350F797-AA8E-422D-B1BE-31919E5E8542}"/>
              </a:ext>
            </a:extLst>
          </p:cNvPr>
          <p:cNvSpPr>
            <a:spLocks noGrp="1"/>
          </p:cNvSpPr>
          <p:nvPr>
            <p:ph type="body" sz="quarter" idx="19"/>
          </p:nvPr>
        </p:nvSpPr>
        <p:spPr>
          <a:xfrm>
            <a:off x="1539947" y="5334293"/>
            <a:ext cx="1190056" cy="358158"/>
          </a:xfrm>
        </p:spPr>
        <p:txBody>
          <a:bodyPr rtlCol="0"/>
          <a:lstStyle/>
          <a:p>
            <a:r>
              <a:rPr lang="tr-TR" dirty="0"/>
              <a:t>GÜNLER</a:t>
            </a:r>
          </a:p>
        </p:txBody>
      </p:sp>
      <p:sp>
        <p:nvSpPr>
          <p:cNvPr id="20" name="Metin Yer Tutucusu 19">
            <a:extLst>
              <a:ext uri="{FF2B5EF4-FFF2-40B4-BE49-F238E27FC236}">
                <a16:creationId xmlns:a16="http://schemas.microsoft.com/office/drawing/2014/main" id="{4A642F3E-3C03-4E20-ABCA-E003162FC000}"/>
              </a:ext>
            </a:extLst>
          </p:cNvPr>
          <p:cNvSpPr>
            <a:spLocks noGrp="1"/>
          </p:cNvSpPr>
          <p:nvPr>
            <p:ph type="body" sz="quarter" idx="20"/>
          </p:nvPr>
        </p:nvSpPr>
        <p:spPr>
          <a:xfrm>
            <a:off x="4035089" y="5377311"/>
            <a:ext cx="974192" cy="358158"/>
          </a:xfrm>
        </p:spPr>
        <p:txBody>
          <a:bodyPr rtlCol="0"/>
          <a:lstStyle/>
          <a:p>
            <a:r>
              <a:rPr lang="tr-TR" dirty="0"/>
              <a:t>DMC</a:t>
            </a:r>
          </a:p>
        </p:txBody>
      </p:sp>
      <p:sp>
        <p:nvSpPr>
          <p:cNvPr id="21" name="Metin Yer Tutucusu 20">
            <a:extLst>
              <a:ext uri="{FF2B5EF4-FFF2-40B4-BE49-F238E27FC236}">
                <a16:creationId xmlns:a16="http://schemas.microsoft.com/office/drawing/2014/main" id="{77D8C714-BC59-4848-A254-B9834EBACE42}"/>
              </a:ext>
            </a:extLst>
          </p:cNvPr>
          <p:cNvSpPr>
            <a:spLocks noGrp="1"/>
          </p:cNvSpPr>
          <p:nvPr>
            <p:ph type="body" sz="quarter" idx="21"/>
          </p:nvPr>
        </p:nvSpPr>
        <p:spPr>
          <a:xfrm>
            <a:off x="8569973" y="5404454"/>
            <a:ext cx="1217640" cy="343432"/>
          </a:xfrm>
        </p:spPr>
        <p:txBody>
          <a:bodyPr rtlCol="0"/>
          <a:lstStyle/>
          <a:p>
            <a:r>
              <a:rPr lang="tr-TR" sz="1600" dirty="0"/>
              <a:t>ISI İNDEKSİ</a:t>
            </a:r>
            <a:endParaRPr lang="tr-TR" sz="1600" b="1" dirty="0">
              <a:latin typeface="Calibri Light" panose="020F0302020204030204" pitchFamily="34" charset="0"/>
              <a:cs typeface="Calibri Light" panose="020F0302020204030204" pitchFamily="34" charset="0"/>
            </a:endParaRPr>
          </a:p>
        </p:txBody>
      </p:sp>
      <p:sp>
        <p:nvSpPr>
          <p:cNvPr id="34" name="Oval 33" descr="zaman çizelgesi işaretçileri">
            <a:extLst>
              <a:ext uri="{FF2B5EF4-FFF2-40B4-BE49-F238E27FC236}">
                <a16:creationId xmlns:a16="http://schemas.microsoft.com/office/drawing/2014/main" id="{CAE55ECA-CDF4-D0E1-63BF-6CAA42DF9459}"/>
              </a:ext>
            </a:extLst>
          </p:cNvPr>
          <p:cNvSpPr/>
          <p:nvPr/>
        </p:nvSpPr>
        <p:spPr>
          <a:xfrm>
            <a:off x="5483945" y="5110339"/>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ln>
                <a:solidFill>
                  <a:srgbClr val="000000"/>
                </a:solidFill>
              </a:ln>
            </a:endParaRPr>
          </a:p>
        </p:txBody>
      </p:sp>
      <p:sp>
        <p:nvSpPr>
          <p:cNvPr id="36" name="Oval 35">
            <a:extLst>
              <a:ext uri="{FF2B5EF4-FFF2-40B4-BE49-F238E27FC236}">
                <a16:creationId xmlns:a16="http://schemas.microsoft.com/office/drawing/2014/main" id="{19146B2A-5AD5-1EB6-9971-D9A58C289B5C}"/>
              </a:ext>
              <a:ext uri="{C183D7F6-B498-43B3-948B-1728B52AA6E4}">
                <adec:decorative xmlns:adec="http://schemas.microsoft.com/office/drawing/2017/decorative" val="1"/>
              </a:ext>
            </a:extLst>
          </p:cNvPr>
          <p:cNvSpPr/>
          <p:nvPr/>
        </p:nvSpPr>
        <p:spPr>
          <a:xfrm>
            <a:off x="2991319" y="4156901"/>
            <a:ext cx="840963" cy="840963"/>
          </a:xfrm>
          <a:prstGeom prst="ellipse">
            <a:avLst/>
          </a:prstGeom>
          <a:solidFill>
            <a:schemeClr val="accent1">
              <a:lumMod val="40000"/>
              <a:lumOff val="6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
        <p:nvSpPr>
          <p:cNvPr id="51" name="Metin Yer Tutucusu 19">
            <a:extLst>
              <a:ext uri="{FF2B5EF4-FFF2-40B4-BE49-F238E27FC236}">
                <a16:creationId xmlns:a16="http://schemas.microsoft.com/office/drawing/2014/main" id="{67219E6A-8078-2A9B-8870-0CDC47896A1E}"/>
              </a:ext>
            </a:extLst>
          </p:cNvPr>
          <p:cNvSpPr txBox="1">
            <a:spLocks/>
          </p:cNvSpPr>
          <p:nvPr/>
        </p:nvSpPr>
        <p:spPr>
          <a:xfrm>
            <a:off x="2858091" y="5369325"/>
            <a:ext cx="974191" cy="326972"/>
          </a:xfrm>
          <a:prstGeom prst="rect">
            <a:avLst/>
          </a:prstGeom>
        </p:spPr>
        <p:txBody>
          <a:bodyPr vert="horz" lIns="91440" tIns="45720" rIns="91440" bIns="45720" rtlCol="0">
            <a:noAutofit/>
          </a:bodyPr>
          <a:lstStyle>
            <a:lvl1pPr marL="0" indent="0" algn="ctr" defTabSz="914400" rtl="0" eaLnBrk="1" latinLnBrk="0" hangingPunct="1">
              <a:lnSpc>
                <a:spcPct val="100000"/>
              </a:lnSpc>
              <a:spcBef>
                <a:spcPts val="0"/>
              </a:spcBef>
              <a:buFont typeface="Arial" panose="020B0604020202020204" pitchFamily="34" charset="0"/>
              <a:buNone/>
              <a:defRPr sz="1800" b="1" kern="1200">
                <a:solidFill>
                  <a:schemeClr val="tx1"/>
                </a:solidFill>
                <a:latin typeface="Calibri Light" panose="020F0302020204030204" pitchFamily="34" charset="0"/>
                <a:ea typeface="+mn-ea"/>
                <a:cs typeface="Calibri Light" panose="020F0302020204030204" pitchFamily="34" charset="0"/>
              </a:defRPr>
            </a:lvl1pPr>
            <a:lvl2pPr marL="45720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r>
              <a:rPr lang="tr-TR" dirty="0"/>
              <a:t>FFMC</a:t>
            </a:r>
          </a:p>
        </p:txBody>
      </p:sp>
      <p:sp>
        <p:nvSpPr>
          <p:cNvPr id="53" name="İçerik Yer Tutucusu 2">
            <a:extLst>
              <a:ext uri="{FF2B5EF4-FFF2-40B4-BE49-F238E27FC236}">
                <a16:creationId xmlns:a16="http://schemas.microsoft.com/office/drawing/2014/main" id="{57C239AC-96A0-3FEA-E71E-DD0CAD466452}"/>
              </a:ext>
            </a:extLst>
          </p:cNvPr>
          <p:cNvSpPr txBox="1">
            <a:spLocks/>
          </p:cNvSpPr>
          <p:nvPr/>
        </p:nvSpPr>
        <p:spPr>
          <a:xfrm>
            <a:off x="265917" y="1639674"/>
            <a:ext cx="11803226" cy="840963"/>
          </a:xfrm>
          <a:prstGeom prst="rect">
            <a:avLst/>
          </a:prstGeom>
        </p:spPr>
        <p:txBody>
          <a:bodyPr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endParaRPr lang="tr-TR" sz="1300" dirty="0"/>
          </a:p>
        </p:txBody>
      </p:sp>
      <p:pic>
        <p:nvPicPr>
          <p:cNvPr id="54" name="Resim 53">
            <a:extLst>
              <a:ext uri="{FF2B5EF4-FFF2-40B4-BE49-F238E27FC236}">
                <a16:creationId xmlns:a16="http://schemas.microsoft.com/office/drawing/2014/main" id="{961DD1A5-5973-7C3F-751F-F79640DB01B4}"/>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30" name="Metin Yer Tutucusu 19">
            <a:extLst>
              <a:ext uri="{FF2B5EF4-FFF2-40B4-BE49-F238E27FC236}">
                <a16:creationId xmlns:a16="http://schemas.microsoft.com/office/drawing/2014/main" id="{6193D7C9-043F-FBCD-172B-111E0630A5E2}"/>
              </a:ext>
            </a:extLst>
          </p:cNvPr>
          <p:cNvSpPr txBox="1">
            <a:spLocks/>
          </p:cNvSpPr>
          <p:nvPr/>
        </p:nvSpPr>
        <p:spPr>
          <a:xfrm>
            <a:off x="4666182" y="3124640"/>
            <a:ext cx="2409902" cy="510337"/>
          </a:xfrm>
          <a:prstGeom prst="rect">
            <a:avLst/>
          </a:prstGeom>
        </p:spPr>
        <p:txBody>
          <a:bodyPr vert="horz" lIns="91440" tIns="45720" rIns="91440" bIns="45720" rtlCol="0">
            <a:noAutofit/>
          </a:bodyPr>
          <a:lstStyle>
            <a:lvl1pPr marL="0" indent="0" algn="ctr" defTabSz="914400" rtl="0" eaLnBrk="1" latinLnBrk="0" hangingPunct="1">
              <a:lnSpc>
                <a:spcPct val="100000"/>
              </a:lnSpc>
              <a:spcBef>
                <a:spcPts val="0"/>
              </a:spcBef>
              <a:buFont typeface="Arial" panose="020B0604020202020204" pitchFamily="34" charset="0"/>
              <a:buNone/>
              <a:defRPr sz="1800" b="1" kern="1200">
                <a:solidFill>
                  <a:schemeClr val="tx1"/>
                </a:solidFill>
                <a:latin typeface="Calibri Light" panose="020F0302020204030204" pitchFamily="34" charset="0"/>
                <a:ea typeface="+mn-ea"/>
                <a:cs typeface="Calibri Light" panose="020F0302020204030204" pitchFamily="34" charset="0"/>
              </a:defRPr>
            </a:lvl1pPr>
            <a:lvl2pPr marL="45720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r>
              <a:rPr lang="tr-TR" sz="2000" dirty="0"/>
              <a:t>ORMAN YANGINLARI</a:t>
            </a:r>
          </a:p>
        </p:txBody>
      </p:sp>
      <p:sp>
        <p:nvSpPr>
          <p:cNvPr id="8" name="Oval 7" descr="zaman çizelgesi işaretçileri">
            <a:extLst>
              <a:ext uri="{FF2B5EF4-FFF2-40B4-BE49-F238E27FC236}">
                <a16:creationId xmlns:a16="http://schemas.microsoft.com/office/drawing/2014/main" id="{17C99B08-7379-FEEF-9BDE-0A2CB6E08E66}"/>
              </a:ext>
            </a:extLst>
          </p:cNvPr>
          <p:cNvSpPr/>
          <p:nvPr/>
        </p:nvSpPr>
        <p:spPr>
          <a:xfrm>
            <a:off x="8011565" y="5119338"/>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ln>
                <a:solidFill>
                  <a:srgbClr val="000000"/>
                </a:solidFill>
              </a:ln>
            </a:endParaRPr>
          </a:p>
        </p:txBody>
      </p:sp>
      <p:sp>
        <p:nvSpPr>
          <p:cNvPr id="9" name="Oval 8" descr="zaman çizelgesi işaretçileri">
            <a:extLst>
              <a:ext uri="{FF2B5EF4-FFF2-40B4-BE49-F238E27FC236}">
                <a16:creationId xmlns:a16="http://schemas.microsoft.com/office/drawing/2014/main" id="{B8E0D309-8708-F67B-7E47-6EC9949B1764}"/>
              </a:ext>
            </a:extLst>
          </p:cNvPr>
          <p:cNvSpPr/>
          <p:nvPr/>
        </p:nvSpPr>
        <p:spPr>
          <a:xfrm>
            <a:off x="6795857" y="5128337"/>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ln>
                <a:solidFill>
                  <a:srgbClr val="000000"/>
                </a:solidFill>
              </a:ln>
            </a:endParaRPr>
          </a:p>
        </p:txBody>
      </p:sp>
      <p:sp>
        <p:nvSpPr>
          <p:cNvPr id="10" name="Metin Yer Tutucusu 19">
            <a:extLst>
              <a:ext uri="{FF2B5EF4-FFF2-40B4-BE49-F238E27FC236}">
                <a16:creationId xmlns:a16="http://schemas.microsoft.com/office/drawing/2014/main" id="{EAB483C4-4858-1079-AA76-8B4108BC9346}"/>
              </a:ext>
            </a:extLst>
          </p:cNvPr>
          <p:cNvSpPr txBox="1">
            <a:spLocks/>
          </p:cNvSpPr>
          <p:nvPr/>
        </p:nvSpPr>
        <p:spPr>
          <a:xfrm>
            <a:off x="10615893" y="5372784"/>
            <a:ext cx="992696" cy="342676"/>
          </a:xfrm>
          <a:prstGeom prst="rect">
            <a:avLst/>
          </a:prstGeom>
        </p:spPr>
        <p:txBody>
          <a:bodyPr vert="horz" lIns="91440" tIns="45720" rIns="91440" bIns="45720" rtlCol="0">
            <a:noAutofit/>
          </a:bodyPr>
          <a:lstStyle>
            <a:lvl1pPr marL="0" indent="0" algn="ctr" defTabSz="914400" rtl="0" eaLnBrk="1" latinLnBrk="0" hangingPunct="1">
              <a:lnSpc>
                <a:spcPct val="100000"/>
              </a:lnSpc>
              <a:spcBef>
                <a:spcPts val="0"/>
              </a:spcBef>
              <a:buFont typeface="Arial" panose="020B0604020202020204" pitchFamily="34" charset="0"/>
              <a:buNone/>
              <a:defRPr sz="1800" b="1" kern="1200">
                <a:solidFill>
                  <a:schemeClr val="tx1"/>
                </a:solidFill>
                <a:latin typeface="Calibri Light" panose="020F0302020204030204" pitchFamily="34" charset="0"/>
                <a:ea typeface="+mn-ea"/>
                <a:cs typeface="Calibri Light" panose="020F0302020204030204" pitchFamily="34" charset="0"/>
              </a:defRPr>
            </a:lvl1pPr>
            <a:lvl2pPr marL="45720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r>
              <a:rPr lang="tr-TR" dirty="0"/>
              <a:t>DC</a:t>
            </a:r>
          </a:p>
        </p:txBody>
      </p:sp>
      <p:sp>
        <p:nvSpPr>
          <p:cNvPr id="11" name="Metin Yer Tutucusu 20">
            <a:extLst>
              <a:ext uri="{FF2B5EF4-FFF2-40B4-BE49-F238E27FC236}">
                <a16:creationId xmlns:a16="http://schemas.microsoft.com/office/drawing/2014/main" id="{1A7716DE-1D13-AD4E-3E5F-346E189F308C}"/>
              </a:ext>
            </a:extLst>
          </p:cNvPr>
          <p:cNvSpPr txBox="1">
            <a:spLocks/>
          </p:cNvSpPr>
          <p:nvPr/>
        </p:nvSpPr>
        <p:spPr>
          <a:xfrm>
            <a:off x="9677861" y="5380778"/>
            <a:ext cx="974192" cy="307436"/>
          </a:xfrm>
          <a:prstGeom prst="rect">
            <a:avLst/>
          </a:prstGeom>
        </p:spPr>
        <p:txBody>
          <a:bodyPr vert="horz" lIns="91440" tIns="45720" rIns="91440" bIns="45720" rtlCol="0">
            <a:noAutofit/>
          </a:bodyPr>
          <a:lstStyle>
            <a:lvl1pPr marL="0" indent="0" algn="ctr" defTabSz="914400" rtl="0" eaLnBrk="1" latinLnBrk="0" hangingPunct="1">
              <a:lnSpc>
                <a:spcPct val="100000"/>
              </a:lnSpc>
              <a:spcBef>
                <a:spcPts val="0"/>
              </a:spcBef>
              <a:buFont typeface="Arial" panose="020B0604020202020204" pitchFamily="34" charset="0"/>
              <a:buNone/>
              <a:defRPr sz="1800" b="1" kern="1200">
                <a:solidFill>
                  <a:schemeClr val="tx1"/>
                </a:solidFill>
                <a:latin typeface="Calibri Light" panose="020F0302020204030204" pitchFamily="34" charset="0"/>
                <a:ea typeface="+mn-ea"/>
                <a:cs typeface="Calibri Light" panose="020F0302020204030204" pitchFamily="34" charset="0"/>
              </a:defRPr>
            </a:lvl1pPr>
            <a:lvl2pPr marL="45720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r>
              <a:rPr lang="tr-TR" sz="1600" dirty="0"/>
              <a:t>SICAKLIK</a:t>
            </a:r>
          </a:p>
        </p:txBody>
      </p:sp>
      <p:sp>
        <p:nvSpPr>
          <p:cNvPr id="22" name="Oval 21">
            <a:extLst>
              <a:ext uri="{FF2B5EF4-FFF2-40B4-BE49-F238E27FC236}">
                <a16:creationId xmlns:a16="http://schemas.microsoft.com/office/drawing/2014/main" id="{F4B141A4-2921-FFDA-53B2-D36EA9D9523F}"/>
              </a:ext>
              <a:ext uri="{C183D7F6-B498-43B3-948B-1728B52AA6E4}">
                <adec:decorative xmlns:adec="http://schemas.microsoft.com/office/drawing/2017/decorative" val="1"/>
              </a:ext>
            </a:extLst>
          </p:cNvPr>
          <p:cNvSpPr/>
          <p:nvPr/>
        </p:nvSpPr>
        <p:spPr>
          <a:xfrm>
            <a:off x="7659410" y="4127409"/>
            <a:ext cx="840963" cy="840963"/>
          </a:xfrm>
          <a:prstGeom prst="ellipse">
            <a:avLst/>
          </a:prstGeom>
          <a:solidFill>
            <a:srgbClr val="0070C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solidFill>
                <a:schemeClr val="accent2"/>
              </a:solidFill>
            </a:endParaRPr>
          </a:p>
        </p:txBody>
      </p:sp>
      <p:sp>
        <p:nvSpPr>
          <p:cNvPr id="25" name="Oval 24">
            <a:extLst>
              <a:ext uri="{FF2B5EF4-FFF2-40B4-BE49-F238E27FC236}">
                <a16:creationId xmlns:a16="http://schemas.microsoft.com/office/drawing/2014/main" id="{88076209-FF80-8829-51B9-F256C9B97EDE}"/>
              </a:ext>
              <a:ext uri="{C183D7F6-B498-43B3-948B-1728B52AA6E4}">
                <adec:decorative xmlns:adec="http://schemas.microsoft.com/office/drawing/2017/decorative" val="1"/>
              </a:ext>
            </a:extLst>
          </p:cNvPr>
          <p:cNvSpPr/>
          <p:nvPr/>
        </p:nvSpPr>
        <p:spPr>
          <a:xfrm>
            <a:off x="5147945" y="4106107"/>
            <a:ext cx="840963" cy="840963"/>
          </a:xfrm>
          <a:prstGeom prst="ellipse">
            <a:avLst/>
          </a:prstGeom>
          <a:solidFill>
            <a:srgbClr val="FF00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solidFill>
                <a:schemeClr val="accent2"/>
              </a:solidFill>
            </a:endParaRPr>
          </a:p>
        </p:txBody>
      </p:sp>
      <p:sp>
        <p:nvSpPr>
          <p:cNvPr id="65" name="Başlık 1">
            <a:extLst>
              <a:ext uri="{FF2B5EF4-FFF2-40B4-BE49-F238E27FC236}">
                <a16:creationId xmlns:a16="http://schemas.microsoft.com/office/drawing/2014/main" id="{9C838D71-2CAF-2F03-F1C7-881EC7B97500}"/>
              </a:ext>
            </a:extLst>
          </p:cNvPr>
          <p:cNvSpPr txBox="1">
            <a:spLocks/>
          </p:cNvSpPr>
          <p:nvPr/>
        </p:nvSpPr>
        <p:spPr>
          <a:xfrm>
            <a:off x="679578" y="573527"/>
            <a:ext cx="3052666" cy="70415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bg1"/>
                </a:solidFill>
                <a:latin typeface="Calibri Light" panose="020F0302020204030204" pitchFamily="34" charset="0"/>
                <a:ea typeface="+mj-ea"/>
                <a:cs typeface="Calibri Light" panose="020F0302020204030204" pitchFamily="34" charset="0"/>
              </a:defRPr>
            </a:lvl1pPr>
          </a:lstStyle>
          <a:p>
            <a:r>
              <a:rPr lang="tr-TR" b="1" dirty="0">
                <a:latin typeface="Book Antiqua (Başlıklar)"/>
              </a:rPr>
              <a:t>VERİLER:</a:t>
            </a:r>
          </a:p>
        </p:txBody>
      </p:sp>
      <p:pic>
        <p:nvPicPr>
          <p:cNvPr id="15" name="Resim 14">
            <a:extLst>
              <a:ext uri="{FF2B5EF4-FFF2-40B4-BE49-F238E27FC236}">
                <a16:creationId xmlns:a16="http://schemas.microsoft.com/office/drawing/2014/main" id="{B62D805F-1C56-9C6A-F9C3-FBC24BCFA536}"/>
              </a:ext>
            </a:extLst>
          </p:cNvPr>
          <p:cNvPicPr>
            <a:picLocks noChangeAspect="1"/>
          </p:cNvPicPr>
          <p:nvPr/>
        </p:nvPicPr>
        <p:blipFill>
          <a:blip r:embed="rId4"/>
          <a:srcRect l="14134" r="14134"/>
          <a:stretch/>
        </p:blipFill>
        <p:spPr>
          <a:xfrm>
            <a:off x="5192684" y="1652756"/>
            <a:ext cx="1378403" cy="1378403"/>
          </a:xfrm>
          <a:prstGeom prst="flowChartConnector">
            <a:avLst/>
          </a:prstGeom>
          <a:ln w="57150">
            <a:solidFill>
              <a:srgbClr val="EF7920"/>
            </a:solidFill>
          </a:ln>
        </p:spPr>
      </p:pic>
      <p:sp>
        <p:nvSpPr>
          <p:cNvPr id="28" name="Dikdörtgen 27">
            <a:extLst>
              <a:ext uri="{FF2B5EF4-FFF2-40B4-BE49-F238E27FC236}">
                <a16:creationId xmlns:a16="http://schemas.microsoft.com/office/drawing/2014/main" id="{D0ADAF3E-7750-FAF3-0C70-09A633B8A459}"/>
              </a:ext>
            </a:extLst>
          </p:cNvPr>
          <p:cNvSpPr/>
          <p:nvPr/>
        </p:nvSpPr>
        <p:spPr>
          <a:xfrm>
            <a:off x="11355356" y="6340151"/>
            <a:ext cx="642258"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44</a:t>
            </a:r>
          </a:p>
        </p:txBody>
      </p:sp>
      <p:sp>
        <p:nvSpPr>
          <p:cNvPr id="2" name="Metin Yer Tutucusu 20">
            <a:extLst>
              <a:ext uri="{FF2B5EF4-FFF2-40B4-BE49-F238E27FC236}">
                <a16:creationId xmlns:a16="http://schemas.microsoft.com/office/drawing/2014/main" id="{9BF898C5-24F5-8229-6AE9-B8F4AD3AEF60}"/>
              </a:ext>
            </a:extLst>
          </p:cNvPr>
          <p:cNvSpPr txBox="1">
            <a:spLocks/>
          </p:cNvSpPr>
          <p:nvPr/>
        </p:nvSpPr>
        <p:spPr>
          <a:xfrm>
            <a:off x="4857063" y="5372257"/>
            <a:ext cx="1448534" cy="343432"/>
          </a:xfrm>
          <a:prstGeom prst="rect">
            <a:avLst/>
          </a:prstGeom>
        </p:spPr>
        <p:txBody>
          <a:bodyPr vert="horz" lIns="91440" tIns="45720" rIns="91440" bIns="45720" rtlCol="0">
            <a:noAutofit/>
          </a:bodyPr>
          <a:lstStyle>
            <a:lvl1pPr marL="0" indent="0" algn="ctr" defTabSz="914400" rtl="0" eaLnBrk="1" latinLnBrk="0" hangingPunct="1">
              <a:lnSpc>
                <a:spcPct val="100000"/>
              </a:lnSpc>
              <a:spcBef>
                <a:spcPts val="0"/>
              </a:spcBef>
              <a:buFont typeface="Arial" panose="020B0604020202020204" pitchFamily="34" charset="0"/>
              <a:buNone/>
              <a:defRPr sz="1800" b="1" kern="1200">
                <a:solidFill>
                  <a:schemeClr val="tx1"/>
                </a:solidFill>
                <a:latin typeface="Calibri Light" panose="020F0302020204030204" pitchFamily="34" charset="0"/>
                <a:ea typeface="+mn-ea"/>
                <a:cs typeface="Calibri Light" panose="020F0302020204030204" pitchFamily="34" charset="0"/>
              </a:defRPr>
            </a:lvl1pPr>
            <a:lvl2pPr marL="45720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r>
              <a:rPr lang="tr-TR" dirty="0"/>
              <a:t>ALAN</a:t>
            </a:r>
          </a:p>
        </p:txBody>
      </p:sp>
      <p:sp>
        <p:nvSpPr>
          <p:cNvPr id="4" name="Metin Yer Tutucusu 20">
            <a:extLst>
              <a:ext uri="{FF2B5EF4-FFF2-40B4-BE49-F238E27FC236}">
                <a16:creationId xmlns:a16="http://schemas.microsoft.com/office/drawing/2014/main" id="{C8CCA781-0207-2A85-4670-37F17BF6D8A7}"/>
              </a:ext>
            </a:extLst>
          </p:cNvPr>
          <p:cNvSpPr txBox="1">
            <a:spLocks/>
          </p:cNvSpPr>
          <p:nvPr/>
        </p:nvSpPr>
        <p:spPr>
          <a:xfrm>
            <a:off x="7334938" y="5388491"/>
            <a:ext cx="1448534" cy="343432"/>
          </a:xfrm>
          <a:prstGeom prst="rect">
            <a:avLst/>
          </a:prstGeom>
        </p:spPr>
        <p:txBody>
          <a:bodyPr vert="horz" lIns="91440" tIns="45720" rIns="91440" bIns="45720" rtlCol="0">
            <a:noAutofit/>
          </a:bodyPr>
          <a:lstStyle>
            <a:lvl1pPr marL="0" indent="0" algn="ctr" defTabSz="914400" rtl="0" eaLnBrk="1" latinLnBrk="0" hangingPunct="1">
              <a:lnSpc>
                <a:spcPct val="100000"/>
              </a:lnSpc>
              <a:spcBef>
                <a:spcPts val="0"/>
              </a:spcBef>
              <a:buFont typeface="Arial" panose="020B0604020202020204" pitchFamily="34" charset="0"/>
              <a:buNone/>
              <a:defRPr sz="1800" b="1" kern="1200">
                <a:solidFill>
                  <a:schemeClr val="tx1"/>
                </a:solidFill>
                <a:latin typeface="Calibri Light" panose="020F0302020204030204" pitchFamily="34" charset="0"/>
                <a:ea typeface="+mn-ea"/>
                <a:cs typeface="Calibri Light" panose="020F0302020204030204" pitchFamily="34" charset="0"/>
              </a:defRPr>
            </a:lvl1pPr>
            <a:lvl2pPr marL="45720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r>
              <a:rPr lang="tr-TR" sz="1600" dirty="0"/>
              <a:t>RÜZGAR</a:t>
            </a:r>
          </a:p>
        </p:txBody>
      </p:sp>
      <p:sp>
        <p:nvSpPr>
          <p:cNvPr id="12" name="Metin Yer Tutucusu 20">
            <a:extLst>
              <a:ext uri="{FF2B5EF4-FFF2-40B4-BE49-F238E27FC236}">
                <a16:creationId xmlns:a16="http://schemas.microsoft.com/office/drawing/2014/main" id="{5E1E0CC9-996E-0CC1-2593-9E47AD50EA48}"/>
              </a:ext>
            </a:extLst>
          </p:cNvPr>
          <p:cNvSpPr txBox="1">
            <a:spLocks/>
          </p:cNvSpPr>
          <p:nvPr/>
        </p:nvSpPr>
        <p:spPr>
          <a:xfrm>
            <a:off x="6123898" y="5411817"/>
            <a:ext cx="1448534" cy="343432"/>
          </a:xfrm>
          <a:prstGeom prst="rect">
            <a:avLst/>
          </a:prstGeom>
        </p:spPr>
        <p:txBody>
          <a:bodyPr vert="horz" lIns="91440" tIns="45720" rIns="91440" bIns="45720" rtlCol="0">
            <a:noAutofit/>
          </a:bodyPr>
          <a:lstStyle>
            <a:lvl1pPr marL="0" indent="0" algn="ctr" defTabSz="914400" rtl="0" eaLnBrk="1" latinLnBrk="0" hangingPunct="1">
              <a:lnSpc>
                <a:spcPct val="100000"/>
              </a:lnSpc>
              <a:spcBef>
                <a:spcPts val="0"/>
              </a:spcBef>
              <a:buFont typeface="Arial" panose="020B0604020202020204" pitchFamily="34" charset="0"/>
              <a:buNone/>
              <a:defRPr sz="1800" b="1" kern="1200">
                <a:solidFill>
                  <a:schemeClr val="tx1"/>
                </a:solidFill>
                <a:latin typeface="Calibri Light" panose="020F0302020204030204" pitchFamily="34" charset="0"/>
                <a:ea typeface="+mn-ea"/>
                <a:cs typeface="Calibri Light" panose="020F0302020204030204" pitchFamily="34" charset="0"/>
              </a:defRPr>
            </a:lvl1pPr>
            <a:lvl2pPr marL="45720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r>
              <a:rPr lang="tr-TR" sz="1600" dirty="0"/>
              <a:t>YAĞMUR</a:t>
            </a:r>
          </a:p>
        </p:txBody>
      </p:sp>
      <p:sp>
        <p:nvSpPr>
          <p:cNvPr id="16" name="Oval 15" descr="zaman çizelgesi işaretçileri">
            <a:extLst>
              <a:ext uri="{FF2B5EF4-FFF2-40B4-BE49-F238E27FC236}">
                <a16:creationId xmlns:a16="http://schemas.microsoft.com/office/drawing/2014/main" id="{E6D3AB8D-E9C2-7264-1EAC-A033C8211A0C}"/>
              </a:ext>
            </a:extLst>
          </p:cNvPr>
          <p:cNvSpPr/>
          <p:nvPr/>
        </p:nvSpPr>
        <p:spPr>
          <a:xfrm>
            <a:off x="11041034" y="5156953"/>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ln>
                <a:solidFill>
                  <a:srgbClr val="000000"/>
                </a:solidFill>
              </a:ln>
            </a:endParaRPr>
          </a:p>
        </p:txBody>
      </p:sp>
      <p:sp>
        <p:nvSpPr>
          <p:cNvPr id="29" name="Oval 28" descr="zaman çizelgesi işaretçileri">
            <a:extLst>
              <a:ext uri="{FF2B5EF4-FFF2-40B4-BE49-F238E27FC236}">
                <a16:creationId xmlns:a16="http://schemas.microsoft.com/office/drawing/2014/main" id="{437D8FB1-49E8-80BC-2984-D54E31FF91C6}"/>
              </a:ext>
            </a:extLst>
          </p:cNvPr>
          <p:cNvSpPr/>
          <p:nvPr/>
        </p:nvSpPr>
        <p:spPr>
          <a:xfrm>
            <a:off x="10063042" y="5129459"/>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ln>
                <a:solidFill>
                  <a:srgbClr val="000000"/>
                </a:solidFill>
              </a:ln>
            </a:endParaRPr>
          </a:p>
        </p:txBody>
      </p:sp>
      <p:sp>
        <p:nvSpPr>
          <p:cNvPr id="31" name="Oval 30" descr="zaman çizelgesi işaretçileri">
            <a:extLst>
              <a:ext uri="{FF2B5EF4-FFF2-40B4-BE49-F238E27FC236}">
                <a16:creationId xmlns:a16="http://schemas.microsoft.com/office/drawing/2014/main" id="{675B4C61-6D66-68DB-99E2-6B5E60F678DC}"/>
              </a:ext>
            </a:extLst>
          </p:cNvPr>
          <p:cNvSpPr/>
          <p:nvPr/>
        </p:nvSpPr>
        <p:spPr>
          <a:xfrm>
            <a:off x="9068585" y="5128337"/>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ln>
                <a:solidFill>
                  <a:srgbClr val="000000"/>
                </a:solidFill>
              </a:ln>
            </a:endParaRPr>
          </a:p>
        </p:txBody>
      </p:sp>
      <p:sp>
        <p:nvSpPr>
          <p:cNvPr id="32" name="Oval 31">
            <a:extLst>
              <a:ext uri="{FF2B5EF4-FFF2-40B4-BE49-F238E27FC236}">
                <a16:creationId xmlns:a16="http://schemas.microsoft.com/office/drawing/2014/main" id="{238D3D53-09EF-EA74-3B3A-E06D62589099}"/>
              </a:ext>
              <a:ext uri="{C183D7F6-B498-43B3-948B-1728B52AA6E4}">
                <adec:decorative xmlns:adec="http://schemas.microsoft.com/office/drawing/2017/decorative" val="1"/>
              </a:ext>
            </a:extLst>
          </p:cNvPr>
          <p:cNvSpPr/>
          <p:nvPr/>
        </p:nvSpPr>
        <p:spPr>
          <a:xfrm>
            <a:off x="8732585" y="4102288"/>
            <a:ext cx="840963" cy="840963"/>
          </a:xfrm>
          <a:prstGeom prst="ellipse">
            <a:avLst/>
          </a:prstGeom>
          <a:solidFill>
            <a:srgbClr val="92D05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solidFill>
                <a:schemeClr val="accent2"/>
              </a:solidFill>
            </a:endParaRPr>
          </a:p>
        </p:txBody>
      </p:sp>
      <p:sp>
        <p:nvSpPr>
          <p:cNvPr id="33" name="Oval 32">
            <a:extLst>
              <a:ext uri="{FF2B5EF4-FFF2-40B4-BE49-F238E27FC236}">
                <a16:creationId xmlns:a16="http://schemas.microsoft.com/office/drawing/2014/main" id="{2FC5A7BF-4D40-F541-357F-66D47A66C9CB}"/>
              </a:ext>
              <a:ext uri="{C183D7F6-B498-43B3-948B-1728B52AA6E4}">
                <adec:decorative xmlns:adec="http://schemas.microsoft.com/office/drawing/2017/decorative" val="1"/>
              </a:ext>
            </a:extLst>
          </p:cNvPr>
          <p:cNvSpPr/>
          <p:nvPr/>
        </p:nvSpPr>
        <p:spPr>
          <a:xfrm>
            <a:off x="9727042" y="4113565"/>
            <a:ext cx="840963" cy="840963"/>
          </a:xfrm>
          <a:prstGeom prst="ellipse">
            <a:avLst/>
          </a:prstGeom>
          <a:solidFill>
            <a:srgbClr val="00206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solidFill>
                <a:schemeClr val="accent2"/>
              </a:solidFill>
            </a:endParaRPr>
          </a:p>
        </p:txBody>
      </p:sp>
      <p:sp>
        <p:nvSpPr>
          <p:cNvPr id="35" name="Oval 34">
            <a:extLst>
              <a:ext uri="{FF2B5EF4-FFF2-40B4-BE49-F238E27FC236}">
                <a16:creationId xmlns:a16="http://schemas.microsoft.com/office/drawing/2014/main" id="{BD4E4911-D591-3B74-F536-A14ACEF91327}"/>
              </a:ext>
              <a:ext uri="{C183D7F6-B498-43B3-948B-1728B52AA6E4}">
                <adec:decorative xmlns:adec="http://schemas.microsoft.com/office/drawing/2017/decorative" val="1"/>
              </a:ext>
            </a:extLst>
          </p:cNvPr>
          <p:cNvSpPr/>
          <p:nvPr/>
        </p:nvSpPr>
        <p:spPr>
          <a:xfrm>
            <a:off x="10691760" y="4136303"/>
            <a:ext cx="840963" cy="840963"/>
          </a:xfrm>
          <a:prstGeom prst="ellipse">
            <a:avLst/>
          </a:prstGeom>
          <a:solidFill>
            <a:srgbClr val="46B0AB">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solidFill>
                <a:schemeClr val="accent2"/>
              </a:solidFill>
            </a:endParaRPr>
          </a:p>
        </p:txBody>
      </p:sp>
      <p:pic>
        <p:nvPicPr>
          <p:cNvPr id="38" name="Grafik 37" descr="Sönük (Küçük Güneş) ana hat">
            <a:extLst>
              <a:ext uri="{FF2B5EF4-FFF2-40B4-BE49-F238E27FC236}">
                <a16:creationId xmlns:a16="http://schemas.microsoft.com/office/drawing/2014/main" id="{A5ADA688-41AA-465B-606F-B6077EA465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45428" y="4036197"/>
            <a:ext cx="1006625" cy="1006625"/>
          </a:xfrm>
          <a:prstGeom prst="rect">
            <a:avLst/>
          </a:prstGeom>
        </p:spPr>
      </p:pic>
      <p:pic>
        <p:nvPicPr>
          <p:cNvPr id="41" name="Grafik 40" descr="Şimşek, Bulut ve Yağmur ana hat">
            <a:extLst>
              <a:ext uri="{FF2B5EF4-FFF2-40B4-BE49-F238E27FC236}">
                <a16:creationId xmlns:a16="http://schemas.microsoft.com/office/drawing/2014/main" id="{253C757D-A67F-F8A7-8208-90450706D9E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46346" y="4080412"/>
            <a:ext cx="914400" cy="914400"/>
          </a:xfrm>
          <a:prstGeom prst="rect">
            <a:avLst/>
          </a:prstGeom>
        </p:spPr>
      </p:pic>
      <p:pic>
        <p:nvPicPr>
          <p:cNvPr id="44" name="Grafik 43" descr="Aylık takvim ana hat">
            <a:extLst>
              <a:ext uri="{FF2B5EF4-FFF2-40B4-BE49-F238E27FC236}">
                <a16:creationId xmlns:a16="http://schemas.microsoft.com/office/drawing/2014/main" id="{BA7C75A6-F0E6-B202-3172-6D148793C3F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1179" y="4120155"/>
            <a:ext cx="914400" cy="914400"/>
          </a:xfrm>
          <a:prstGeom prst="rect">
            <a:avLst/>
          </a:prstGeom>
        </p:spPr>
      </p:pic>
      <p:pic>
        <p:nvPicPr>
          <p:cNvPr id="47" name="Grafik 46" descr="Günlük takvim ana hat">
            <a:extLst>
              <a:ext uri="{FF2B5EF4-FFF2-40B4-BE49-F238E27FC236}">
                <a16:creationId xmlns:a16="http://schemas.microsoft.com/office/drawing/2014/main" id="{EE2CF733-C8DF-27D7-29CC-F264CA60A93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748711" y="4044815"/>
            <a:ext cx="914400" cy="914400"/>
          </a:xfrm>
          <a:prstGeom prst="rect">
            <a:avLst/>
          </a:prstGeom>
        </p:spPr>
      </p:pic>
      <p:pic>
        <p:nvPicPr>
          <p:cNvPr id="50" name="Grafik 49" descr="Termometre ana hat">
            <a:extLst>
              <a:ext uri="{FF2B5EF4-FFF2-40B4-BE49-F238E27FC236}">
                <a16:creationId xmlns:a16="http://schemas.microsoft.com/office/drawing/2014/main" id="{027B4ACD-EA68-E2B3-EC36-4E7B6DC69FD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009398" y="4136303"/>
            <a:ext cx="836395" cy="836395"/>
          </a:xfrm>
          <a:prstGeom prst="rect">
            <a:avLst/>
          </a:prstGeom>
        </p:spPr>
      </p:pic>
      <p:pic>
        <p:nvPicPr>
          <p:cNvPr id="56" name="Grafik 55" descr="Termometre ana hat">
            <a:extLst>
              <a:ext uri="{FF2B5EF4-FFF2-40B4-BE49-F238E27FC236}">
                <a16:creationId xmlns:a16="http://schemas.microsoft.com/office/drawing/2014/main" id="{01959197-D37E-7514-C8EE-AEC23C2E5C1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139865" y="4139514"/>
            <a:ext cx="836395" cy="836395"/>
          </a:xfrm>
          <a:prstGeom prst="rect">
            <a:avLst/>
          </a:prstGeom>
        </p:spPr>
      </p:pic>
      <p:pic>
        <p:nvPicPr>
          <p:cNvPr id="58" name="Grafik 57" descr="Etiket ana hat">
            <a:extLst>
              <a:ext uri="{FF2B5EF4-FFF2-40B4-BE49-F238E27FC236}">
                <a16:creationId xmlns:a16="http://schemas.microsoft.com/office/drawing/2014/main" id="{274604F7-83DC-A050-C44A-BD0928917AB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92684" y="4156901"/>
            <a:ext cx="804797" cy="804797"/>
          </a:xfrm>
          <a:prstGeom prst="rect">
            <a:avLst/>
          </a:prstGeom>
        </p:spPr>
      </p:pic>
      <p:pic>
        <p:nvPicPr>
          <p:cNvPr id="62" name="Grafik 61" descr="Rüzgarlı ana hat">
            <a:extLst>
              <a:ext uri="{FF2B5EF4-FFF2-40B4-BE49-F238E27FC236}">
                <a16:creationId xmlns:a16="http://schemas.microsoft.com/office/drawing/2014/main" id="{A9811C9C-6AC0-5097-D951-32667233E8F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629516" y="4108646"/>
            <a:ext cx="914400" cy="914400"/>
          </a:xfrm>
          <a:prstGeom prst="rect">
            <a:avLst/>
          </a:prstGeom>
        </p:spPr>
      </p:pic>
      <p:pic>
        <p:nvPicPr>
          <p:cNvPr id="63" name="Grafik 62" descr="Termometre ana hat">
            <a:extLst>
              <a:ext uri="{FF2B5EF4-FFF2-40B4-BE49-F238E27FC236}">
                <a16:creationId xmlns:a16="http://schemas.microsoft.com/office/drawing/2014/main" id="{87095709-143D-E769-54E5-69A22BD409A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32585" y="4111339"/>
            <a:ext cx="836395" cy="836395"/>
          </a:xfrm>
          <a:prstGeom prst="rect">
            <a:avLst/>
          </a:prstGeom>
        </p:spPr>
      </p:pic>
      <p:pic>
        <p:nvPicPr>
          <p:cNvPr id="66" name="Grafik 65" descr="Logaritmik Grafik ana hat">
            <a:extLst>
              <a:ext uri="{FF2B5EF4-FFF2-40B4-BE49-F238E27FC236}">
                <a16:creationId xmlns:a16="http://schemas.microsoft.com/office/drawing/2014/main" id="{7C3FB2AF-D1F3-9CB3-6A96-04F31494C12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781675" y="4202695"/>
            <a:ext cx="724611" cy="724611"/>
          </a:xfrm>
          <a:prstGeom prst="rect">
            <a:avLst/>
          </a:prstGeom>
        </p:spPr>
      </p:pic>
    </p:spTree>
    <p:extLst>
      <p:ext uri="{BB962C8B-B14F-4D97-AF65-F5344CB8AC3E}">
        <p14:creationId xmlns:p14="http://schemas.microsoft.com/office/powerpoint/2010/main" val="1228080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fade">
                                      <p:cBhvr>
                                        <p:cTn id="12" dur="500"/>
                                        <p:tgtEl>
                                          <p:spTgt spid="1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xEl>
                                              <p:pRg st="0" end="0"/>
                                            </p:txEl>
                                          </p:spTgt>
                                        </p:tgtEl>
                                        <p:attrNameLst>
                                          <p:attrName>style.visibility</p:attrName>
                                        </p:attrNameLst>
                                      </p:cBhvr>
                                      <p:to>
                                        <p:strVal val="visible"/>
                                      </p:to>
                                    </p:set>
                                    <p:animEffect transition="in" filter="fade">
                                      <p:cBhvr>
                                        <p:cTn id="17" dur="500"/>
                                        <p:tgtEl>
                                          <p:spTgt spid="1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xEl>
                                              <p:pRg st="0" end="0"/>
                                            </p:txEl>
                                          </p:spTgt>
                                        </p:tgtEl>
                                        <p:attrNameLst>
                                          <p:attrName>style.visibility</p:attrName>
                                        </p:attrNameLst>
                                      </p:cBhvr>
                                      <p:to>
                                        <p:strVal val="visible"/>
                                      </p:to>
                                    </p:set>
                                    <p:animEffect transition="in" filter="fade">
                                      <p:cBhvr>
                                        <p:cTn id="27" dur="500"/>
                                        <p:tgtEl>
                                          <p:spTgt spid="20">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
                                            <p:txEl>
                                              <p:pRg st="0" end="0"/>
                                            </p:txEl>
                                          </p:spTgt>
                                        </p:tgtEl>
                                        <p:attrNameLst>
                                          <p:attrName>style.visibility</p:attrName>
                                        </p:attrNameLst>
                                      </p:cBhvr>
                                      <p:to>
                                        <p:strVal val="visible"/>
                                      </p:to>
                                    </p:set>
                                    <p:animEffect transition="in" filter="fade">
                                      <p:cBhvr>
                                        <p:cTn id="32" dur="500"/>
                                        <p:tgtEl>
                                          <p:spTgt spid="21">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animEffect transition="in" filter="fade">
                                      <p:cBhvr>
                                        <p:cTn id="37" dur="500"/>
                                        <p:tgtEl>
                                          <p:spTgt spid="10">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xEl>
                                              <p:pRg st="0" end="0"/>
                                            </p:txEl>
                                          </p:spTgt>
                                        </p:tgtEl>
                                        <p:attrNameLst>
                                          <p:attrName>style.visibility</p:attrName>
                                        </p:attrNameLst>
                                      </p:cBhvr>
                                      <p:to>
                                        <p:strVal val="visible"/>
                                      </p:to>
                                    </p:set>
                                    <p:animEffect transition="in" filter="fade">
                                      <p:cBhvr>
                                        <p:cTn id="42" dur="500"/>
                                        <p:tgtEl>
                                          <p:spTgt spid="11">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
                                            <p:txEl>
                                              <p:pRg st="0" end="0"/>
                                            </p:txEl>
                                          </p:spTgt>
                                        </p:tgtEl>
                                        <p:attrNameLst>
                                          <p:attrName>style.visibility</p:attrName>
                                        </p:attrNameLst>
                                      </p:cBhvr>
                                      <p:to>
                                        <p:strVal val="visible"/>
                                      </p:to>
                                    </p:set>
                                    <p:animEffect transition="in" filter="fade">
                                      <p:cBhvr>
                                        <p:cTn id="47" dur="500"/>
                                        <p:tgtEl>
                                          <p:spTgt spid="2">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0" end="0"/>
                                            </p:txEl>
                                          </p:spTgt>
                                        </p:tgtEl>
                                        <p:attrNameLst>
                                          <p:attrName>style.visibility</p:attrName>
                                        </p:attrNameLst>
                                      </p:cBhvr>
                                      <p:to>
                                        <p:strVal val="visible"/>
                                      </p:to>
                                    </p:set>
                                    <p:animEffect transition="in" filter="fade">
                                      <p:cBhvr>
                                        <p:cTn id="52" dur="500"/>
                                        <p:tgtEl>
                                          <p:spTgt spid="4">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2">
                                            <p:txEl>
                                              <p:pRg st="0" end="0"/>
                                            </p:txEl>
                                          </p:spTgt>
                                        </p:tgtEl>
                                        <p:attrNameLst>
                                          <p:attrName>style.visibility</p:attrName>
                                        </p:attrNameLst>
                                      </p:cBhvr>
                                      <p:to>
                                        <p:strVal val="visible"/>
                                      </p:to>
                                    </p:set>
                                    <p:animEffect transition="in" filter="fade">
                                      <p:cBhvr>
                                        <p:cTn id="57"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19" grpId="0" build="p"/>
      <p:bldP spid="20" grpId="0" build="p"/>
      <p:bldP spid="21" grpId="0" build="p"/>
      <p:bldP spid="51" grpId="0"/>
      <p:bldP spid="30" grpId="0"/>
      <p:bldP spid="10" grpId="0" build="p"/>
      <p:bldP spid="11" grpId="0" build="p"/>
      <p:bldP spid="2" grpId="0" build="p"/>
      <p:bldP spid="4" grpId="0" build="p"/>
      <p:bldP spid="12"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679578" y="573527"/>
            <a:ext cx="3052666" cy="704155"/>
          </a:xfrm>
        </p:spPr>
        <p:txBody>
          <a:bodyPr rtlCol="0"/>
          <a:lstStyle/>
          <a:p>
            <a:pPr rtl="0"/>
            <a:r>
              <a:rPr lang="tr-TR" b="1" dirty="0"/>
              <a:t>VERİLER:</a:t>
            </a:r>
          </a:p>
        </p:txBody>
      </p:sp>
      <p:sp>
        <p:nvSpPr>
          <p:cNvPr id="3" name="İçerik Yer Tutucusu 2"/>
          <p:cNvSpPr>
            <a:spLocks noGrp="1"/>
          </p:cNvSpPr>
          <p:nvPr>
            <p:ph idx="1"/>
          </p:nvPr>
        </p:nvSpPr>
        <p:spPr>
          <a:xfrm>
            <a:off x="446313" y="1734620"/>
            <a:ext cx="6924870" cy="493403"/>
          </a:xfrm>
        </p:spPr>
        <p:txBody>
          <a:bodyPr rtlCol="0">
            <a:normAutofit/>
          </a:bodyPr>
          <a:lstStyle/>
          <a:p>
            <a:pPr marL="0" indent="0" rtl="0">
              <a:buNone/>
            </a:pPr>
            <a:r>
              <a:rPr lang="tr-TR" dirty="0"/>
              <a:t>Örnek Tablo: </a:t>
            </a:r>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5" name="İçerik Yer Tutucusu 2">
            <a:extLst>
              <a:ext uri="{FF2B5EF4-FFF2-40B4-BE49-F238E27FC236}">
                <a16:creationId xmlns:a16="http://schemas.microsoft.com/office/drawing/2014/main" id="{491076EE-0F3E-DC53-0112-ED2AC71738E3}"/>
              </a:ext>
            </a:extLst>
          </p:cNvPr>
          <p:cNvSpPr txBox="1">
            <a:spLocks/>
          </p:cNvSpPr>
          <p:nvPr/>
        </p:nvSpPr>
        <p:spPr>
          <a:xfrm>
            <a:off x="194387" y="4329770"/>
            <a:ext cx="11803226" cy="1954703"/>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2200" dirty="0"/>
              <a:t>Burada Mayıs ayının Pazartesi gününde nem oranının %51, Nisan ayının Salı gününde nem oranının %33 olduğunu gözlemliyoruz.</a:t>
            </a:r>
          </a:p>
          <a:p>
            <a:pPr marL="0" indent="0">
              <a:buNone/>
            </a:pPr>
            <a:r>
              <a:rPr lang="tr-TR" sz="2200" dirty="0"/>
              <a:t>Algoritmamız; yukarıdaki tabloda gösterildiği gibi 517 tane giriş verimiz </a:t>
            </a:r>
            <a:r>
              <a:rPr lang="tr-TR" sz="2200" b="1" dirty="0"/>
              <a:t>(1 ile 12. Sütun) </a:t>
            </a:r>
            <a:r>
              <a:rPr lang="tr-TR" sz="2200" dirty="0"/>
              <a:t>ve Nem oranını gösteren 1adet hedef sütunundan oluşuyor </a:t>
            </a:r>
            <a:r>
              <a:rPr lang="tr-TR" sz="2200" b="1" dirty="0"/>
              <a:t>(13. Sütun</a:t>
            </a:r>
            <a:r>
              <a:rPr lang="tr-TR" sz="2200" dirty="0"/>
              <a:t>).</a:t>
            </a:r>
          </a:p>
        </p:txBody>
      </p:sp>
      <p:sp>
        <p:nvSpPr>
          <p:cNvPr id="10" name="Dikdörtgen 9">
            <a:extLst>
              <a:ext uri="{FF2B5EF4-FFF2-40B4-BE49-F238E27FC236}">
                <a16:creationId xmlns:a16="http://schemas.microsoft.com/office/drawing/2014/main" id="{99E3A298-9E10-4760-ED4C-889CF4E95837}"/>
              </a:ext>
            </a:extLst>
          </p:cNvPr>
          <p:cNvSpPr/>
          <p:nvPr/>
        </p:nvSpPr>
        <p:spPr>
          <a:xfrm>
            <a:off x="11355356" y="6340151"/>
            <a:ext cx="642258"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45</a:t>
            </a:r>
          </a:p>
        </p:txBody>
      </p:sp>
      <p:pic>
        <p:nvPicPr>
          <p:cNvPr id="7" name="Resim 6" descr="metin içeren bir resim&#10;&#10;Açıklama otomatik olarak oluşturuldu">
            <a:extLst>
              <a:ext uri="{FF2B5EF4-FFF2-40B4-BE49-F238E27FC236}">
                <a16:creationId xmlns:a16="http://schemas.microsoft.com/office/drawing/2014/main" id="{83A079B1-61EC-F2E2-E0CC-B61F98A7FF9F}"/>
              </a:ext>
            </a:extLst>
          </p:cNvPr>
          <p:cNvPicPr>
            <a:picLocks noChangeAspect="1"/>
          </p:cNvPicPr>
          <p:nvPr/>
        </p:nvPicPr>
        <p:blipFill rotWithShape="1">
          <a:blip r:embed="rId4"/>
          <a:srcRect t="19202"/>
          <a:stretch/>
        </p:blipFill>
        <p:spPr>
          <a:xfrm>
            <a:off x="523974" y="2423031"/>
            <a:ext cx="10977559" cy="1711731"/>
          </a:xfrm>
          <a:prstGeom prst="rect">
            <a:avLst/>
          </a:prstGeom>
          <a:solidFill>
            <a:schemeClr val="tx2"/>
          </a:solidFill>
          <a:ln w="28575">
            <a:solidFill>
              <a:schemeClr val="tx1"/>
            </a:solidFill>
          </a:ln>
        </p:spPr>
      </p:pic>
    </p:spTree>
    <p:extLst>
      <p:ext uri="{BB962C8B-B14F-4D97-AF65-F5344CB8AC3E}">
        <p14:creationId xmlns:p14="http://schemas.microsoft.com/office/powerpoint/2010/main" val="2564464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642257" y="625151"/>
            <a:ext cx="3162300" cy="666833"/>
          </a:xfrm>
        </p:spPr>
        <p:txBody>
          <a:bodyPr rtlCol="0"/>
          <a:lstStyle/>
          <a:p>
            <a:pPr rtl="0"/>
            <a:r>
              <a:rPr lang="tr-TR" b="1" dirty="0"/>
              <a:t>ADIMLAR:</a:t>
            </a:r>
          </a:p>
        </p:txBody>
      </p:sp>
      <p:sp>
        <p:nvSpPr>
          <p:cNvPr id="3" name="İçerik Yer Tutucusu 2"/>
          <p:cNvSpPr>
            <a:spLocks noGrp="1"/>
          </p:cNvSpPr>
          <p:nvPr>
            <p:ph idx="1"/>
          </p:nvPr>
        </p:nvSpPr>
        <p:spPr>
          <a:xfrm>
            <a:off x="118399" y="1768872"/>
            <a:ext cx="11599295" cy="4879189"/>
          </a:xfrm>
        </p:spPr>
        <p:txBody>
          <a:bodyPr rtlCol="0">
            <a:normAutofit/>
          </a:bodyPr>
          <a:lstStyle/>
          <a:p>
            <a:pPr marL="0" indent="0" rtl="0">
              <a:buNone/>
            </a:pPr>
            <a:r>
              <a:rPr lang="tr-TR" sz="2800" b="1" dirty="0"/>
              <a:t>MLP </a:t>
            </a:r>
            <a:r>
              <a:rPr lang="tr-TR" sz="2800" b="1" dirty="0" err="1"/>
              <a:t>Fitting</a:t>
            </a:r>
            <a:r>
              <a:rPr lang="tr-TR" sz="2800" b="1" dirty="0"/>
              <a:t> Regresyon Algoritma adımları:</a:t>
            </a:r>
          </a:p>
          <a:p>
            <a:pPr marL="0" indent="0" rtl="0">
              <a:lnSpc>
                <a:spcPct val="100000"/>
              </a:lnSpc>
              <a:buNone/>
            </a:pPr>
            <a:r>
              <a:rPr lang="tr-TR" sz="1500" dirty="0"/>
              <a:t>1- Veriler </a:t>
            </a:r>
            <a:r>
              <a:rPr lang="tr-TR" sz="1500" dirty="0" err="1"/>
              <a:t>Fitting</a:t>
            </a:r>
            <a:r>
              <a:rPr lang="tr-TR" sz="1500" dirty="0"/>
              <a:t> algoritmasına uygun hale getirilir.</a:t>
            </a:r>
          </a:p>
          <a:p>
            <a:pPr marL="0" indent="0" rtl="0">
              <a:lnSpc>
                <a:spcPct val="100000"/>
              </a:lnSpc>
              <a:buNone/>
            </a:pPr>
            <a:r>
              <a:rPr lang="tr-TR" sz="1500" dirty="0"/>
              <a:t>2- Verileri içeren tablo </a:t>
            </a:r>
            <a:r>
              <a:rPr lang="tr-TR" sz="1500" b="1" dirty="0"/>
              <a:t>CSV</a:t>
            </a:r>
            <a:r>
              <a:rPr lang="tr-TR" sz="1500" dirty="0"/>
              <a:t> formatında Matlab programına </a:t>
            </a:r>
            <a:r>
              <a:rPr lang="tr-TR" sz="1500" dirty="0" err="1"/>
              <a:t>import</a:t>
            </a:r>
            <a:r>
              <a:rPr lang="tr-TR" sz="1500" dirty="0"/>
              <a:t> edilir.</a:t>
            </a:r>
          </a:p>
          <a:p>
            <a:pPr marL="0" indent="0" rtl="0">
              <a:lnSpc>
                <a:spcPct val="100000"/>
              </a:lnSpc>
              <a:buNone/>
            </a:pPr>
            <a:r>
              <a:rPr lang="tr-TR" sz="1500" dirty="0"/>
              <a:t>3- Daha sonra verileri içeren (Hedef sütunu hariç) tüm sütunlar normalize edilir. (0 ile 1 veya -1 ile 1 arasına dönüştürülür)</a:t>
            </a:r>
          </a:p>
          <a:p>
            <a:pPr marL="0" indent="0">
              <a:lnSpc>
                <a:spcPct val="100000"/>
              </a:lnSpc>
              <a:buNone/>
            </a:pPr>
            <a:r>
              <a:rPr lang="tr-TR" sz="1500" dirty="0"/>
              <a:t>4- </a:t>
            </a:r>
            <a:r>
              <a:rPr lang="tr-TR" sz="1500" dirty="0" err="1"/>
              <a:t>Matlab’in</a:t>
            </a:r>
            <a:r>
              <a:rPr lang="tr-TR" sz="1500" dirty="0"/>
              <a:t> </a:t>
            </a:r>
            <a:r>
              <a:rPr lang="tr-TR" sz="1500" b="1" dirty="0" err="1">
                <a:latin typeface="Book Antiqua (Gövde)"/>
              </a:rPr>
              <a:t>randperm</a:t>
            </a:r>
            <a:r>
              <a:rPr lang="tr-TR" sz="1500" dirty="0">
                <a:latin typeface="Book Antiqua (Gövde)"/>
              </a:rPr>
              <a:t> fonksiyonu kullanılarak veriler için giriş sayısı kadar rastgele yer açılır</a:t>
            </a:r>
            <a:r>
              <a:rPr lang="tr-TR" sz="1500" dirty="0"/>
              <a:t>.</a:t>
            </a:r>
          </a:p>
          <a:p>
            <a:pPr marL="0" indent="0">
              <a:lnSpc>
                <a:spcPct val="100000"/>
              </a:lnSpc>
              <a:buNone/>
            </a:pPr>
            <a:r>
              <a:rPr lang="tr-TR" sz="1500" dirty="0"/>
              <a:t>5- Veri girişlerinin büyük bir kısmı eğitmek için alındıktan sonra kalan giriş verileri test olarak farklı bir dosyaya alınır. Aynı şekilde Regresyonda kullanacağımız hedef sütunumuzda bulunan verilerin bir kısmı etiketlenmek üzere bir dosyaya alındıktan sonra kalan veriler yine test olarak farklı bir dosyaya alınır.</a:t>
            </a:r>
          </a:p>
          <a:p>
            <a:pPr marL="0" indent="0">
              <a:lnSpc>
                <a:spcPct val="100000"/>
              </a:lnSpc>
              <a:buNone/>
            </a:pPr>
            <a:r>
              <a:rPr lang="tr-TR" sz="1500" dirty="0"/>
              <a:t>6- Gizli katman sayısı, öğrenme oranı, eğitim test validasyon veri oranları ve diğer parametreler belirlenir.</a:t>
            </a:r>
          </a:p>
          <a:p>
            <a:pPr marL="0" indent="0">
              <a:lnSpc>
                <a:spcPct val="100000"/>
              </a:lnSpc>
              <a:buNone/>
            </a:pPr>
            <a:r>
              <a:rPr lang="tr-TR" sz="1500" dirty="0"/>
              <a:t>6- Son olarak verilen </a:t>
            </a:r>
            <a:r>
              <a:rPr lang="tr-TR" sz="1500" b="1" dirty="0"/>
              <a:t>RUN</a:t>
            </a:r>
            <a:r>
              <a:rPr lang="tr-TR" sz="1500" dirty="0"/>
              <a:t> komutuyla işlenmeye başlanır ve elde edilen regresyon grafiği, performans grafiği gibi sonuçlar analiz edilir. Bu işlem 2 türlü gerçekleştirilebilir.</a:t>
            </a:r>
          </a:p>
          <a:p>
            <a:pPr marL="0" indent="0" algn="ctr" rtl="0">
              <a:lnSpc>
                <a:spcPct val="100000"/>
              </a:lnSpc>
              <a:buNone/>
            </a:pPr>
            <a:r>
              <a:rPr lang="tr-TR" sz="1500" dirty="0"/>
              <a:t>	a) </a:t>
            </a:r>
            <a:r>
              <a:rPr lang="tr-TR" sz="1500" b="1" i="1" dirty="0" err="1"/>
              <a:t>train</a:t>
            </a:r>
            <a:r>
              <a:rPr lang="tr-TR" sz="1500" dirty="0"/>
              <a:t> komut seti                                                                    b) </a:t>
            </a:r>
            <a:r>
              <a:rPr lang="tr-TR" sz="1500" b="1" i="1" dirty="0" err="1"/>
              <a:t>nnstart</a:t>
            </a:r>
            <a:r>
              <a:rPr lang="tr-TR" sz="1500" dirty="0"/>
              <a:t> komutu</a:t>
            </a:r>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76654" y="6340151"/>
            <a:ext cx="520960"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46</a:t>
            </a:r>
          </a:p>
        </p:txBody>
      </p:sp>
    </p:spTree>
    <p:extLst>
      <p:ext uri="{BB962C8B-B14F-4D97-AF65-F5344CB8AC3E}">
        <p14:creationId xmlns:p14="http://schemas.microsoft.com/office/powerpoint/2010/main" val="150488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7" y="581890"/>
            <a:ext cx="9276676" cy="523057"/>
          </a:xfrm>
        </p:spPr>
        <p:txBody>
          <a:bodyPr rtlCol="0">
            <a:normAutofit/>
          </a:bodyPr>
          <a:lstStyle/>
          <a:p>
            <a:pPr marL="0" indent="0" rtl="0">
              <a:buNone/>
            </a:pPr>
            <a:r>
              <a:rPr lang="tr-TR" sz="2500" b="1" dirty="0"/>
              <a:t>1- Veriler </a:t>
            </a:r>
            <a:r>
              <a:rPr lang="tr-TR" sz="2500" b="1" dirty="0" err="1"/>
              <a:t>fitting</a:t>
            </a:r>
            <a:r>
              <a:rPr lang="tr-TR" sz="2500" b="1" dirty="0"/>
              <a:t> algoritmasına uygun hale getirilir</a:t>
            </a:r>
            <a:r>
              <a:rPr lang="tr-TR" sz="2500" dirty="0"/>
              <a:t>.</a:t>
            </a:r>
          </a:p>
        </p:txBody>
      </p:sp>
      <p:sp>
        <p:nvSpPr>
          <p:cNvPr id="3" name="İçerik Yer Tutucusu 2"/>
          <p:cNvSpPr>
            <a:spLocks noGrp="1"/>
          </p:cNvSpPr>
          <p:nvPr>
            <p:ph idx="1"/>
          </p:nvPr>
        </p:nvSpPr>
        <p:spPr>
          <a:xfrm>
            <a:off x="134027" y="2418654"/>
            <a:ext cx="11048578" cy="1397413"/>
          </a:xfrm>
        </p:spPr>
        <p:txBody>
          <a:bodyPr rtlCol="0">
            <a:normAutofit/>
          </a:bodyPr>
          <a:lstStyle/>
          <a:p>
            <a:pPr marL="0" indent="0">
              <a:buNone/>
            </a:pPr>
            <a:r>
              <a:rPr lang="tr-TR" sz="3000" dirty="0"/>
              <a:t>Kullanılan tablo </a:t>
            </a:r>
            <a:r>
              <a:rPr lang="tr-TR" sz="3000" u="sng" dirty="0"/>
              <a:t>sadece </a:t>
            </a:r>
            <a:r>
              <a:rPr lang="tr-TR" sz="3000" dirty="0"/>
              <a:t>sayılardan oluştuğu için üzerinde bir oynama yapılmamış olup MLP Sınıflandırılmasına uygundur.</a:t>
            </a:r>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392678" y="6340151"/>
            <a:ext cx="604935"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47</a:t>
            </a:r>
          </a:p>
        </p:txBody>
      </p:sp>
      <p:pic>
        <p:nvPicPr>
          <p:cNvPr id="5" name="Grafik 4" descr="Onay işareti düz dolguyla">
            <a:extLst>
              <a:ext uri="{FF2B5EF4-FFF2-40B4-BE49-F238E27FC236}">
                <a16:creationId xmlns:a16="http://schemas.microsoft.com/office/drawing/2014/main" id="{9179DDB9-77A3-848F-2B4A-07CED4C2901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05873" y="3816067"/>
            <a:ext cx="2180253" cy="2180253"/>
          </a:xfrm>
          <a:prstGeom prst="rect">
            <a:avLst/>
          </a:prstGeom>
        </p:spPr>
      </p:pic>
    </p:spTree>
    <p:extLst>
      <p:ext uri="{BB962C8B-B14F-4D97-AF65-F5344CB8AC3E}">
        <p14:creationId xmlns:p14="http://schemas.microsoft.com/office/powerpoint/2010/main" val="662866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94387" y="687050"/>
            <a:ext cx="10549813" cy="460711"/>
          </a:xfrm>
        </p:spPr>
        <p:txBody>
          <a:bodyPr rtlCol="0">
            <a:normAutofit/>
          </a:bodyPr>
          <a:lstStyle/>
          <a:p>
            <a:pPr marL="0" indent="0">
              <a:lnSpc>
                <a:spcPct val="100000"/>
              </a:lnSpc>
              <a:buFont typeface="Arial" panose="020B0604020202020204" pitchFamily="34" charset="0"/>
              <a:buNone/>
            </a:pPr>
            <a:r>
              <a:rPr lang="tr-TR" sz="2400" b="1" dirty="0"/>
              <a:t>2- Verileri içeren tablo CSV formatında Matlab programına </a:t>
            </a:r>
            <a:r>
              <a:rPr lang="tr-TR" sz="2400" b="1" dirty="0" err="1"/>
              <a:t>import</a:t>
            </a:r>
            <a:r>
              <a:rPr lang="tr-TR" sz="2400" b="1" dirty="0"/>
              <a:t> edilir.</a:t>
            </a:r>
          </a:p>
        </p:txBody>
      </p:sp>
      <p:sp>
        <p:nvSpPr>
          <p:cNvPr id="3" name="İçerik Yer Tutucusu 2"/>
          <p:cNvSpPr>
            <a:spLocks noGrp="1"/>
          </p:cNvSpPr>
          <p:nvPr>
            <p:ph idx="1"/>
          </p:nvPr>
        </p:nvSpPr>
        <p:spPr>
          <a:xfrm>
            <a:off x="360784" y="1675782"/>
            <a:ext cx="11255828" cy="310396"/>
          </a:xfrm>
        </p:spPr>
        <p:txBody>
          <a:bodyPr rtlCol="0">
            <a:normAutofit fontScale="77500" lnSpcReduction="20000"/>
          </a:bodyPr>
          <a:lstStyle/>
          <a:p>
            <a:pPr marL="0" indent="0">
              <a:buNone/>
            </a:pPr>
            <a:r>
              <a:rPr lang="tr-TR" dirty="0"/>
              <a:t>Veriler </a:t>
            </a:r>
            <a:r>
              <a:rPr lang="tr-TR" b="1" dirty="0"/>
              <a:t>«</a:t>
            </a:r>
            <a:r>
              <a:rPr lang="tr-TR" b="1" dirty="0" err="1"/>
              <a:t>Table</a:t>
            </a:r>
            <a:r>
              <a:rPr lang="tr-TR" b="1" dirty="0"/>
              <a:t>» </a:t>
            </a:r>
            <a:r>
              <a:rPr lang="tr-TR" dirty="0"/>
              <a:t>formatında </a:t>
            </a:r>
            <a:r>
              <a:rPr lang="tr-TR" b="1" dirty="0" err="1"/>
              <a:t>import</a:t>
            </a:r>
            <a:r>
              <a:rPr lang="tr-TR" dirty="0"/>
              <a:t> edilmiştir.</a:t>
            </a:r>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13" name="İçerik Yer Tutucusu 2">
            <a:extLst>
              <a:ext uri="{FF2B5EF4-FFF2-40B4-BE49-F238E27FC236}">
                <a16:creationId xmlns:a16="http://schemas.microsoft.com/office/drawing/2014/main" id="{1D590A6E-E81A-E73C-89EF-35E996B56F50}"/>
              </a:ext>
            </a:extLst>
          </p:cNvPr>
          <p:cNvSpPr txBox="1">
            <a:spLocks/>
          </p:cNvSpPr>
          <p:nvPr/>
        </p:nvSpPr>
        <p:spPr>
          <a:xfrm>
            <a:off x="194387" y="4884103"/>
            <a:ext cx="11636829" cy="1363825"/>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rtl="0">
              <a:buNone/>
            </a:pPr>
            <a:endParaRPr lang="tr-TR" dirty="0"/>
          </a:p>
        </p:txBody>
      </p:sp>
      <p:sp>
        <p:nvSpPr>
          <p:cNvPr id="14" name="İçerik Yer Tutucusu 2">
            <a:extLst>
              <a:ext uri="{FF2B5EF4-FFF2-40B4-BE49-F238E27FC236}">
                <a16:creationId xmlns:a16="http://schemas.microsoft.com/office/drawing/2014/main" id="{3B999DCC-DAF9-9326-0021-34FCE17F18AB}"/>
              </a:ext>
            </a:extLst>
          </p:cNvPr>
          <p:cNvSpPr txBox="1">
            <a:spLocks/>
          </p:cNvSpPr>
          <p:nvPr/>
        </p:nvSpPr>
        <p:spPr>
          <a:xfrm>
            <a:off x="134026" y="6316687"/>
            <a:ext cx="10762573" cy="442086"/>
          </a:xfrm>
          <a:prstGeom prst="rect">
            <a:avLst/>
          </a:prstGeom>
        </p:spPr>
        <p:txBody>
          <a:bodyPr vert="horz" lIns="91440" tIns="45720" rIns="91440" bIns="45720" rtlCol="0">
            <a:normAutofit fontScale="92500" lnSpcReduction="10000"/>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500" b="1" dirty="0"/>
              <a:t>Not:</a:t>
            </a:r>
            <a:r>
              <a:rPr lang="tr-TR" sz="1500" dirty="0"/>
              <a:t> Veri tablosunun </a:t>
            </a:r>
            <a:r>
              <a:rPr lang="tr-TR" sz="1500" b="1" dirty="0" err="1"/>
              <a:t>Numeric</a:t>
            </a:r>
            <a:r>
              <a:rPr lang="tr-TR" sz="1500" b="1" dirty="0"/>
              <a:t> </a:t>
            </a:r>
            <a:r>
              <a:rPr lang="tr-TR" sz="1500" b="1" dirty="0" err="1"/>
              <a:t>Matix</a:t>
            </a:r>
            <a:r>
              <a:rPr lang="tr-TR" sz="1500" b="1" dirty="0"/>
              <a:t> </a:t>
            </a:r>
            <a:r>
              <a:rPr lang="tr-TR" sz="1500" dirty="0"/>
              <a:t>olarak </a:t>
            </a:r>
            <a:r>
              <a:rPr lang="tr-TR" sz="1500" dirty="0" err="1"/>
              <a:t>import</a:t>
            </a:r>
            <a:r>
              <a:rPr lang="tr-TR" sz="1500" dirty="0"/>
              <a:t> edilmemesinin sebebi; </a:t>
            </a:r>
            <a:r>
              <a:rPr lang="tr-TR" sz="1500" b="1" i="1" dirty="0" err="1"/>
              <a:t>string</a:t>
            </a:r>
            <a:r>
              <a:rPr lang="tr-TR" sz="1500" dirty="0"/>
              <a:t> değerler içeren tablonun daha sonra düzenlenmesi için yapılmıştır.  </a:t>
            </a:r>
          </a:p>
        </p:txBody>
      </p:sp>
      <p:sp>
        <p:nvSpPr>
          <p:cNvPr id="15" name="Dikdörtgen 14">
            <a:extLst>
              <a:ext uri="{FF2B5EF4-FFF2-40B4-BE49-F238E27FC236}">
                <a16:creationId xmlns:a16="http://schemas.microsoft.com/office/drawing/2014/main" id="{61C5F967-DB51-2B9A-5CB3-230ABA5BA6FC}"/>
              </a:ext>
            </a:extLst>
          </p:cNvPr>
          <p:cNvSpPr/>
          <p:nvPr/>
        </p:nvSpPr>
        <p:spPr>
          <a:xfrm>
            <a:off x="11355356" y="6340151"/>
            <a:ext cx="642258"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48</a:t>
            </a:r>
          </a:p>
        </p:txBody>
      </p:sp>
      <p:pic>
        <p:nvPicPr>
          <p:cNvPr id="7" name="Resim 6" descr="tablo içeren bir resim&#10;&#10;Açıklama otomatik olarak oluşturuldu">
            <a:extLst>
              <a:ext uri="{FF2B5EF4-FFF2-40B4-BE49-F238E27FC236}">
                <a16:creationId xmlns:a16="http://schemas.microsoft.com/office/drawing/2014/main" id="{A214C26A-3D3D-A44E-13AA-877D2C20DF8F}"/>
              </a:ext>
            </a:extLst>
          </p:cNvPr>
          <p:cNvPicPr>
            <a:picLocks noChangeAspect="1"/>
          </p:cNvPicPr>
          <p:nvPr/>
        </p:nvPicPr>
        <p:blipFill rotWithShape="1">
          <a:blip r:embed="rId4"/>
          <a:srcRect b="17059"/>
          <a:stretch/>
        </p:blipFill>
        <p:spPr>
          <a:xfrm>
            <a:off x="460597" y="2054937"/>
            <a:ext cx="10185890" cy="4085533"/>
          </a:xfrm>
          <a:prstGeom prst="rect">
            <a:avLst/>
          </a:prstGeom>
        </p:spPr>
      </p:pic>
      <p:sp>
        <p:nvSpPr>
          <p:cNvPr id="8" name="Oval 7">
            <a:extLst>
              <a:ext uri="{FF2B5EF4-FFF2-40B4-BE49-F238E27FC236}">
                <a16:creationId xmlns:a16="http://schemas.microsoft.com/office/drawing/2014/main" id="{DAAAD8B5-4487-EEAF-365F-24C4A6B37780}"/>
              </a:ext>
            </a:extLst>
          </p:cNvPr>
          <p:cNvSpPr/>
          <p:nvPr/>
        </p:nvSpPr>
        <p:spPr>
          <a:xfrm>
            <a:off x="2202601" y="2369976"/>
            <a:ext cx="1586204" cy="53651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Oval 8">
            <a:extLst>
              <a:ext uri="{FF2B5EF4-FFF2-40B4-BE49-F238E27FC236}">
                <a16:creationId xmlns:a16="http://schemas.microsoft.com/office/drawing/2014/main" id="{59B87824-EC95-7B77-D258-31FD6ABA76D8}"/>
              </a:ext>
            </a:extLst>
          </p:cNvPr>
          <p:cNvSpPr/>
          <p:nvPr/>
        </p:nvSpPr>
        <p:spPr>
          <a:xfrm>
            <a:off x="7175696" y="2195772"/>
            <a:ext cx="1586204" cy="107302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95578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nodePh="1">
                                  <p:stCondLst>
                                    <p:cond delay="0"/>
                                  </p:stCondLst>
                                  <p:endCondLst>
                                    <p:cond evt="begin" delay="0">
                                      <p:tn val="10"/>
                                    </p:cond>
                                  </p:end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animEffect transition="in" filter="fade">
                                      <p:cBhvr>
                                        <p:cTn id="17"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3" grpId="0"/>
      <p:bldP spid="14"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7" y="559837"/>
            <a:ext cx="11972440" cy="545110"/>
          </a:xfrm>
        </p:spPr>
        <p:txBody>
          <a:bodyPr rtlCol="0">
            <a:normAutofit/>
          </a:bodyPr>
          <a:lstStyle/>
          <a:p>
            <a:pPr marL="0" indent="0" rtl="0">
              <a:buNone/>
            </a:pPr>
            <a:r>
              <a:rPr lang="tr-TR" sz="2800" b="1" dirty="0"/>
              <a:t>3- Verilerin Normalize edilme adımı:</a:t>
            </a:r>
          </a:p>
        </p:txBody>
      </p:sp>
      <p:sp>
        <p:nvSpPr>
          <p:cNvPr id="3" name="İçerik Yer Tutucusu 2"/>
          <p:cNvSpPr>
            <a:spLocks noGrp="1"/>
          </p:cNvSpPr>
          <p:nvPr>
            <p:ph idx="1"/>
          </p:nvPr>
        </p:nvSpPr>
        <p:spPr>
          <a:xfrm>
            <a:off x="203717" y="1639248"/>
            <a:ext cx="11048578" cy="3579503"/>
          </a:xfrm>
        </p:spPr>
        <p:txBody>
          <a:bodyPr rtlCol="0">
            <a:normAutofit/>
          </a:bodyPr>
          <a:lstStyle/>
          <a:p>
            <a:pPr marL="0" indent="0">
              <a:buNone/>
            </a:pPr>
            <a:r>
              <a:rPr lang="tr-TR" sz="1700" dirty="0"/>
              <a:t>Burada </a:t>
            </a:r>
            <a:r>
              <a:rPr lang="tr-TR" sz="1700" dirty="0" err="1"/>
              <a:t>Matlab’in</a:t>
            </a:r>
            <a:r>
              <a:rPr lang="tr-TR" sz="1700" dirty="0"/>
              <a:t> </a:t>
            </a:r>
            <a:r>
              <a:rPr lang="tr-TR" sz="1700" b="1" dirty="0"/>
              <a:t>«normalize» </a:t>
            </a:r>
            <a:r>
              <a:rPr lang="tr-TR" sz="1700" dirty="0"/>
              <a:t>fonksiyonundan yardım alınarak Tablodaki 1 ile 12 arasındaki sütunlar seçilerek hücre içindeki veriler normalize edilmiştir.</a:t>
            </a:r>
          </a:p>
          <a:p>
            <a:pPr marL="0" indent="0">
              <a:buNone/>
            </a:pPr>
            <a:r>
              <a:rPr lang="tr-TR" sz="1700" dirty="0"/>
              <a:t>Not: Verilerin normalizasyonu 0 ile 1 arasında gerçekleşmiştir. Bunun için </a:t>
            </a:r>
            <a:r>
              <a:rPr lang="tr-TR" sz="1700" dirty="0">
                <a:solidFill>
                  <a:srgbClr val="B849DB"/>
                </a:solidFill>
              </a:rPr>
              <a:t>‘</a:t>
            </a:r>
            <a:r>
              <a:rPr lang="tr-TR" sz="1700" dirty="0" err="1">
                <a:solidFill>
                  <a:srgbClr val="B849DB"/>
                </a:solidFill>
              </a:rPr>
              <a:t>range</a:t>
            </a:r>
            <a:r>
              <a:rPr lang="tr-TR" sz="1700" dirty="0">
                <a:solidFill>
                  <a:srgbClr val="B849DB"/>
                </a:solidFill>
              </a:rPr>
              <a:t>’ </a:t>
            </a:r>
            <a:r>
              <a:rPr lang="tr-TR" sz="1700" dirty="0"/>
              <a:t>komutuna kullanılmıştır.</a:t>
            </a:r>
          </a:p>
          <a:p>
            <a:pPr marL="0" indent="0">
              <a:buNone/>
            </a:pPr>
            <a:endParaRPr lang="tr-TR" sz="17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9" name="Dikdörtgen 8">
            <a:extLst>
              <a:ext uri="{FF2B5EF4-FFF2-40B4-BE49-F238E27FC236}">
                <a16:creationId xmlns:a16="http://schemas.microsoft.com/office/drawing/2014/main" id="{15FF2197-43D5-63B9-7B35-3D0CF9DD552E}"/>
              </a:ext>
            </a:extLst>
          </p:cNvPr>
          <p:cNvSpPr/>
          <p:nvPr/>
        </p:nvSpPr>
        <p:spPr>
          <a:xfrm>
            <a:off x="11355356" y="6340151"/>
            <a:ext cx="642258"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49</a:t>
            </a:r>
          </a:p>
        </p:txBody>
      </p:sp>
      <p:pic>
        <p:nvPicPr>
          <p:cNvPr id="11" name="Resim 10">
            <a:extLst>
              <a:ext uri="{FF2B5EF4-FFF2-40B4-BE49-F238E27FC236}">
                <a16:creationId xmlns:a16="http://schemas.microsoft.com/office/drawing/2014/main" id="{559103B2-A68C-96BE-4E74-905E7B1E0A23}"/>
              </a:ext>
            </a:extLst>
          </p:cNvPr>
          <p:cNvPicPr>
            <a:picLocks noChangeAspect="1"/>
          </p:cNvPicPr>
          <p:nvPr/>
        </p:nvPicPr>
        <p:blipFill>
          <a:blip r:embed="rId4"/>
          <a:stretch>
            <a:fillRect/>
          </a:stretch>
        </p:blipFill>
        <p:spPr>
          <a:xfrm>
            <a:off x="293682" y="2927424"/>
            <a:ext cx="8868979" cy="3674894"/>
          </a:xfrm>
          <a:prstGeom prst="rect">
            <a:avLst/>
          </a:prstGeom>
          <a:ln w="28575">
            <a:solidFill>
              <a:srgbClr val="46B0AB"/>
            </a:solidFill>
          </a:ln>
        </p:spPr>
      </p:pic>
    </p:spTree>
    <p:extLst>
      <p:ext uri="{BB962C8B-B14F-4D97-AF65-F5344CB8AC3E}">
        <p14:creationId xmlns:p14="http://schemas.microsoft.com/office/powerpoint/2010/main" val="3603511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8"/>
            <a:ext cx="11803226" cy="4616474"/>
          </a:xfrm>
        </p:spPr>
        <p:txBody>
          <a:bodyPr rtlCol="0">
            <a:normAutofit/>
          </a:bodyPr>
          <a:lstStyle/>
          <a:p>
            <a:pPr marL="0" indent="0">
              <a:buNone/>
            </a:pPr>
            <a:r>
              <a:rPr lang="tr-TR" sz="2500" b="1" dirty="0"/>
              <a:t>- Diyabet: </a:t>
            </a:r>
            <a:r>
              <a:rPr lang="tr-TR" sz="2500" dirty="0"/>
              <a:t>Şeker hastalığı ya da </a:t>
            </a:r>
            <a:r>
              <a:rPr lang="tr-TR" sz="2500" b="1" dirty="0"/>
              <a:t>diyabet</a:t>
            </a:r>
            <a:r>
              <a:rPr lang="tr-TR" sz="2500" dirty="0"/>
              <a:t> (</a:t>
            </a:r>
            <a:r>
              <a:rPr lang="tr-TR" sz="2500" dirty="0" err="1"/>
              <a:t>Diabetes</a:t>
            </a:r>
            <a:r>
              <a:rPr lang="tr-TR" sz="2500" dirty="0"/>
              <a:t> </a:t>
            </a:r>
            <a:r>
              <a:rPr lang="tr-TR" sz="2500" dirty="0" err="1"/>
              <a:t>Mellitus</a:t>
            </a:r>
            <a:r>
              <a:rPr lang="tr-TR" sz="2500" dirty="0"/>
              <a:t>), pankreasın vücut için yeterli miktarda insülin üretememesi ya da ürettiği insülinin vücut tarafından etkili bir şekilde kullanılamaması sonucunda ortaya çıkan, yüksek kan şekeri ile seyreden bir hastalıktır.</a:t>
            </a:r>
          </a:p>
          <a:p>
            <a:pPr>
              <a:buFontTx/>
              <a:buChar char="-"/>
            </a:pPr>
            <a:r>
              <a:rPr lang="tr-TR" sz="2500" dirty="0"/>
              <a:t>Projemizin ilk konusunda </a:t>
            </a:r>
            <a:r>
              <a:rPr lang="tr-TR" sz="2500" b="1" dirty="0"/>
              <a:t>Diyabet Regresyon analizi </a:t>
            </a:r>
            <a:r>
              <a:rPr lang="tr-TR" sz="2500" dirty="0"/>
              <a:t>yapmak için veri olarak; Bireyin geçirdiği gebelik sayısı, Kandaki glikoz oranı, bireyin kan basıncı, Cilt kalınlığı, Kandaki insülin oranı, Diyabet yüzdesi, bireyin yaşı ve diyabet durumun alınmıştır ve tüm bu veriler işlenerek bireyin Vücut kitle indeksi(BMI) tahmin edilmeye/kestirilmeye çalışılmıştır. </a:t>
            </a:r>
          </a:p>
          <a:p>
            <a:pPr marL="0" indent="0">
              <a:buNone/>
            </a:pPr>
            <a:r>
              <a:rPr lang="tr-TR" sz="2500" dirty="0"/>
              <a:t>- Veriler </a:t>
            </a:r>
            <a:r>
              <a:rPr lang="tr-TR" sz="2500" b="1" dirty="0"/>
              <a:t>Kaggle.com </a:t>
            </a:r>
            <a:r>
              <a:rPr lang="tr-TR" sz="2500" dirty="0"/>
              <a:t>sitesinden alınmış olup kullanılan veriler ve hücre değerleri detaylı bir şekilde Excel tablosu olarak ayrıca paylaşılmıştır (</a:t>
            </a:r>
            <a:r>
              <a:rPr lang="tr-TR" sz="2500" i="1" dirty="0"/>
              <a:t>Diyabet_Verileri.xls</a:t>
            </a:r>
            <a:r>
              <a:rPr lang="tr-TR" sz="2500" dirty="0"/>
              <a:t>)</a:t>
            </a:r>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717694" y="6340151"/>
            <a:ext cx="279919"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5</a:t>
            </a:r>
          </a:p>
        </p:txBody>
      </p:sp>
      <p:sp>
        <p:nvSpPr>
          <p:cNvPr id="10" name="Başlık 1">
            <a:extLst>
              <a:ext uri="{FF2B5EF4-FFF2-40B4-BE49-F238E27FC236}">
                <a16:creationId xmlns:a16="http://schemas.microsoft.com/office/drawing/2014/main" id="{881EDEE5-67DC-36B2-F82A-FCF1E6B4F9D8}"/>
              </a:ext>
            </a:extLst>
          </p:cNvPr>
          <p:cNvSpPr>
            <a:spLocks noGrp="1"/>
          </p:cNvSpPr>
          <p:nvPr>
            <p:ph type="title"/>
          </p:nvPr>
        </p:nvSpPr>
        <p:spPr>
          <a:xfrm>
            <a:off x="530290" y="674304"/>
            <a:ext cx="8091196" cy="601519"/>
          </a:xfrm>
        </p:spPr>
        <p:txBody>
          <a:bodyPr rtlCol="0">
            <a:normAutofit/>
          </a:bodyPr>
          <a:lstStyle/>
          <a:p>
            <a:pPr rtl="0"/>
            <a:r>
              <a:rPr lang="tr-TR" b="1" dirty="0"/>
              <a:t>DİYABET REGRESYON ANALİZİ</a:t>
            </a:r>
          </a:p>
        </p:txBody>
      </p:sp>
    </p:spTree>
    <p:extLst>
      <p:ext uri="{BB962C8B-B14F-4D97-AF65-F5344CB8AC3E}">
        <p14:creationId xmlns:p14="http://schemas.microsoft.com/office/powerpoint/2010/main" val="252713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7" y="559837"/>
            <a:ext cx="11972440" cy="545110"/>
          </a:xfrm>
        </p:spPr>
        <p:txBody>
          <a:bodyPr rtlCol="0">
            <a:normAutofit/>
          </a:bodyPr>
          <a:lstStyle/>
          <a:p>
            <a:pPr marL="0" indent="0" rtl="0">
              <a:buNone/>
            </a:pPr>
            <a:r>
              <a:rPr lang="tr-TR" sz="2800" b="1" dirty="0"/>
              <a:t>3- Verilerin Normalize edilme adımı:</a:t>
            </a:r>
          </a:p>
        </p:txBody>
      </p:sp>
      <p:sp>
        <p:nvSpPr>
          <p:cNvPr id="3" name="İçerik Yer Tutucusu 2"/>
          <p:cNvSpPr>
            <a:spLocks noGrp="1"/>
          </p:cNvSpPr>
          <p:nvPr>
            <p:ph idx="1"/>
          </p:nvPr>
        </p:nvSpPr>
        <p:spPr>
          <a:xfrm>
            <a:off x="203717" y="1639248"/>
            <a:ext cx="11048578" cy="3579503"/>
          </a:xfrm>
        </p:spPr>
        <p:txBody>
          <a:bodyPr rtlCol="0">
            <a:normAutofit/>
          </a:bodyPr>
          <a:lstStyle/>
          <a:p>
            <a:pPr marL="0" indent="0">
              <a:buNone/>
            </a:pPr>
            <a:r>
              <a:rPr lang="tr-TR" sz="1700" dirty="0"/>
              <a:t>Burada verilerimizin </a:t>
            </a:r>
            <a:r>
              <a:rPr lang="tr-TR" sz="1700" b="1" dirty="0"/>
              <a:t>normalize </a:t>
            </a:r>
            <a:r>
              <a:rPr lang="tr-TR" sz="1700" dirty="0"/>
              <a:t>edildiği açık bir şekilde gözlemlenmektedir. Tablodaki 1 ile 12 sütunların arasındaki veriler 0 ile 1 arasına indirgenmiştir.</a:t>
            </a:r>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85984" y="6340151"/>
            <a:ext cx="511629"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50</a:t>
            </a:r>
          </a:p>
        </p:txBody>
      </p:sp>
      <p:pic>
        <p:nvPicPr>
          <p:cNvPr id="8" name="Resim 7" descr="tablo içeren bir resim&#10;&#10;Açıklama otomatik olarak oluşturuldu">
            <a:extLst>
              <a:ext uri="{FF2B5EF4-FFF2-40B4-BE49-F238E27FC236}">
                <a16:creationId xmlns:a16="http://schemas.microsoft.com/office/drawing/2014/main" id="{8798EC02-7A7F-B144-A577-1B3696FD2BB9}"/>
              </a:ext>
            </a:extLst>
          </p:cNvPr>
          <p:cNvPicPr>
            <a:picLocks noChangeAspect="1"/>
          </p:cNvPicPr>
          <p:nvPr/>
        </p:nvPicPr>
        <p:blipFill>
          <a:blip r:embed="rId4"/>
          <a:stretch>
            <a:fillRect/>
          </a:stretch>
        </p:blipFill>
        <p:spPr>
          <a:xfrm>
            <a:off x="428249" y="2581209"/>
            <a:ext cx="11313549" cy="3442783"/>
          </a:xfrm>
          <a:prstGeom prst="rect">
            <a:avLst/>
          </a:prstGeom>
          <a:ln w="28575">
            <a:solidFill>
              <a:srgbClr val="46B0AB"/>
            </a:solidFill>
          </a:ln>
        </p:spPr>
      </p:pic>
    </p:spTree>
    <p:extLst>
      <p:ext uri="{BB962C8B-B14F-4D97-AF65-F5344CB8AC3E}">
        <p14:creationId xmlns:p14="http://schemas.microsoft.com/office/powerpoint/2010/main" val="3481176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6" y="335902"/>
            <a:ext cx="10540193" cy="801887"/>
          </a:xfrm>
        </p:spPr>
        <p:txBody>
          <a:bodyPr rtlCol="0">
            <a:normAutofit fontScale="90000"/>
          </a:bodyPr>
          <a:lstStyle/>
          <a:p>
            <a:r>
              <a:rPr lang="tr-TR" sz="2800" b="1" dirty="0"/>
              <a:t>4- </a:t>
            </a:r>
            <a:r>
              <a:rPr lang="tr-TR" sz="2800" b="1" dirty="0" err="1"/>
              <a:t>Matlab’in</a:t>
            </a:r>
            <a:r>
              <a:rPr lang="tr-TR" sz="2800" b="1" dirty="0"/>
              <a:t> </a:t>
            </a:r>
            <a:r>
              <a:rPr lang="tr-TR" sz="2800" b="1" dirty="0" err="1">
                <a:latin typeface="Book Antiqua (Gövde)"/>
              </a:rPr>
              <a:t>randperm</a:t>
            </a:r>
            <a:r>
              <a:rPr lang="tr-TR" sz="2800" b="1" dirty="0">
                <a:latin typeface="Book Antiqua (Gövde)"/>
              </a:rPr>
              <a:t> fonksiyonu kullanılarak veriler için giriş sayısı kadar rastgele yer açılır</a:t>
            </a:r>
            <a:r>
              <a:rPr lang="tr-TR" sz="2800" b="1" dirty="0"/>
              <a:t>.</a:t>
            </a:r>
          </a:p>
        </p:txBody>
      </p:sp>
      <p:sp>
        <p:nvSpPr>
          <p:cNvPr id="3" name="İçerik Yer Tutucusu 2"/>
          <p:cNvSpPr>
            <a:spLocks noGrp="1"/>
          </p:cNvSpPr>
          <p:nvPr>
            <p:ph idx="1"/>
          </p:nvPr>
        </p:nvSpPr>
        <p:spPr>
          <a:xfrm>
            <a:off x="134027" y="1639249"/>
            <a:ext cx="11972440" cy="1204064"/>
          </a:xfrm>
        </p:spPr>
        <p:txBody>
          <a:bodyPr rtlCol="0">
            <a:normAutofit/>
          </a:bodyPr>
          <a:lstStyle/>
          <a:p>
            <a:pPr marL="0" indent="0">
              <a:buNone/>
            </a:pPr>
            <a:r>
              <a:rPr lang="tr-TR" sz="2500" dirty="0"/>
              <a:t>Regresyon algoritmasında</a:t>
            </a:r>
            <a:r>
              <a:rPr lang="tr-TR" sz="2500" b="1" i="1" dirty="0"/>
              <a:t> </a:t>
            </a:r>
            <a:r>
              <a:rPr lang="tr-TR" sz="2500" b="1" i="1" dirty="0" err="1"/>
              <a:t>randperm</a:t>
            </a:r>
            <a:r>
              <a:rPr lang="tr-TR" sz="2500" b="1" i="1" dirty="0"/>
              <a:t> </a:t>
            </a:r>
            <a:r>
              <a:rPr lang="tr-TR" sz="2500" dirty="0"/>
              <a:t>fonksiyonu kullanılarak giriş sayımız olan 517 adet yer açıyoruz ve ardından </a:t>
            </a:r>
            <a:r>
              <a:rPr lang="tr-TR" sz="2500" b="1" dirty="0" err="1"/>
              <a:t>train</a:t>
            </a:r>
            <a:r>
              <a:rPr lang="tr-TR" sz="2500" dirty="0"/>
              <a:t> ve </a:t>
            </a:r>
            <a:r>
              <a:rPr lang="tr-TR" sz="2500" b="1" dirty="0"/>
              <a:t>test</a:t>
            </a:r>
            <a:r>
              <a:rPr lang="tr-TR" sz="2500" dirty="0"/>
              <a:t> verilerini içeren matris dosyalarını bu açılan yerlere rastgele yerleştirme işlemini uyguluyoruz. </a:t>
            </a:r>
          </a:p>
          <a:p>
            <a:pPr marL="0" indent="0">
              <a:buNone/>
            </a:pPr>
            <a:endParaRPr lang="tr-TR" sz="25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76654" y="6340151"/>
            <a:ext cx="550506"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51</a:t>
            </a:r>
          </a:p>
        </p:txBody>
      </p:sp>
      <p:sp>
        <p:nvSpPr>
          <p:cNvPr id="4" name="İçerik Yer Tutucusu 2">
            <a:extLst>
              <a:ext uri="{FF2B5EF4-FFF2-40B4-BE49-F238E27FC236}">
                <a16:creationId xmlns:a16="http://schemas.microsoft.com/office/drawing/2014/main" id="{F1776E64-3CD0-83EF-DC0F-3D5DE65FF1A5}"/>
              </a:ext>
            </a:extLst>
          </p:cNvPr>
          <p:cNvSpPr txBox="1">
            <a:spLocks/>
          </p:cNvSpPr>
          <p:nvPr/>
        </p:nvSpPr>
        <p:spPr>
          <a:xfrm>
            <a:off x="414252" y="4607833"/>
            <a:ext cx="3109915" cy="425804"/>
          </a:xfrm>
          <a:prstGeom prst="rect">
            <a:avLst/>
          </a:prstGeom>
        </p:spPr>
        <p:txBody>
          <a:bodyPr vert="horz" lIns="91440" tIns="45720" rIns="91440" bIns="45720" rtlCol="0">
            <a:no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tr-TR" sz="1800" dirty="0"/>
              <a:t>Rastgele yer açan </a:t>
            </a:r>
            <a:r>
              <a:rPr lang="tr-TR" sz="1800" b="1" dirty="0"/>
              <a:t>n</a:t>
            </a:r>
            <a:r>
              <a:rPr lang="tr-TR" sz="1800" dirty="0"/>
              <a:t> matrisi: </a:t>
            </a:r>
          </a:p>
        </p:txBody>
      </p:sp>
      <p:pic>
        <p:nvPicPr>
          <p:cNvPr id="8" name="Resim 7">
            <a:extLst>
              <a:ext uri="{FF2B5EF4-FFF2-40B4-BE49-F238E27FC236}">
                <a16:creationId xmlns:a16="http://schemas.microsoft.com/office/drawing/2014/main" id="{6F28C157-7E07-2C4C-7328-2ED6657C77A7}"/>
              </a:ext>
            </a:extLst>
          </p:cNvPr>
          <p:cNvPicPr>
            <a:picLocks noChangeAspect="1"/>
          </p:cNvPicPr>
          <p:nvPr/>
        </p:nvPicPr>
        <p:blipFill>
          <a:blip r:embed="rId4"/>
          <a:stretch>
            <a:fillRect/>
          </a:stretch>
        </p:blipFill>
        <p:spPr>
          <a:xfrm>
            <a:off x="4333267" y="2917422"/>
            <a:ext cx="3728382" cy="787359"/>
          </a:xfrm>
          <a:prstGeom prst="rect">
            <a:avLst/>
          </a:prstGeom>
        </p:spPr>
      </p:pic>
      <p:pic>
        <p:nvPicPr>
          <p:cNvPr id="11" name="Resim 10">
            <a:extLst>
              <a:ext uri="{FF2B5EF4-FFF2-40B4-BE49-F238E27FC236}">
                <a16:creationId xmlns:a16="http://schemas.microsoft.com/office/drawing/2014/main" id="{A41CFD7B-BAEF-F40D-6D7A-23E638080F8D}"/>
              </a:ext>
            </a:extLst>
          </p:cNvPr>
          <p:cNvPicPr>
            <a:picLocks noChangeAspect="1"/>
          </p:cNvPicPr>
          <p:nvPr/>
        </p:nvPicPr>
        <p:blipFill>
          <a:blip r:embed="rId5"/>
          <a:stretch>
            <a:fillRect/>
          </a:stretch>
        </p:blipFill>
        <p:spPr>
          <a:xfrm>
            <a:off x="512174" y="5022308"/>
            <a:ext cx="10515055" cy="1540485"/>
          </a:xfrm>
          <a:prstGeom prst="rect">
            <a:avLst/>
          </a:prstGeom>
          <a:ln w="28575">
            <a:solidFill>
              <a:srgbClr val="46B0AB"/>
            </a:solidFill>
          </a:ln>
        </p:spPr>
      </p:pic>
      <p:cxnSp>
        <p:nvCxnSpPr>
          <p:cNvPr id="12" name="Düz Ok Bağlayıcısı 11">
            <a:extLst>
              <a:ext uri="{FF2B5EF4-FFF2-40B4-BE49-F238E27FC236}">
                <a16:creationId xmlns:a16="http://schemas.microsoft.com/office/drawing/2014/main" id="{FD1AF823-80E4-34CF-C518-1D109AB192F1}"/>
              </a:ext>
            </a:extLst>
          </p:cNvPr>
          <p:cNvCxnSpPr>
            <a:cxnSpLocks/>
          </p:cNvCxnSpPr>
          <p:nvPr/>
        </p:nvCxnSpPr>
        <p:spPr>
          <a:xfrm>
            <a:off x="6749771" y="3492127"/>
            <a:ext cx="1489160" cy="7873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6" name="Resim 15">
            <a:extLst>
              <a:ext uri="{FF2B5EF4-FFF2-40B4-BE49-F238E27FC236}">
                <a16:creationId xmlns:a16="http://schemas.microsoft.com/office/drawing/2014/main" id="{E15E76F6-892A-67C0-319B-3B305618F1CA}"/>
              </a:ext>
            </a:extLst>
          </p:cNvPr>
          <p:cNvPicPr>
            <a:picLocks noChangeAspect="1"/>
          </p:cNvPicPr>
          <p:nvPr/>
        </p:nvPicPr>
        <p:blipFill rotWithShape="1">
          <a:blip r:embed="rId6"/>
          <a:srcRect t="10248" b="26378"/>
          <a:stretch/>
        </p:blipFill>
        <p:spPr>
          <a:xfrm>
            <a:off x="6341299" y="4279487"/>
            <a:ext cx="3440700" cy="303842"/>
          </a:xfrm>
          <a:prstGeom prst="rect">
            <a:avLst/>
          </a:prstGeom>
        </p:spPr>
      </p:pic>
    </p:spTree>
    <p:extLst>
      <p:ext uri="{BB962C8B-B14F-4D97-AF65-F5344CB8AC3E}">
        <p14:creationId xmlns:p14="http://schemas.microsoft.com/office/powerpoint/2010/main" val="1636071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7" y="581890"/>
            <a:ext cx="9276676" cy="631090"/>
          </a:xfrm>
        </p:spPr>
        <p:txBody>
          <a:bodyPr rtlCol="0">
            <a:normAutofit/>
          </a:bodyPr>
          <a:lstStyle/>
          <a:p>
            <a:pPr marL="0" indent="0" rtl="0">
              <a:buNone/>
            </a:pPr>
            <a:r>
              <a:rPr lang="tr-TR" sz="2800" b="1" dirty="0"/>
              <a:t>5- Verilerin; eğitim ve test olarak ayrılması:</a:t>
            </a:r>
          </a:p>
        </p:txBody>
      </p:sp>
      <p:sp>
        <p:nvSpPr>
          <p:cNvPr id="3" name="İçerik Yer Tutucusu 2"/>
          <p:cNvSpPr>
            <a:spLocks noGrp="1"/>
          </p:cNvSpPr>
          <p:nvPr>
            <p:ph idx="1"/>
          </p:nvPr>
        </p:nvSpPr>
        <p:spPr>
          <a:xfrm>
            <a:off x="134027" y="1639248"/>
            <a:ext cx="11048578" cy="5136635"/>
          </a:xfrm>
        </p:spPr>
        <p:txBody>
          <a:bodyPr rtlCol="0">
            <a:normAutofit/>
          </a:bodyPr>
          <a:lstStyle/>
          <a:p>
            <a:pPr marL="0" indent="0">
              <a:buNone/>
            </a:pPr>
            <a:r>
              <a:rPr lang="tr-TR" sz="2500" dirty="0"/>
              <a:t>Veriler; </a:t>
            </a:r>
            <a:r>
              <a:rPr lang="tr-TR" sz="2500" dirty="0" err="1"/>
              <a:t>input_train</a:t>
            </a:r>
            <a:r>
              <a:rPr lang="tr-TR" sz="2500" dirty="0"/>
              <a:t>, </a:t>
            </a:r>
            <a:r>
              <a:rPr lang="tr-TR" sz="2500" dirty="0" err="1"/>
              <a:t>input_test</a:t>
            </a:r>
            <a:r>
              <a:rPr lang="tr-TR" sz="2500" dirty="0"/>
              <a:t>, </a:t>
            </a:r>
            <a:r>
              <a:rPr lang="tr-TR" sz="2500" dirty="0" err="1"/>
              <a:t>target_train</a:t>
            </a:r>
            <a:r>
              <a:rPr lang="tr-TR" sz="2500" dirty="0"/>
              <a:t>, </a:t>
            </a:r>
            <a:r>
              <a:rPr lang="tr-TR" sz="2500" dirty="0" err="1"/>
              <a:t>target_test</a:t>
            </a:r>
            <a:r>
              <a:rPr lang="tr-TR" sz="2500" dirty="0"/>
              <a:t> olarak 4 ayrı matris parçasına ayrılır.</a:t>
            </a:r>
          </a:p>
          <a:p>
            <a:pPr marL="0" indent="0">
              <a:buNone/>
            </a:pPr>
            <a:r>
              <a:rPr lang="tr-TR" sz="1800" b="1" dirty="0" err="1"/>
              <a:t>input_train</a:t>
            </a:r>
            <a:r>
              <a:rPr lang="tr-TR" sz="1800" b="1" dirty="0"/>
              <a:t>: </a:t>
            </a:r>
            <a:r>
              <a:rPr lang="tr-TR" sz="1800" dirty="0"/>
              <a:t>Eğitilecek olan verileri içeren matris. (12x350)</a:t>
            </a:r>
          </a:p>
          <a:p>
            <a:pPr marL="0" indent="0">
              <a:buNone/>
            </a:pPr>
            <a:r>
              <a:rPr lang="tr-TR" sz="1800" b="1" dirty="0" err="1"/>
              <a:t>input</a:t>
            </a:r>
            <a:r>
              <a:rPr lang="tr-TR" sz="1800" b="1" dirty="0"/>
              <a:t> _test: </a:t>
            </a:r>
            <a:r>
              <a:rPr lang="tr-TR" sz="1800" dirty="0"/>
              <a:t>Test edilecek verileri içeren matris. (12x167)</a:t>
            </a:r>
          </a:p>
          <a:p>
            <a:pPr marL="0" indent="0">
              <a:buNone/>
            </a:pPr>
            <a:r>
              <a:rPr lang="tr-TR" sz="1800" b="1" dirty="0" err="1"/>
              <a:t>target_train</a:t>
            </a:r>
            <a:r>
              <a:rPr lang="tr-TR" sz="1800" b="1" dirty="0"/>
              <a:t>: </a:t>
            </a:r>
            <a:r>
              <a:rPr lang="tr-TR" sz="1800" dirty="0"/>
              <a:t>Hedef sütununu içeren matris. (1x350)</a:t>
            </a:r>
          </a:p>
          <a:p>
            <a:pPr marL="0" indent="0">
              <a:buNone/>
            </a:pPr>
            <a:r>
              <a:rPr lang="tr-TR" sz="1800" b="1" dirty="0" err="1"/>
              <a:t>target</a:t>
            </a:r>
            <a:r>
              <a:rPr lang="tr-TR" sz="1800" b="1" dirty="0"/>
              <a:t> _test: </a:t>
            </a:r>
            <a:r>
              <a:rPr lang="tr-TR" sz="1800" dirty="0"/>
              <a:t>Test verileri için ayrılan hedef sütununu içeren matris. (1x167)</a:t>
            </a:r>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76654" y="6340151"/>
            <a:ext cx="550506"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52</a:t>
            </a:r>
          </a:p>
        </p:txBody>
      </p:sp>
      <p:pic>
        <p:nvPicPr>
          <p:cNvPr id="5" name="Resim 4" descr="metin, iç mekan, ekran görüntüsü içeren bir resim&#10;&#10;Açıklama otomatik olarak oluşturuldu">
            <a:extLst>
              <a:ext uri="{FF2B5EF4-FFF2-40B4-BE49-F238E27FC236}">
                <a16:creationId xmlns:a16="http://schemas.microsoft.com/office/drawing/2014/main" id="{C7232CCB-DD5C-D7D2-44FA-F0A925C3FC35}"/>
              </a:ext>
            </a:extLst>
          </p:cNvPr>
          <p:cNvPicPr>
            <a:picLocks noChangeAspect="1"/>
          </p:cNvPicPr>
          <p:nvPr/>
        </p:nvPicPr>
        <p:blipFill>
          <a:blip r:embed="rId4"/>
          <a:stretch>
            <a:fillRect/>
          </a:stretch>
        </p:blipFill>
        <p:spPr>
          <a:xfrm>
            <a:off x="3323664" y="4445607"/>
            <a:ext cx="5544671" cy="2087603"/>
          </a:xfrm>
          <a:prstGeom prst="rect">
            <a:avLst/>
          </a:prstGeom>
          <a:ln w="38100">
            <a:solidFill>
              <a:srgbClr val="46B0AB"/>
            </a:solidFill>
          </a:ln>
        </p:spPr>
      </p:pic>
    </p:spTree>
    <p:extLst>
      <p:ext uri="{BB962C8B-B14F-4D97-AF65-F5344CB8AC3E}">
        <p14:creationId xmlns:p14="http://schemas.microsoft.com/office/powerpoint/2010/main" val="1365101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7" y="653933"/>
            <a:ext cx="6807950" cy="523057"/>
          </a:xfrm>
        </p:spPr>
        <p:txBody>
          <a:bodyPr rtlCol="0">
            <a:normAutofit fontScale="90000"/>
          </a:bodyPr>
          <a:lstStyle/>
          <a:p>
            <a:r>
              <a:rPr lang="tr-TR" sz="2800" b="1" dirty="0"/>
              <a:t>6- Gizli katman sayısı (</a:t>
            </a:r>
            <a:r>
              <a:rPr lang="tr-TR" sz="2800" b="1" dirty="0" err="1"/>
              <a:t>patternnet</a:t>
            </a:r>
            <a:r>
              <a:rPr lang="tr-TR" sz="2800" b="1" dirty="0"/>
              <a:t>) ve diğer parametrelerin belirlenmesi:</a:t>
            </a:r>
          </a:p>
        </p:txBody>
      </p:sp>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53</a:t>
            </a:r>
          </a:p>
        </p:txBody>
      </p:sp>
      <p:sp>
        <p:nvSpPr>
          <p:cNvPr id="8" name="İçerik Yer Tutucusu 2">
            <a:extLst>
              <a:ext uri="{FF2B5EF4-FFF2-40B4-BE49-F238E27FC236}">
                <a16:creationId xmlns:a16="http://schemas.microsoft.com/office/drawing/2014/main" id="{AE6A9E8F-0F81-4901-B37A-9C40AA518D05}"/>
              </a:ext>
            </a:extLst>
          </p:cNvPr>
          <p:cNvSpPr txBox="1">
            <a:spLocks/>
          </p:cNvSpPr>
          <p:nvPr/>
        </p:nvSpPr>
        <p:spPr>
          <a:xfrm>
            <a:off x="194387" y="1769227"/>
            <a:ext cx="11912080" cy="1209866"/>
          </a:xfrm>
          <a:prstGeom prst="rect">
            <a:avLst/>
          </a:prstGeom>
        </p:spPr>
        <p:txBody>
          <a:bodyPr vert="horz" lIns="91440" tIns="45720" rIns="91440" bIns="45720" rtlCol="0">
            <a:no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tr-TR" sz="2200" dirty="0"/>
              <a:t>Gizli katman sayısı </a:t>
            </a:r>
            <a:r>
              <a:rPr lang="tr-TR" sz="2200" dirty="0" err="1"/>
              <a:t>rassal</a:t>
            </a:r>
            <a:r>
              <a:rPr lang="tr-TR" sz="2200" dirty="0"/>
              <a:t> belirlenir. Yüksek veya düşük bir değer olması algoritmamızı pozitif veya negatif yönde etkileyebilir. Elde edilecek sonuçlardan sonra duruma göre artırılıp azaltılabilir. </a:t>
            </a:r>
          </a:p>
        </p:txBody>
      </p:sp>
      <p:sp>
        <p:nvSpPr>
          <p:cNvPr id="9" name="İçerik Yer Tutucusu 2">
            <a:extLst>
              <a:ext uri="{FF2B5EF4-FFF2-40B4-BE49-F238E27FC236}">
                <a16:creationId xmlns:a16="http://schemas.microsoft.com/office/drawing/2014/main" id="{24E2571A-5113-F5E3-BA03-1907EEBB3BEF}"/>
              </a:ext>
            </a:extLst>
          </p:cNvPr>
          <p:cNvSpPr txBox="1">
            <a:spLocks/>
          </p:cNvSpPr>
          <p:nvPr/>
        </p:nvSpPr>
        <p:spPr>
          <a:xfrm>
            <a:off x="194387" y="3429000"/>
            <a:ext cx="5963817" cy="1928574"/>
          </a:xfrm>
          <a:prstGeom prst="rect">
            <a:avLst/>
          </a:prstGeom>
        </p:spPr>
        <p:txBody>
          <a:bodyPr vert="horz" lIns="91440" tIns="45720" rIns="91440" bIns="45720" rtlCol="0">
            <a:normAutofit fontScale="92500"/>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tr-TR" sz="2300" dirty="0"/>
              <a:t>Başlangıç olarak gizli katman sayısı 10 olarak alındı.</a:t>
            </a:r>
          </a:p>
          <a:p>
            <a:pPr marL="0" indent="0">
              <a:buNone/>
            </a:pPr>
            <a:r>
              <a:rPr lang="tr-TR" sz="2300" dirty="0"/>
              <a:t>Öğrenme oranımız = 0.01</a:t>
            </a:r>
          </a:p>
          <a:p>
            <a:pPr marL="0" indent="0">
              <a:buNone/>
            </a:pPr>
            <a:r>
              <a:rPr lang="tr-TR" sz="2300" dirty="0"/>
              <a:t>İterasyon sayımız = 1000 olarak belirlenmiştir.</a:t>
            </a:r>
          </a:p>
          <a:p>
            <a:pPr marL="0" indent="0">
              <a:buFont typeface="Arial" panose="020B0604020202020204" pitchFamily="34" charset="0"/>
              <a:buNone/>
            </a:pPr>
            <a:endParaRPr lang="tr-TR" sz="2300" dirty="0"/>
          </a:p>
        </p:txBody>
      </p:sp>
      <p:pic>
        <p:nvPicPr>
          <p:cNvPr id="15" name="Resim 14">
            <a:extLst>
              <a:ext uri="{FF2B5EF4-FFF2-40B4-BE49-F238E27FC236}">
                <a16:creationId xmlns:a16="http://schemas.microsoft.com/office/drawing/2014/main" id="{CEB9C71D-452E-43CE-5F6A-55E53776D606}"/>
              </a:ext>
            </a:extLst>
          </p:cNvPr>
          <p:cNvPicPr>
            <a:picLocks noChangeAspect="1"/>
          </p:cNvPicPr>
          <p:nvPr/>
        </p:nvPicPr>
        <p:blipFill>
          <a:blip r:embed="rId4"/>
          <a:stretch>
            <a:fillRect/>
          </a:stretch>
        </p:blipFill>
        <p:spPr>
          <a:xfrm>
            <a:off x="6781390" y="2755190"/>
            <a:ext cx="4001386" cy="715142"/>
          </a:xfrm>
          <a:prstGeom prst="rect">
            <a:avLst/>
          </a:prstGeom>
        </p:spPr>
      </p:pic>
      <p:pic>
        <p:nvPicPr>
          <p:cNvPr id="17" name="Resim 16" descr="metin içeren bir resim&#10;&#10;Açıklama otomatik olarak oluşturuldu">
            <a:extLst>
              <a:ext uri="{FF2B5EF4-FFF2-40B4-BE49-F238E27FC236}">
                <a16:creationId xmlns:a16="http://schemas.microsoft.com/office/drawing/2014/main" id="{C7B4E1B6-4D15-6030-D287-E815BA440031}"/>
              </a:ext>
            </a:extLst>
          </p:cNvPr>
          <p:cNvPicPr>
            <a:picLocks noChangeAspect="1"/>
          </p:cNvPicPr>
          <p:nvPr/>
        </p:nvPicPr>
        <p:blipFill>
          <a:blip r:embed="rId5"/>
          <a:stretch>
            <a:fillRect/>
          </a:stretch>
        </p:blipFill>
        <p:spPr>
          <a:xfrm>
            <a:off x="6781390" y="3702695"/>
            <a:ext cx="4001386" cy="2685493"/>
          </a:xfrm>
          <a:prstGeom prst="rect">
            <a:avLst/>
          </a:prstGeom>
        </p:spPr>
      </p:pic>
    </p:spTree>
    <p:extLst>
      <p:ext uri="{BB962C8B-B14F-4D97-AF65-F5344CB8AC3E}">
        <p14:creationId xmlns:p14="http://schemas.microsoft.com/office/powerpoint/2010/main" val="1460440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1" end="1"/>
                                            </p:txEl>
                                          </p:spTgt>
                                        </p:tgtEl>
                                        <p:attrNameLst>
                                          <p:attrName>style.visibility</p:attrName>
                                        </p:attrNameLst>
                                      </p:cBhvr>
                                      <p:to>
                                        <p:strVal val="visible"/>
                                      </p:to>
                                    </p:set>
                                    <p:animEffect transition="in" filter="fade">
                                      <p:cBhvr>
                                        <p:cTn id="22" dur="500"/>
                                        <p:tgtEl>
                                          <p:spTgt spid="9">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animEffect transition="in" filter="fade">
                                      <p:cBhvr>
                                        <p:cTn id="2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build="p"/>
      <p:bldP spid="9"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7" y="581890"/>
            <a:ext cx="9276676" cy="523057"/>
          </a:xfrm>
        </p:spPr>
        <p:txBody>
          <a:bodyPr rtlCol="0">
            <a:normAutofit/>
          </a:bodyPr>
          <a:lstStyle/>
          <a:p>
            <a:r>
              <a:rPr lang="tr-TR" sz="2800" b="1" dirty="0"/>
              <a:t>7- Run [</a:t>
            </a:r>
            <a:r>
              <a:rPr lang="tr-TR" sz="2800" b="1" i="1" dirty="0" err="1"/>
              <a:t>train</a:t>
            </a:r>
            <a:r>
              <a:rPr lang="tr-TR" sz="2800" dirty="0"/>
              <a:t> Komut seti</a:t>
            </a:r>
            <a:r>
              <a:rPr lang="tr-TR" sz="2800" b="1" dirty="0"/>
              <a:t>]:</a:t>
            </a:r>
          </a:p>
        </p:txBody>
      </p:sp>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54</a:t>
            </a:r>
          </a:p>
        </p:txBody>
      </p:sp>
      <p:sp>
        <p:nvSpPr>
          <p:cNvPr id="4" name="İçerik Yer Tutucusu 2">
            <a:extLst>
              <a:ext uri="{FF2B5EF4-FFF2-40B4-BE49-F238E27FC236}">
                <a16:creationId xmlns:a16="http://schemas.microsoft.com/office/drawing/2014/main" id="{FB1BBBEF-17B1-4994-CE4E-DB6B0064C641}"/>
              </a:ext>
            </a:extLst>
          </p:cNvPr>
          <p:cNvSpPr txBox="1">
            <a:spLocks/>
          </p:cNvSpPr>
          <p:nvPr/>
        </p:nvSpPr>
        <p:spPr>
          <a:xfrm>
            <a:off x="390754" y="1940502"/>
            <a:ext cx="11048578" cy="756046"/>
          </a:xfrm>
          <a:prstGeom prst="rect">
            <a:avLst/>
          </a:prstGeom>
        </p:spPr>
        <p:txBody>
          <a:bodyPr vert="horz" lIns="91440" tIns="45720" rIns="91440" bIns="45720" rtlCol="0">
            <a:normAutofit lnSpcReduction="10000"/>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tr-TR" sz="2500" dirty="0"/>
              <a:t>Eğitimi başlatmak için </a:t>
            </a:r>
            <a:r>
              <a:rPr lang="tr-TR" sz="2500" b="1" dirty="0" err="1"/>
              <a:t>train</a:t>
            </a:r>
            <a:r>
              <a:rPr lang="tr-TR" sz="2500" dirty="0"/>
              <a:t> fonksiyonuna parametre olarak giriş ve çıkış verileri verilerek çalıştırılır. </a:t>
            </a:r>
          </a:p>
        </p:txBody>
      </p:sp>
      <p:sp>
        <p:nvSpPr>
          <p:cNvPr id="9" name="İçerik Yer Tutucusu 2">
            <a:extLst>
              <a:ext uri="{FF2B5EF4-FFF2-40B4-BE49-F238E27FC236}">
                <a16:creationId xmlns:a16="http://schemas.microsoft.com/office/drawing/2014/main" id="{D822C858-C0B6-26D9-2EE9-CA241DDE738B}"/>
              </a:ext>
            </a:extLst>
          </p:cNvPr>
          <p:cNvSpPr txBox="1">
            <a:spLocks/>
          </p:cNvSpPr>
          <p:nvPr/>
        </p:nvSpPr>
        <p:spPr>
          <a:xfrm>
            <a:off x="390754" y="3304936"/>
            <a:ext cx="11048578" cy="531721"/>
          </a:xfrm>
          <a:prstGeom prst="rect">
            <a:avLst/>
          </a:prstGeom>
        </p:spPr>
        <p:txBody>
          <a:bodyPr vert="horz" lIns="91440" tIns="45720" rIns="91440" bIns="45720" rtlCol="0">
            <a:normAutofit fontScale="92500"/>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tr-TR" sz="2500" dirty="0" err="1"/>
              <a:t>op_test</a:t>
            </a:r>
            <a:r>
              <a:rPr lang="tr-TR" sz="2500" dirty="0"/>
              <a:t> ve </a:t>
            </a:r>
            <a:r>
              <a:rPr lang="tr-TR" sz="2500" dirty="0" err="1"/>
              <a:t>target_train</a:t>
            </a:r>
            <a:r>
              <a:rPr lang="tr-TR" sz="2500" dirty="0"/>
              <a:t> matrisleri kullanılarak test verileri de eğitime tabi tutulur.</a:t>
            </a:r>
          </a:p>
        </p:txBody>
      </p:sp>
      <p:sp>
        <p:nvSpPr>
          <p:cNvPr id="10" name="İçerik Yer Tutucusu 2">
            <a:extLst>
              <a:ext uri="{FF2B5EF4-FFF2-40B4-BE49-F238E27FC236}">
                <a16:creationId xmlns:a16="http://schemas.microsoft.com/office/drawing/2014/main" id="{91914B98-717F-69E2-A3E2-DE9FAC1668F9}"/>
              </a:ext>
            </a:extLst>
          </p:cNvPr>
          <p:cNvSpPr txBox="1">
            <a:spLocks/>
          </p:cNvSpPr>
          <p:nvPr/>
        </p:nvSpPr>
        <p:spPr>
          <a:xfrm>
            <a:off x="134027" y="6286581"/>
            <a:ext cx="10762573" cy="442086"/>
          </a:xfrm>
          <a:prstGeom prst="rect">
            <a:avLst/>
          </a:prstGeom>
        </p:spPr>
        <p:txBody>
          <a:bodyPr vert="horz" lIns="91440" tIns="45720" rIns="91440" bIns="45720" rtlCol="0">
            <a:no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600" b="1" dirty="0"/>
              <a:t>Not: </a:t>
            </a:r>
            <a:r>
              <a:rPr lang="tr-TR" sz="1600" dirty="0" err="1"/>
              <a:t>Matlab’de</a:t>
            </a:r>
            <a:r>
              <a:rPr lang="tr-TR" sz="1600" dirty="0"/>
              <a:t> tasarlanan bu mimarinin kod kısmının tamamı ETH dosyasında </a:t>
            </a:r>
            <a:r>
              <a:rPr lang="tr-TR" sz="1600" b="1" dirty="0"/>
              <a:t>ETH_Projesi2_alfa </a:t>
            </a:r>
            <a:r>
              <a:rPr lang="tr-TR" sz="1600" dirty="0"/>
              <a:t>adıyla </a:t>
            </a:r>
            <a:r>
              <a:rPr lang="tr-TR" sz="1600" b="1" dirty="0"/>
              <a:t>.m</a:t>
            </a:r>
            <a:r>
              <a:rPr lang="tr-TR" sz="1600" dirty="0"/>
              <a:t> ve </a:t>
            </a:r>
            <a:r>
              <a:rPr lang="tr-TR" sz="1600" b="1" dirty="0"/>
              <a:t>.txt </a:t>
            </a:r>
            <a:r>
              <a:rPr lang="tr-TR" sz="1600" dirty="0"/>
              <a:t>formatında paylaşılmıştır.</a:t>
            </a:r>
          </a:p>
        </p:txBody>
      </p:sp>
      <p:pic>
        <p:nvPicPr>
          <p:cNvPr id="12" name="Resim 11">
            <a:extLst>
              <a:ext uri="{FF2B5EF4-FFF2-40B4-BE49-F238E27FC236}">
                <a16:creationId xmlns:a16="http://schemas.microsoft.com/office/drawing/2014/main" id="{E1B1AE5C-E81E-C590-C7C7-EE6EA938F90A}"/>
              </a:ext>
            </a:extLst>
          </p:cNvPr>
          <p:cNvPicPr>
            <a:picLocks noChangeAspect="1"/>
          </p:cNvPicPr>
          <p:nvPr/>
        </p:nvPicPr>
        <p:blipFill>
          <a:blip r:embed="rId4"/>
          <a:stretch>
            <a:fillRect/>
          </a:stretch>
        </p:blipFill>
        <p:spPr>
          <a:xfrm>
            <a:off x="2791920" y="2678315"/>
            <a:ext cx="6246243" cy="516219"/>
          </a:xfrm>
          <a:prstGeom prst="rect">
            <a:avLst/>
          </a:prstGeom>
        </p:spPr>
      </p:pic>
      <p:pic>
        <p:nvPicPr>
          <p:cNvPr id="14" name="Resim 13" descr="metin içeren bir resim&#10;&#10;Açıklama otomatik olarak oluşturuldu">
            <a:extLst>
              <a:ext uri="{FF2B5EF4-FFF2-40B4-BE49-F238E27FC236}">
                <a16:creationId xmlns:a16="http://schemas.microsoft.com/office/drawing/2014/main" id="{F951AD2A-328A-3F41-FDA8-18B63C586E30}"/>
              </a:ext>
            </a:extLst>
          </p:cNvPr>
          <p:cNvPicPr>
            <a:picLocks noChangeAspect="1"/>
          </p:cNvPicPr>
          <p:nvPr/>
        </p:nvPicPr>
        <p:blipFill>
          <a:blip r:embed="rId5"/>
          <a:stretch>
            <a:fillRect/>
          </a:stretch>
        </p:blipFill>
        <p:spPr>
          <a:xfrm>
            <a:off x="2539898" y="3976213"/>
            <a:ext cx="7112204" cy="1574168"/>
          </a:xfrm>
          <a:prstGeom prst="rect">
            <a:avLst/>
          </a:prstGeom>
        </p:spPr>
      </p:pic>
    </p:spTree>
    <p:extLst>
      <p:ext uri="{BB962C8B-B14F-4D97-AF65-F5344CB8AC3E}">
        <p14:creationId xmlns:p14="http://schemas.microsoft.com/office/powerpoint/2010/main" val="1846584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fade">
                                      <p:cBhvr>
                                        <p:cTn id="22"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9" grpId="0" build="p"/>
      <p:bldP spid="10"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7" y="581890"/>
            <a:ext cx="9276676" cy="523057"/>
          </a:xfrm>
        </p:spPr>
        <p:txBody>
          <a:bodyPr rtlCol="0">
            <a:normAutofit/>
          </a:bodyPr>
          <a:lstStyle/>
          <a:p>
            <a:r>
              <a:rPr lang="tr-TR" sz="2800" b="1" dirty="0"/>
              <a:t>7- Run [</a:t>
            </a:r>
            <a:r>
              <a:rPr lang="tr-TR" sz="2800" b="1" i="1" dirty="0" err="1"/>
              <a:t>train</a:t>
            </a:r>
            <a:r>
              <a:rPr lang="tr-TR" sz="2800" dirty="0"/>
              <a:t> Komut seti</a:t>
            </a:r>
            <a:r>
              <a:rPr lang="tr-TR" sz="2800" b="1" dirty="0"/>
              <a:t>]:</a:t>
            </a:r>
          </a:p>
        </p:txBody>
      </p:sp>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55</a:t>
            </a:r>
          </a:p>
        </p:txBody>
      </p:sp>
      <p:sp>
        <p:nvSpPr>
          <p:cNvPr id="4" name="İçerik Yer Tutucusu 2">
            <a:extLst>
              <a:ext uri="{FF2B5EF4-FFF2-40B4-BE49-F238E27FC236}">
                <a16:creationId xmlns:a16="http://schemas.microsoft.com/office/drawing/2014/main" id="{FB1BBBEF-17B1-4994-CE4E-DB6B0064C641}"/>
              </a:ext>
            </a:extLst>
          </p:cNvPr>
          <p:cNvSpPr txBox="1">
            <a:spLocks/>
          </p:cNvSpPr>
          <p:nvPr/>
        </p:nvSpPr>
        <p:spPr>
          <a:xfrm>
            <a:off x="3780823" y="4611250"/>
            <a:ext cx="6697455" cy="1642454"/>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tr-TR" sz="2500" dirty="0"/>
              <a:t>Eğitim başlatıldığında </a:t>
            </a:r>
            <a:r>
              <a:rPr lang="tr-TR" sz="2500" dirty="0" err="1"/>
              <a:t>input</a:t>
            </a:r>
            <a:r>
              <a:rPr lang="tr-TR" sz="2500" dirty="0"/>
              <a:t> (giriş) verilerimizin sayısı </a:t>
            </a:r>
            <a:r>
              <a:rPr lang="tr-TR" sz="2500" b="1" dirty="0"/>
              <a:t>12</a:t>
            </a:r>
            <a:r>
              <a:rPr lang="tr-TR" sz="2500" dirty="0"/>
              <a:t>, Gizli katman sayısının  </a:t>
            </a:r>
            <a:r>
              <a:rPr lang="tr-TR" sz="2500" b="1" dirty="0"/>
              <a:t>10</a:t>
            </a:r>
            <a:r>
              <a:rPr lang="tr-TR" sz="2500" dirty="0"/>
              <a:t> ve </a:t>
            </a:r>
            <a:r>
              <a:rPr lang="tr-TR" sz="2500" dirty="0" err="1"/>
              <a:t>output</a:t>
            </a:r>
            <a:r>
              <a:rPr lang="tr-TR" sz="2500" dirty="0"/>
              <a:t> (çıkış) verilerimizin 1 hedef sütunundan oluştuğunu gözlemliyoruz.</a:t>
            </a:r>
          </a:p>
        </p:txBody>
      </p:sp>
      <p:sp>
        <p:nvSpPr>
          <p:cNvPr id="16" name="İçerik Yer Tutucusu 2">
            <a:extLst>
              <a:ext uri="{FF2B5EF4-FFF2-40B4-BE49-F238E27FC236}">
                <a16:creationId xmlns:a16="http://schemas.microsoft.com/office/drawing/2014/main" id="{B59CA7F0-ED11-9B1F-21A0-BD6D041647B4}"/>
              </a:ext>
            </a:extLst>
          </p:cNvPr>
          <p:cNvSpPr txBox="1">
            <a:spLocks/>
          </p:cNvSpPr>
          <p:nvPr/>
        </p:nvSpPr>
        <p:spPr>
          <a:xfrm>
            <a:off x="460815" y="6240375"/>
            <a:ext cx="1889992" cy="407687"/>
          </a:xfrm>
          <a:prstGeom prst="rect">
            <a:avLst/>
          </a:prstGeom>
        </p:spPr>
        <p:txBody>
          <a:bodyPr vert="horz" lIns="91440" tIns="45720" rIns="91440" bIns="45720" rtlCol="0">
            <a:normAutofit lnSpcReduction="10000"/>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tr-TR" sz="1200" dirty="0" err="1">
                <a:solidFill>
                  <a:schemeClr val="accent2"/>
                </a:solidFill>
              </a:rPr>
              <a:t>Neural</a:t>
            </a:r>
            <a:r>
              <a:rPr lang="tr-TR" sz="1200" dirty="0">
                <a:solidFill>
                  <a:schemeClr val="accent2"/>
                </a:solidFill>
              </a:rPr>
              <a:t> network </a:t>
            </a:r>
            <a:r>
              <a:rPr lang="tr-TR" sz="1200" dirty="0" err="1">
                <a:solidFill>
                  <a:schemeClr val="accent2"/>
                </a:solidFill>
              </a:rPr>
              <a:t>training</a:t>
            </a:r>
            <a:r>
              <a:rPr lang="tr-TR" sz="1200" dirty="0">
                <a:solidFill>
                  <a:schemeClr val="accent2"/>
                </a:solidFill>
              </a:rPr>
              <a:t> (</a:t>
            </a:r>
            <a:r>
              <a:rPr lang="tr-TR" sz="1200" dirty="0" err="1">
                <a:solidFill>
                  <a:schemeClr val="accent2"/>
                </a:solidFill>
              </a:rPr>
              <a:t>nntraintool</a:t>
            </a:r>
            <a:r>
              <a:rPr lang="tr-TR" sz="1200" dirty="0">
                <a:solidFill>
                  <a:schemeClr val="accent2"/>
                </a:solidFill>
              </a:rPr>
              <a:t>)</a:t>
            </a:r>
          </a:p>
        </p:txBody>
      </p:sp>
      <p:pic>
        <p:nvPicPr>
          <p:cNvPr id="8" name="Resim 7">
            <a:extLst>
              <a:ext uri="{FF2B5EF4-FFF2-40B4-BE49-F238E27FC236}">
                <a16:creationId xmlns:a16="http://schemas.microsoft.com/office/drawing/2014/main" id="{3B0FE043-3530-D699-1E96-35950254CE63}"/>
              </a:ext>
            </a:extLst>
          </p:cNvPr>
          <p:cNvPicPr>
            <a:picLocks noChangeAspect="1"/>
          </p:cNvPicPr>
          <p:nvPr/>
        </p:nvPicPr>
        <p:blipFill>
          <a:blip r:embed="rId4"/>
          <a:stretch>
            <a:fillRect/>
          </a:stretch>
        </p:blipFill>
        <p:spPr>
          <a:xfrm>
            <a:off x="418574" y="2916142"/>
            <a:ext cx="1974475" cy="3157654"/>
          </a:xfrm>
          <a:prstGeom prst="rect">
            <a:avLst/>
          </a:prstGeom>
          <a:solidFill>
            <a:srgbClr val="EF7920"/>
          </a:solidFill>
          <a:ln w="38100">
            <a:solidFill>
              <a:srgbClr val="EF7920"/>
            </a:solidFill>
          </a:ln>
        </p:spPr>
      </p:pic>
      <p:pic>
        <p:nvPicPr>
          <p:cNvPr id="10" name="Resim 9" descr="metin, saat, ekran görüntüsü içeren bir resim&#10;&#10;Açıklama otomatik olarak oluşturuldu">
            <a:extLst>
              <a:ext uri="{FF2B5EF4-FFF2-40B4-BE49-F238E27FC236}">
                <a16:creationId xmlns:a16="http://schemas.microsoft.com/office/drawing/2014/main" id="{A6AEF76A-88E2-1AB9-08E5-E8AD25F9192C}"/>
              </a:ext>
            </a:extLst>
          </p:cNvPr>
          <p:cNvPicPr>
            <a:picLocks noChangeAspect="1"/>
          </p:cNvPicPr>
          <p:nvPr/>
        </p:nvPicPr>
        <p:blipFill>
          <a:blip r:embed="rId5"/>
          <a:stretch>
            <a:fillRect/>
          </a:stretch>
        </p:blipFill>
        <p:spPr>
          <a:xfrm>
            <a:off x="3891289" y="2174565"/>
            <a:ext cx="7092341" cy="2151297"/>
          </a:xfrm>
          <a:prstGeom prst="rect">
            <a:avLst/>
          </a:prstGeom>
          <a:ln w="19050">
            <a:solidFill>
              <a:srgbClr val="46B0AB"/>
            </a:solidFill>
          </a:ln>
        </p:spPr>
      </p:pic>
      <p:pic>
        <p:nvPicPr>
          <p:cNvPr id="11" name="Grafik 10" descr="Büyüteç ana hat">
            <a:extLst>
              <a:ext uri="{FF2B5EF4-FFF2-40B4-BE49-F238E27FC236}">
                <a16:creationId xmlns:a16="http://schemas.microsoft.com/office/drawing/2014/main" id="{C0D83EEA-FF9F-5CE4-63EE-72DD562E0AC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4387" y="2136642"/>
            <a:ext cx="3237722" cy="3237722"/>
          </a:xfrm>
          <a:prstGeom prst="rect">
            <a:avLst/>
          </a:prstGeom>
        </p:spPr>
      </p:pic>
    </p:spTree>
    <p:extLst>
      <p:ext uri="{BB962C8B-B14F-4D97-AF65-F5344CB8AC3E}">
        <p14:creationId xmlns:p14="http://schemas.microsoft.com/office/powerpoint/2010/main" val="1607842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animEffect transition="in" filter="fade">
                                      <p:cBhvr>
                                        <p:cTn id="17"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16"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7" y="581890"/>
            <a:ext cx="9276676" cy="523057"/>
          </a:xfrm>
        </p:spPr>
        <p:txBody>
          <a:bodyPr rtlCol="0">
            <a:normAutofit/>
          </a:bodyPr>
          <a:lstStyle/>
          <a:p>
            <a:r>
              <a:rPr lang="tr-TR" sz="2800" b="1" dirty="0"/>
              <a:t>7- Run [</a:t>
            </a:r>
            <a:r>
              <a:rPr lang="tr-TR" sz="2800" b="1" i="1" dirty="0" err="1"/>
              <a:t>train</a:t>
            </a:r>
            <a:r>
              <a:rPr lang="tr-TR" sz="2800" dirty="0"/>
              <a:t> Komut seti</a:t>
            </a:r>
            <a:r>
              <a:rPr lang="tr-TR" sz="2800" b="1" dirty="0"/>
              <a:t>]:</a:t>
            </a:r>
          </a:p>
        </p:txBody>
      </p:sp>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56</a:t>
            </a:r>
          </a:p>
        </p:txBody>
      </p:sp>
      <p:sp>
        <p:nvSpPr>
          <p:cNvPr id="12" name="İçerik Yer Tutucusu 2">
            <a:extLst>
              <a:ext uri="{FF2B5EF4-FFF2-40B4-BE49-F238E27FC236}">
                <a16:creationId xmlns:a16="http://schemas.microsoft.com/office/drawing/2014/main" id="{DB47CDC4-84C4-0B90-F7C9-69A567608625}"/>
              </a:ext>
            </a:extLst>
          </p:cNvPr>
          <p:cNvSpPr txBox="1">
            <a:spLocks/>
          </p:cNvSpPr>
          <p:nvPr/>
        </p:nvSpPr>
        <p:spPr>
          <a:xfrm>
            <a:off x="460815" y="6240375"/>
            <a:ext cx="1889992" cy="407687"/>
          </a:xfrm>
          <a:prstGeom prst="rect">
            <a:avLst/>
          </a:prstGeom>
        </p:spPr>
        <p:txBody>
          <a:bodyPr vert="horz" lIns="91440" tIns="45720" rIns="91440" bIns="45720" rtlCol="0">
            <a:normAutofit lnSpcReduction="10000"/>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tr-TR" sz="1200" dirty="0" err="1">
                <a:solidFill>
                  <a:schemeClr val="accent2"/>
                </a:solidFill>
              </a:rPr>
              <a:t>Neural</a:t>
            </a:r>
            <a:r>
              <a:rPr lang="tr-TR" sz="1200" dirty="0">
                <a:solidFill>
                  <a:schemeClr val="accent2"/>
                </a:solidFill>
              </a:rPr>
              <a:t> network </a:t>
            </a:r>
            <a:r>
              <a:rPr lang="tr-TR" sz="1200" dirty="0" err="1">
                <a:solidFill>
                  <a:schemeClr val="accent2"/>
                </a:solidFill>
              </a:rPr>
              <a:t>training</a:t>
            </a:r>
            <a:r>
              <a:rPr lang="tr-TR" sz="1200" dirty="0">
                <a:solidFill>
                  <a:schemeClr val="accent2"/>
                </a:solidFill>
              </a:rPr>
              <a:t> (</a:t>
            </a:r>
            <a:r>
              <a:rPr lang="tr-TR" sz="1200" dirty="0" err="1">
                <a:solidFill>
                  <a:schemeClr val="accent2"/>
                </a:solidFill>
              </a:rPr>
              <a:t>nntraintool</a:t>
            </a:r>
            <a:r>
              <a:rPr lang="tr-TR" sz="1200" dirty="0">
                <a:solidFill>
                  <a:schemeClr val="accent2"/>
                </a:solidFill>
              </a:rPr>
              <a:t>)</a:t>
            </a:r>
          </a:p>
        </p:txBody>
      </p:sp>
      <p:pic>
        <p:nvPicPr>
          <p:cNvPr id="13" name="Resim 12">
            <a:extLst>
              <a:ext uri="{FF2B5EF4-FFF2-40B4-BE49-F238E27FC236}">
                <a16:creationId xmlns:a16="http://schemas.microsoft.com/office/drawing/2014/main" id="{2C65557F-1DE0-A914-F86A-6DC9154132BA}"/>
              </a:ext>
            </a:extLst>
          </p:cNvPr>
          <p:cNvPicPr>
            <a:picLocks noChangeAspect="1"/>
          </p:cNvPicPr>
          <p:nvPr/>
        </p:nvPicPr>
        <p:blipFill>
          <a:blip r:embed="rId4"/>
          <a:stretch>
            <a:fillRect/>
          </a:stretch>
        </p:blipFill>
        <p:spPr>
          <a:xfrm>
            <a:off x="418574" y="2916142"/>
            <a:ext cx="1974475" cy="3157654"/>
          </a:xfrm>
          <a:prstGeom prst="rect">
            <a:avLst/>
          </a:prstGeom>
          <a:solidFill>
            <a:srgbClr val="EF7920"/>
          </a:solidFill>
          <a:ln w="38100">
            <a:solidFill>
              <a:srgbClr val="EF7920"/>
            </a:solidFill>
          </a:ln>
        </p:spPr>
      </p:pic>
      <p:pic>
        <p:nvPicPr>
          <p:cNvPr id="14" name="Grafik 13" descr="Büyüteç ana hat">
            <a:extLst>
              <a:ext uri="{FF2B5EF4-FFF2-40B4-BE49-F238E27FC236}">
                <a16:creationId xmlns:a16="http://schemas.microsoft.com/office/drawing/2014/main" id="{559FA1D1-9A4A-3A86-D0CB-CEB94692A4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4387" y="2749899"/>
            <a:ext cx="3237722" cy="3237722"/>
          </a:xfrm>
          <a:prstGeom prst="rect">
            <a:avLst/>
          </a:prstGeom>
        </p:spPr>
      </p:pic>
      <p:pic>
        <p:nvPicPr>
          <p:cNvPr id="17" name="Resim 16" descr="metin içeren bir resim&#10;&#10;Açıklama otomatik olarak oluşturuldu">
            <a:extLst>
              <a:ext uri="{FF2B5EF4-FFF2-40B4-BE49-F238E27FC236}">
                <a16:creationId xmlns:a16="http://schemas.microsoft.com/office/drawing/2014/main" id="{33857E8A-0BA3-40C0-B841-563701F18294}"/>
              </a:ext>
            </a:extLst>
          </p:cNvPr>
          <p:cNvPicPr>
            <a:picLocks noChangeAspect="1"/>
          </p:cNvPicPr>
          <p:nvPr/>
        </p:nvPicPr>
        <p:blipFill>
          <a:blip r:embed="rId7"/>
          <a:stretch>
            <a:fillRect/>
          </a:stretch>
        </p:blipFill>
        <p:spPr>
          <a:xfrm>
            <a:off x="3287327" y="2123707"/>
            <a:ext cx="7905703" cy="2108188"/>
          </a:xfrm>
          <a:prstGeom prst="rect">
            <a:avLst/>
          </a:prstGeom>
          <a:ln w="28575">
            <a:solidFill>
              <a:srgbClr val="46B0AB"/>
            </a:solidFill>
          </a:ln>
        </p:spPr>
      </p:pic>
      <p:sp>
        <p:nvSpPr>
          <p:cNvPr id="18" name="İçerik Yer Tutucusu 2">
            <a:extLst>
              <a:ext uri="{FF2B5EF4-FFF2-40B4-BE49-F238E27FC236}">
                <a16:creationId xmlns:a16="http://schemas.microsoft.com/office/drawing/2014/main" id="{C95EEA81-E3F5-4199-EEB5-2396B81237DE}"/>
              </a:ext>
            </a:extLst>
          </p:cNvPr>
          <p:cNvSpPr txBox="1">
            <a:spLocks/>
          </p:cNvSpPr>
          <p:nvPr/>
        </p:nvSpPr>
        <p:spPr>
          <a:xfrm>
            <a:off x="3287327" y="4608426"/>
            <a:ext cx="7536184" cy="1325479"/>
          </a:xfrm>
          <a:prstGeom prst="rect">
            <a:avLst/>
          </a:prstGeom>
        </p:spPr>
        <p:txBody>
          <a:bodyPr vert="horz" lIns="91440" tIns="45720" rIns="91440" bIns="45720" rtlCol="0">
            <a:normAutofit lnSpcReduction="10000"/>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tr-TR" sz="2500" dirty="0"/>
              <a:t>Burada eğitim için performans faktörü(kriteri) olarak </a:t>
            </a:r>
            <a:r>
              <a:rPr lang="tr-TR" sz="2500" b="1" dirty="0" err="1"/>
              <a:t>Mean</a:t>
            </a:r>
            <a:r>
              <a:rPr lang="tr-TR" sz="2500" b="1" dirty="0"/>
              <a:t> </a:t>
            </a:r>
            <a:r>
              <a:rPr lang="tr-TR" sz="2500" b="1" dirty="0" err="1"/>
              <a:t>squared</a:t>
            </a:r>
            <a:r>
              <a:rPr lang="tr-TR" sz="2500" b="1" dirty="0"/>
              <a:t> </a:t>
            </a:r>
            <a:r>
              <a:rPr lang="tr-TR" sz="2500" b="1" dirty="0" err="1"/>
              <a:t>Error</a:t>
            </a:r>
            <a:r>
              <a:rPr lang="tr-TR" sz="2500" b="1" dirty="0"/>
              <a:t> (</a:t>
            </a:r>
            <a:r>
              <a:rPr lang="tr-TR" sz="2500" b="1" dirty="0" err="1"/>
              <a:t>mse</a:t>
            </a:r>
            <a:r>
              <a:rPr lang="tr-TR" sz="2500" b="1" dirty="0"/>
              <a:t>)</a:t>
            </a:r>
            <a:r>
              <a:rPr lang="tr-TR" sz="2500" dirty="0"/>
              <a:t>, Yöntem olarak </a:t>
            </a:r>
            <a:r>
              <a:rPr lang="tr-TR" sz="2500" b="1" dirty="0" err="1"/>
              <a:t>traingda</a:t>
            </a:r>
            <a:r>
              <a:rPr lang="tr-TR" sz="2500" dirty="0"/>
              <a:t>, hesaplama </a:t>
            </a:r>
            <a:r>
              <a:rPr lang="tr-TR" sz="2500" dirty="0" err="1"/>
              <a:t>fonkisyonu</a:t>
            </a:r>
            <a:r>
              <a:rPr lang="tr-TR" sz="2500" dirty="0"/>
              <a:t> olarak da (Matlab </a:t>
            </a:r>
            <a:r>
              <a:rPr lang="tr-TR" sz="2500" dirty="0" err="1"/>
              <a:t>execute</a:t>
            </a:r>
            <a:r>
              <a:rPr lang="tr-TR" sz="2500" dirty="0"/>
              <a:t>) MEX seçilmiştir.</a:t>
            </a:r>
          </a:p>
        </p:txBody>
      </p:sp>
    </p:spTree>
    <p:extLst>
      <p:ext uri="{BB962C8B-B14F-4D97-AF65-F5344CB8AC3E}">
        <p14:creationId xmlns:p14="http://schemas.microsoft.com/office/powerpoint/2010/main" val="3646170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500"/>
                                        <p:tgtEl>
                                          <p:spTgt spid="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0" end="0"/>
                                            </p:txEl>
                                          </p:spTgt>
                                        </p:tgtEl>
                                        <p:attrNameLst>
                                          <p:attrName>style.visibility</p:attrName>
                                        </p:attrNameLst>
                                      </p:cBhvr>
                                      <p:to>
                                        <p:strVal val="visible"/>
                                      </p:to>
                                    </p:set>
                                    <p:animEffect transition="in" filter="fade">
                                      <p:cBhvr>
                                        <p:cTn id="17"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build="p"/>
      <p:bldP spid="18"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7" y="581890"/>
            <a:ext cx="9276676" cy="523057"/>
          </a:xfrm>
        </p:spPr>
        <p:txBody>
          <a:bodyPr rtlCol="0">
            <a:normAutofit/>
          </a:bodyPr>
          <a:lstStyle/>
          <a:p>
            <a:r>
              <a:rPr lang="tr-TR" sz="2800" b="1" dirty="0"/>
              <a:t>7- Run [</a:t>
            </a:r>
            <a:r>
              <a:rPr lang="tr-TR" sz="2800" b="1" i="1" dirty="0" err="1"/>
              <a:t>train</a:t>
            </a:r>
            <a:r>
              <a:rPr lang="tr-TR" sz="2800" dirty="0"/>
              <a:t> Komut seti</a:t>
            </a:r>
            <a:r>
              <a:rPr lang="tr-TR" sz="2800" b="1" dirty="0"/>
              <a:t>]:</a:t>
            </a:r>
          </a:p>
        </p:txBody>
      </p:sp>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57</a:t>
            </a:r>
          </a:p>
        </p:txBody>
      </p:sp>
      <p:sp>
        <p:nvSpPr>
          <p:cNvPr id="5" name="İçerik Yer Tutucusu 2">
            <a:extLst>
              <a:ext uri="{FF2B5EF4-FFF2-40B4-BE49-F238E27FC236}">
                <a16:creationId xmlns:a16="http://schemas.microsoft.com/office/drawing/2014/main" id="{74094F69-A6C6-38D5-A559-C72C3A946E52}"/>
              </a:ext>
            </a:extLst>
          </p:cNvPr>
          <p:cNvSpPr txBox="1">
            <a:spLocks/>
          </p:cNvSpPr>
          <p:nvPr/>
        </p:nvSpPr>
        <p:spPr>
          <a:xfrm>
            <a:off x="460815" y="6240375"/>
            <a:ext cx="1889992" cy="407687"/>
          </a:xfrm>
          <a:prstGeom prst="rect">
            <a:avLst/>
          </a:prstGeom>
        </p:spPr>
        <p:txBody>
          <a:bodyPr vert="horz" lIns="91440" tIns="45720" rIns="91440" bIns="45720" rtlCol="0">
            <a:normAutofit lnSpcReduction="10000"/>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tr-TR" sz="1200" dirty="0" err="1">
                <a:solidFill>
                  <a:schemeClr val="accent2"/>
                </a:solidFill>
              </a:rPr>
              <a:t>Neural</a:t>
            </a:r>
            <a:r>
              <a:rPr lang="tr-TR" sz="1200" dirty="0">
                <a:solidFill>
                  <a:schemeClr val="accent2"/>
                </a:solidFill>
              </a:rPr>
              <a:t> network </a:t>
            </a:r>
            <a:r>
              <a:rPr lang="tr-TR" sz="1200" dirty="0" err="1">
                <a:solidFill>
                  <a:schemeClr val="accent2"/>
                </a:solidFill>
              </a:rPr>
              <a:t>training</a:t>
            </a:r>
            <a:r>
              <a:rPr lang="tr-TR" sz="1200" dirty="0">
                <a:solidFill>
                  <a:schemeClr val="accent2"/>
                </a:solidFill>
              </a:rPr>
              <a:t> (</a:t>
            </a:r>
            <a:r>
              <a:rPr lang="tr-TR" sz="1200" dirty="0" err="1">
                <a:solidFill>
                  <a:schemeClr val="accent2"/>
                </a:solidFill>
              </a:rPr>
              <a:t>nntraintool</a:t>
            </a:r>
            <a:r>
              <a:rPr lang="tr-TR" sz="1200" dirty="0">
                <a:solidFill>
                  <a:schemeClr val="accent2"/>
                </a:solidFill>
              </a:rPr>
              <a:t>)</a:t>
            </a:r>
          </a:p>
        </p:txBody>
      </p:sp>
      <p:pic>
        <p:nvPicPr>
          <p:cNvPr id="8" name="Resim 7">
            <a:extLst>
              <a:ext uri="{FF2B5EF4-FFF2-40B4-BE49-F238E27FC236}">
                <a16:creationId xmlns:a16="http://schemas.microsoft.com/office/drawing/2014/main" id="{D2EFD31F-DC2C-8E88-97C1-84FB7885872D}"/>
              </a:ext>
            </a:extLst>
          </p:cNvPr>
          <p:cNvPicPr>
            <a:picLocks noChangeAspect="1"/>
          </p:cNvPicPr>
          <p:nvPr/>
        </p:nvPicPr>
        <p:blipFill>
          <a:blip r:embed="rId4"/>
          <a:stretch>
            <a:fillRect/>
          </a:stretch>
        </p:blipFill>
        <p:spPr>
          <a:xfrm>
            <a:off x="418574" y="2916142"/>
            <a:ext cx="1974475" cy="3157654"/>
          </a:xfrm>
          <a:prstGeom prst="rect">
            <a:avLst/>
          </a:prstGeom>
          <a:solidFill>
            <a:srgbClr val="EF7920"/>
          </a:solidFill>
          <a:ln w="38100">
            <a:solidFill>
              <a:srgbClr val="EF7920"/>
            </a:solidFill>
          </a:ln>
        </p:spPr>
      </p:pic>
      <p:pic>
        <p:nvPicPr>
          <p:cNvPr id="10" name="Grafik 9" descr="Büyüteç ana hat">
            <a:extLst>
              <a:ext uri="{FF2B5EF4-FFF2-40B4-BE49-F238E27FC236}">
                <a16:creationId xmlns:a16="http://schemas.microsoft.com/office/drawing/2014/main" id="{9CC711C2-1B2D-57BC-0975-DBCF5135D2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4027" y="3300008"/>
            <a:ext cx="3237722" cy="3237722"/>
          </a:xfrm>
          <a:prstGeom prst="rect">
            <a:avLst/>
          </a:prstGeom>
        </p:spPr>
      </p:pic>
      <p:pic>
        <p:nvPicPr>
          <p:cNvPr id="15" name="Resim 14">
            <a:extLst>
              <a:ext uri="{FF2B5EF4-FFF2-40B4-BE49-F238E27FC236}">
                <a16:creationId xmlns:a16="http://schemas.microsoft.com/office/drawing/2014/main" id="{EB11C3EC-18FD-9B4D-F9F3-FCA5F584BFF1}"/>
              </a:ext>
            </a:extLst>
          </p:cNvPr>
          <p:cNvPicPr>
            <a:picLocks noChangeAspect="1"/>
          </p:cNvPicPr>
          <p:nvPr/>
        </p:nvPicPr>
        <p:blipFill>
          <a:blip r:embed="rId7"/>
          <a:stretch>
            <a:fillRect/>
          </a:stretch>
        </p:blipFill>
        <p:spPr>
          <a:xfrm>
            <a:off x="3394146" y="1899405"/>
            <a:ext cx="7116996" cy="2386206"/>
          </a:xfrm>
          <a:prstGeom prst="rect">
            <a:avLst/>
          </a:prstGeom>
          <a:ln w="38100">
            <a:solidFill>
              <a:srgbClr val="46B0AB"/>
            </a:solidFill>
          </a:ln>
        </p:spPr>
      </p:pic>
      <p:sp>
        <p:nvSpPr>
          <p:cNvPr id="17" name="İçerik Yer Tutucusu 2">
            <a:extLst>
              <a:ext uri="{FF2B5EF4-FFF2-40B4-BE49-F238E27FC236}">
                <a16:creationId xmlns:a16="http://schemas.microsoft.com/office/drawing/2014/main" id="{9842B71A-8B1D-9964-3563-49869039BECB}"/>
              </a:ext>
            </a:extLst>
          </p:cNvPr>
          <p:cNvSpPr txBox="1">
            <a:spLocks/>
          </p:cNvSpPr>
          <p:nvPr/>
        </p:nvSpPr>
        <p:spPr>
          <a:xfrm>
            <a:off x="3287327" y="4608426"/>
            <a:ext cx="7536184" cy="1325479"/>
          </a:xfrm>
          <a:prstGeom prst="rect">
            <a:avLst/>
          </a:prstGeom>
        </p:spPr>
        <p:txBody>
          <a:bodyPr vert="horz" lIns="91440" tIns="45720" rIns="91440" bIns="45720" rtlCol="0">
            <a:normAutofit lnSpcReduction="10000"/>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2500" dirty="0"/>
              <a:t>Eğitim 77 (</a:t>
            </a:r>
            <a:r>
              <a:rPr lang="tr-TR" sz="2500" dirty="0" err="1"/>
              <a:t>Epoch</a:t>
            </a:r>
            <a:r>
              <a:rPr lang="tr-TR" sz="2500" dirty="0"/>
              <a:t>) iterasyon sürmüştür. </a:t>
            </a:r>
            <a:r>
              <a:rPr lang="tr-TR" sz="2500" dirty="0" err="1"/>
              <a:t>Validation</a:t>
            </a:r>
            <a:r>
              <a:rPr lang="tr-TR" sz="2500" dirty="0"/>
              <a:t> </a:t>
            </a:r>
            <a:r>
              <a:rPr lang="tr-TR" sz="2500" dirty="0" err="1"/>
              <a:t>Checks</a:t>
            </a:r>
            <a:r>
              <a:rPr lang="tr-TR" sz="2500" dirty="0"/>
              <a:t> (Kontrol edilen doğrulama verileri) 6 olarak oluşmuş olup, performans ve </a:t>
            </a:r>
            <a:r>
              <a:rPr lang="tr-TR" sz="2500" dirty="0" err="1"/>
              <a:t>gradient</a:t>
            </a:r>
            <a:r>
              <a:rPr lang="tr-TR" sz="2500" dirty="0"/>
              <a:t> değerleri istenilen noktaya gelmiştir.</a:t>
            </a:r>
          </a:p>
        </p:txBody>
      </p:sp>
    </p:spTree>
    <p:extLst>
      <p:ext uri="{BB962C8B-B14F-4D97-AF65-F5344CB8AC3E}">
        <p14:creationId xmlns:p14="http://schemas.microsoft.com/office/powerpoint/2010/main" val="2115532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xEl>
                                              <p:pRg st="0" end="0"/>
                                            </p:txEl>
                                          </p:spTgt>
                                        </p:tgtEl>
                                        <p:attrNameLst>
                                          <p:attrName>style.visibility</p:attrName>
                                        </p:attrNameLst>
                                      </p:cBhvr>
                                      <p:to>
                                        <p:strVal val="visible"/>
                                      </p:to>
                                    </p:set>
                                    <p:animEffect transition="in" filter="fade">
                                      <p:cBhvr>
                                        <p:cTn id="17"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17"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7" y="581890"/>
            <a:ext cx="9276676" cy="523057"/>
          </a:xfrm>
        </p:spPr>
        <p:txBody>
          <a:bodyPr rtlCol="0">
            <a:normAutofit/>
          </a:bodyPr>
          <a:lstStyle/>
          <a:p>
            <a:r>
              <a:rPr lang="tr-TR" sz="2800" b="1" dirty="0"/>
              <a:t>7- Run [</a:t>
            </a:r>
            <a:r>
              <a:rPr lang="tr-TR" sz="2800" b="1" i="1" dirty="0" err="1"/>
              <a:t>train</a:t>
            </a:r>
            <a:r>
              <a:rPr lang="tr-TR" sz="2800" dirty="0"/>
              <a:t> Komut seti</a:t>
            </a:r>
            <a:r>
              <a:rPr lang="tr-TR" sz="2800" b="1" dirty="0"/>
              <a:t>]:</a:t>
            </a:r>
          </a:p>
        </p:txBody>
      </p:sp>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58</a:t>
            </a:r>
          </a:p>
        </p:txBody>
      </p:sp>
      <p:sp>
        <p:nvSpPr>
          <p:cNvPr id="4" name="İçerik Yer Tutucusu 2">
            <a:extLst>
              <a:ext uri="{FF2B5EF4-FFF2-40B4-BE49-F238E27FC236}">
                <a16:creationId xmlns:a16="http://schemas.microsoft.com/office/drawing/2014/main" id="{FB1BBBEF-17B1-4994-CE4E-DB6B0064C641}"/>
              </a:ext>
            </a:extLst>
          </p:cNvPr>
          <p:cNvSpPr txBox="1">
            <a:spLocks/>
          </p:cNvSpPr>
          <p:nvPr/>
        </p:nvSpPr>
        <p:spPr>
          <a:xfrm>
            <a:off x="134026" y="6316687"/>
            <a:ext cx="10762573" cy="442086"/>
          </a:xfrm>
          <a:prstGeom prst="rect">
            <a:avLst/>
          </a:prstGeom>
        </p:spPr>
        <p:txBody>
          <a:bodyPr vert="horz" lIns="91440" tIns="45720" rIns="91440" bIns="45720" rtlCol="0">
            <a:normAutofit fontScale="92500" lnSpcReduction="10000"/>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500" b="1" dirty="0"/>
              <a:t>Not: </a:t>
            </a:r>
            <a:r>
              <a:rPr lang="tr-TR" sz="1500" dirty="0" err="1"/>
              <a:t>Epoch</a:t>
            </a:r>
            <a:r>
              <a:rPr lang="tr-TR" sz="1500" dirty="0"/>
              <a:t> sayısının raporun slaytın bir önceki sayfalarında </a:t>
            </a:r>
            <a:r>
              <a:rPr lang="tr-TR" sz="1500" b="1" dirty="0"/>
              <a:t>77</a:t>
            </a:r>
            <a:r>
              <a:rPr lang="tr-TR" sz="1500" dirty="0"/>
              <a:t> burada </a:t>
            </a:r>
            <a:r>
              <a:rPr lang="tr-TR" sz="1500" b="1" dirty="0"/>
              <a:t>71</a:t>
            </a:r>
            <a:r>
              <a:rPr lang="tr-TR" sz="1500" dirty="0"/>
              <a:t> gözükmesinin sebebi rapor hazırlanırken </a:t>
            </a:r>
            <a:r>
              <a:rPr lang="tr-TR" sz="1500" b="1" i="1" dirty="0" err="1"/>
              <a:t>train</a:t>
            </a:r>
            <a:r>
              <a:rPr lang="tr-TR" sz="1500" dirty="0"/>
              <a:t> fonksiyonun birden fazla kez çalıştırılmış olmasından kaynaklıdır.</a:t>
            </a:r>
          </a:p>
        </p:txBody>
      </p:sp>
      <p:pic>
        <p:nvPicPr>
          <p:cNvPr id="9" name="Resim 8">
            <a:extLst>
              <a:ext uri="{FF2B5EF4-FFF2-40B4-BE49-F238E27FC236}">
                <a16:creationId xmlns:a16="http://schemas.microsoft.com/office/drawing/2014/main" id="{7FB0C6CF-9E39-6538-C062-1D21831F7AC6}"/>
              </a:ext>
            </a:extLst>
          </p:cNvPr>
          <p:cNvPicPr>
            <a:picLocks noChangeAspect="1"/>
          </p:cNvPicPr>
          <p:nvPr/>
        </p:nvPicPr>
        <p:blipFill>
          <a:blip r:embed="rId4"/>
          <a:stretch>
            <a:fillRect/>
          </a:stretch>
        </p:blipFill>
        <p:spPr>
          <a:xfrm>
            <a:off x="206923" y="1793655"/>
            <a:ext cx="5197290" cy="3970364"/>
          </a:xfrm>
          <a:prstGeom prst="rect">
            <a:avLst/>
          </a:prstGeom>
        </p:spPr>
      </p:pic>
      <p:sp>
        <p:nvSpPr>
          <p:cNvPr id="11" name="İçerik Yer Tutucusu 2">
            <a:extLst>
              <a:ext uri="{FF2B5EF4-FFF2-40B4-BE49-F238E27FC236}">
                <a16:creationId xmlns:a16="http://schemas.microsoft.com/office/drawing/2014/main" id="{A5A0FF96-373E-2FDE-6FE4-74E8FCDEA9BE}"/>
              </a:ext>
            </a:extLst>
          </p:cNvPr>
          <p:cNvSpPr txBox="1">
            <a:spLocks/>
          </p:cNvSpPr>
          <p:nvPr/>
        </p:nvSpPr>
        <p:spPr>
          <a:xfrm>
            <a:off x="5448596" y="4191362"/>
            <a:ext cx="5990736" cy="1013013"/>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2200" b="1" dirty="0"/>
              <a:t>Hata</a:t>
            </a:r>
            <a:r>
              <a:rPr lang="tr-TR" sz="2200" dirty="0"/>
              <a:t> </a:t>
            </a:r>
            <a:r>
              <a:rPr lang="tr-TR" sz="2200" b="1" dirty="0"/>
              <a:t>Cross </a:t>
            </a:r>
            <a:r>
              <a:rPr lang="tr-TR" sz="2200" b="1" dirty="0" err="1"/>
              <a:t>Entropy</a:t>
            </a:r>
            <a:r>
              <a:rPr lang="tr-TR" sz="2200" b="1" dirty="0"/>
              <a:t> alçalarak 10^2’e yakın seviyelere kadar inmiş. Bu durumda </a:t>
            </a:r>
            <a:r>
              <a:rPr lang="tr-TR" sz="2200" b="1" dirty="0" err="1"/>
              <a:t>underfit</a:t>
            </a:r>
            <a:r>
              <a:rPr lang="tr-TR" sz="2200" b="1" dirty="0"/>
              <a:t> hatasından söz edilebilir. </a:t>
            </a:r>
            <a:endParaRPr lang="tr-TR" sz="2200" dirty="0"/>
          </a:p>
        </p:txBody>
      </p:sp>
      <p:pic>
        <p:nvPicPr>
          <p:cNvPr id="13" name="Resim 12" descr="metin içeren bir resim&#10;&#10;Açıklama otomatik olarak oluşturuldu">
            <a:extLst>
              <a:ext uri="{FF2B5EF4-FFF2-40B4-BE49-F238E27FC236}">
                <a16:creationId xmlns:a16="http://schemas.microsoft.com/office/drawing/2014/main" id="{11EF922E-47F8-3134-68C6-69EFAD83AFE5}"/>
              </a:ext>
            </a:extLst>
          </p:cNvPr>
          <p:cNvPicPr>
            <a:picLocks noChangeAspect="1"/>
          </p:cNvPicPr>
          <p:nvPr/>
        </p:nvPicPr>
        <p:blipFill>
          <a:blip r:embed="rId5"/>
          <a:stretch>
            <a:fillRect/>
          </a:stretch>
        </p:blipFill>
        <p:spPr>
          <a:xfrm>
            <a:off x="6814734" y="1715080"/>
            <a:ext cx="4364167" cy="2106258"/>
          </a:xfrm>
          <a:prstGeom prst="rect">
            <a:avLst/>
          </a:prstGeom>
        </p:spPr>
      </p:pic>
      <p:sp>
        <p:nvSpPr>
          <p:cNvPr id="16" name="Dikdörtgen 15">
            <a:extLst>
              <a:ext uri="{FF2B5EF4-FFF2-40B4-BE49-F238E27FC236}">
                <a16:creationId xmlns:a16="http://schemas.microsoft.com/office/drawing/2014/main" id="{48422946-E7F2-8FE0-C689-63734F4AF2AE}"/>
              </a:ext>
            </a:extLst>
          </p:cNvPr>
          <p:cNvSpPr/>
          <p:nvPr/>
        </p:nvSpPr>
        <p:spPr>
          <a:xfrm>
            <a:off x="6980852" y="2016784"/>
            <a:ext cx="1164772" cy="194571"/>
          </a:xfrm>
          <a:custGeom>
            <a:avLst/>
            <a:gdLst>
              <a:gd name="connsiteX0" fmla="*/ 0 w 1164772"/>
              <a:gd name="connsiteY0" fmla="*/ 0 h 194571"/>
              <a:gd name="connsiteX1" fmla="*/ 570738 w 1164772"/>
              <a:gd name="connsiteY1" fmla="*/ 0 h 194571"/>
              <a:gd name="connsiteX2" fmla="*/ 1164772 w 1164772"/>
              <a:gd name="connsiteY2" fmla="*/ 0 h 194571"/>
              <a:gd name="connsiteX3" fmla="*/ 1164772 w 1164772"/>
              <a:gd name="connsiteY3" fmla="*/ 194571 h 194571"/>
              <a:gd name="connsiteX4" fmla="*/ 617329 w 1164772"/>
              <a:gd name="connsiteY4" fmla="*/ 194571 h 194571"/>
              <a:gd name="connsiteX5" fmla="*/ 0 w 1164772"/>
              <a:gd name="connsiteY5" fmla="*/ 194571 h 194571"/>
              <a:gd name="connsiteX6" fmla="*/ 0 w 1164772"/>
              <a:gd name="connsiteY6" fmla="*/ 0 h 194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4772" h="194571" extrusionOk="0">
                <a:moveTo>
                  <a:pt x="0" y="0"/>
                </a:moveTo>
                <a:cubicBezTo>
                  <a:pt x="254973" y="13191"/>
                  <a:pt x="376100" y="15556"/>
                  <a:pt x="570738" y="0"/>
                </a:cubicBezTo>
                <a:cubicBezTo>
                  <a:pt x="765376" y="-15556"/>
                  <a:pt x="900972" y="5115"/>
                  <a:pt x="1164772" y="0"/>
                </a:cubicBezTo>
                <a:cubicBezTo>
                  <a:pt x="1156203" y="86749"/>
                  <a:pt x="1170477" y="146369"/>
                  <a:pt x="1164772" y="194571"/>
                </a:cubicBezTo>
                <a:cubicBezTo>
                  <a:pt x="1028666" y="173884"/>
                  <a:pt x="777849" y="184674"/>
                  <a:pt x="617329" y="194571"/>
                </a:cubicBezTo>
                <a:cubicBezTo>
                  <a:pt x="456809" y="204468"/>
                  <a:pt x="153389" y="204908"/>
                  <a:pt x="0" y="194571"/>
                </a:cubicBezTo>
                <a:cubicBezTo>
                  <a:pt x="-3790" y="120586"/>
                  <a:pt x="8479" y="46127"/>
                  <a:pt x="0" y="0"/>
                </a:cubicBezTo>
                <a:close/>
              </a:path>
            </a:pathLst>
          </a:custGeom>
          <a:noFill/>
          <a:ln w="38100">
            <a:solidFill>
              <a:srgbClr val="0070C0"/>
            </a:solidFill>
            <a:extLst>
              <a:ext uri="{C807C97D-BFC1-408E-A445-0C87EB9F89A2}">
                <ask:lineSketchStyleProps xmlns:ask="http://schemas.microsoft.com/office/drawing/2018/sketchyshapes" sd="21637873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7" name="Grafik 16" descr="İmleç düz dolguyla">
            <a:extLst>
              <a:ext uri="{FF2B5EF4-FFF2-40B4-BE49-F238E27FC236}">
                <a16:creationId xmlns:a16="http://schemas.microsoft.com/office/drawing/2014/main" id="{9DFA118B-9BF7-11C3-0269-6B26779212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16144" y="1923477"/>
            <a:ext cx="741685" cy="741685"/>
          </a:xfrm>
          <a:prstGeom prst="rect">
            <a:avLst/>
          </a:prstGeom>
        </p:spPr>
      </p:pic>
    </p:spTree>
    <p:extLst>
      <p:ext uri="{BB962C8B-B14F-4D97-AF65-F5344CB8AC3E}">
        <p14:creationId xmlns:p14="http://schemas.microsoft.com/office/powerpoint/2010/main" val="4226395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fade">
                                      <p:cBhvr>
                                        <p:cTn id="1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11"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7" y="581890"/>
            <a:ext cx="9276676" cy="523057"/>
          </a:xfrm>
        </p:spPr>
        <p:txBody>
          <a:bodyPr rtlCol="0">
            <a:normAutofit/>
          </a:bodyPr>
          <a:lstStyle/>
          <a:p>
            <a:r>
              <a:rPr lang="tr-TR" sz="2800" b="1" dirty="0"/>
              <a:t>7- Run [</a:t>
            </a:r>
            <a:r>
              <a:rPr lang="tr-TR" sz="2800" b="1" i="1" dirty="0" err="1"/>
              <a:t>train</a:t>
            </a:r>
            <a:r>
              <a:rPr lang="tr-TR" sz="2800" dirty="0"/>
              <a:t> Komut seti</a:t>
            </a:r>
            <a:r>
              <a:rPr lang="tr-TR" sz="2800" b="1" dirty="0"/>
              <a:t>]:</a:t>
            </a:r>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59</a:t>
            </a:r>
          </a:p>
        </p:txBody>
      </p:sp>
      <p:sp>
        <p:nvSpPr>
          <p:cNvPr id="11" name="İçerik Yer Tutucusu 2">
            <a:extLst>
              <a:ext uri="{FF2B5EF4-FFF2-40B4-BE49-F238E27FC236}">
                <a16:creationId xmlns:a16="http://schemas.microsoft.com/office/drawing/2014/main" id="{5E1CF093-2B40-0C6C-3649-951346A9218D}"/>
              </a:ext>
            </a:extLst>
          </p:cNvPr>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sp>
        <p:nvSpPr>
          <p:cNvPr id="14" name="İçerik Yer Tutucusu 2">
            <a:extLst>
              <a:ext uri="{FF2B5EF4-FFF2-40B4-BE49-F238E27FC236}">
                <a16:creationId xmlns:a16="http://schemas.microsoft.com/office/drawing/2014/main" id="{F9A00825-E307-ED72-934B-4713C810BDCA}"/>
              </a:ext>
            </a:extLst>
          </p:cNvPr>
          <p:cNvSpPr txBox="1">
            <a:spLocks/>
          </p:cNvSpPr>
          <p:nvPr/>
        </p:nvSpPr>
        <p:spPr>
          <a:xfrm>
            <a:off x="322980" y="5213499"/>
            <a:ext cx="11048578" cy="1357635"/>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800" b="1" dirty="0"/>
              <a:t>Burada </a:t>
            </a:r>
            <a:r>
              <a:rPr lang="tr-TR" sz="1800" b="1" dirty="0" err="1"/>
              <a:t>gradient’in</a:t>
            </a:r>
            <a:r>
              <a:rPr lang="tr-TR" sz="1800" b="1" dirty="0"/>
              <a:t> tıpkı hata gibi </a:t>
            </a:r>
            <a:r>
              <a:rPr lang="tr-TR" sz="1800" b="1" dirty="0" err="1"/>
              <a:t>düzeysel</a:t>
            </a:r>
            <a:r>
              <a:rPr lang="tr-TR" sz="1800" b="1" dirty="0"/>
              <a:t> ilerlediğini gözlemiyoruz. </a:t>
            </a:r>
            <a:r>
              <a:rPr lang="tr-TR" sz="1800" b="1" dirty="0" err="1"/>
              <a:t>Validation</a:t>
            </a:r>
            <a:r>
              <a:rPr lang="tr-TR" sz="1800" b="1" dirty="0"/>
              <a:t> </a:t>
            </a:r>
            <a:r>
              <a:rPr lang="tr-TR" sz="1800" b="1" dirty="0" err="1"/>
              <a:t>checks</a:t>
            </a:r>
            <a:r>
              <a:rPr lang="tr-TR" sz="1800" b="1" dirty="0"/>
              <a:t> grafiğine baktığımızdaysa grafiğin min. noktada olup olmadığını sürekli test ettiğini görüyoruz. </a:t>
            </a:r>
          </a:p>
          <a:p>
            <a:pPr marL="0" indent="0">
              <a:buNone/>
            </a:pPr>
            <a:r>
              <a:rPr lang="tr-TR" sz="1800" b="1" dirty="0"/>
              <a:t>Öğrenme Oranımız (Learning rate) algoritmamızı öğrenerek 0.01 den başlayarak 0’a düşmüş ve öğrenecek bir veri kalmadığı için </a:t>
            </a:r>
            <a:r>
              <a:rPr lang="tr-TR" sz="1800" b="1" dirty="0" err="1"/>
              <a:t>sıfır’da</a:t>
            </a:r>
            <a:r>
              <a:rPr lang="tr-TR" sz="1800" b="1" dirty="0"/>
              <a:t> takılmış.</a:t>
            </a:r>
          </a:p>
        </p:txBody>
      </p:sp>
      <p:sp>
        <p:nvSpPr>
          <p:cNvPr id="16" name="Metin kutusu 15">
            <a:extLst>
              <a:ext uri="{FF2B5EF4-FFF2-40B4-BE49-F238E27FC236}">
                <a16:creationId xmlns:a16="http://schemas.microsoft.com/office/drawing/2014/main" id="{A5A654E0-DD2F-7C60-AA59-A3E6E64A6AD8}"/>
              </a:ext>
            </a:extLst>
          </p:cNvPr>
          <p:cNvSpPr txBox="1"/>
          <p:nvPr/>
        </p:nvSpPr>
        <p:spPr>
          <a:xfrm>
            <a:off x="6839614" y="3814679"/>
            <a:ext cx="4599718" cy="461665"/>
          </a:xfrm>
          <a:prstGeom prst="rect">
            <a:avLst/>
          </a:prstGeom>
          <a:noFill/>
        </p:spPr>
        <p:txBody>
          <a:bodyPr wrap="square">
            <a:spAutoFit/>
          </a:bodyPr>
          <a:lstStyle/>
          <a:p>
            <a:r>
              <a:rPr lang="tr-TR" sz="1200" dirty="0"/>
              <a:t>Training </a:t>
            </a:r>
            <a:r>
              <a:rPr lang="tr-TR" sz="1200" dirty="0" err="1"/>
              <a:t>state</a:t>
            </a:r>
            <a:r>
              <a:rPr lang="tr-TR" sz="1200" dirty="0"/>
              <a:t>; Eğitim boyunca eğimin değerini ve doğrulama durumunu gösteren grafiği gösteren bir panel açar. </a:t>
            </a:r>
          </a:p>
        </p:txBody>
      </p:sp>
      <p:pic>
        <p:nvPicPr>
          <p:cNvPr id="19" name="Resim 18" descr="metin içeren bir resim&#10;&#10;Açıklama otomatik olarak oluşturuldu">
            <a:extLst>
              <a:ext uri="{FF2B5EF4-FFF2-40B4-BE49-F238E27FC236}">
                <a16:creationId xmlns:a16="http://schemas.microsoft.com/office/drawing/2014/main" id="{B2186BFD-0470-5386-F808-B510CDDAB652}"/>
              </a:ext>
            </a:extLst>
          </p:cNvPr>
          <p:cNvPicPr>
            <a:picLocks noChangeAspect="1"/>
          </p:cNvPicPr>
          <p:nvPr/>
        </p:nvPicPr>
        <p:blipFill rotWithShape="1">
          <a:blip r:embed="rId4"/>
          <a:srcRect t="76872" r="32577" b="13035"/>
          <a:stretch/>
        </p:blipFill>
        <p:spPr>
          <a:xfrm>
            <a:off x="7140381" y="4668721"/>
            <a:ext cx="3466297" cy="348226"/>
          </a:xfrm>
          <a:prstGeom prst="rect">
            <a:avLst/>
          </a:prstGeom>
          <a:ln>
            <a:solidFill>
              <a:srgbClr val="46B0AB"/>
            </a:solidFill>
          </a:ln>
        </p:spPr>
      </p:pic>
      <p:cxnSp>
        <p:nvCxnSpPr>
          <p:cNvPr id="20" name="Bağlayıcı: Dirsek 19">
            <a:extLst>
              <a:ext uri="{FF2B5EF4-FFF2-40B4-BE49-F238E27FC236}">
                <a16:creationId xmlns:a16="http://schemas.microsoft.com/office/drawing/2014/main" id="{00AA52F5-11F4-2247-B07E-A6956BF32C84}"/>
              </a:ext>
            </a:extLst>
          </p:cNvPr>
          <p:cNvCxnSpPr>
            <a:cxnSpLocks/>
          </p:cNvCxnSpPr>
          <p:nvPr/>
        </p:nvCxnSpPr>
        <p:spPr>
          <a:xfrm flipV="1">
            <a:off x="6932645" y="4840828"/>
            <a:ext cx="3825551" cy="1641425"/>
          </a:xfrm>
          <a:prstGeom prst="bentConnector3">
            <a:avLst>
              <a:gd name="adj1" fmla="val 110000"/>
            </a:avLst>
          </a:prstGeom>
          <a:ln w="28575">
            <a:solidFill>
              <a:srgbClr val="46B0AB"/>
            </a:solidFill>
            <a:tailEnd type="triangle"/>
          </a:ln>
        </p:spPr>
        <p:style>
          <a:lnRef idx="1">
            <a:schemeClr val="accent1"/>
          </a:lnRef>
          <a:fillRef idx="0">
            <a:schemeClr val="accent1"/>
          </a:fillRef>
          <a:effectRef idx="0">
            <a:schemeClr val="accent1"/>
          </a:effectRef>
          <a:fontRef idx="minor">
            <a:schemeClr val="tx1"/>
          </a:fontRef>
        </p:style>
      </p:cxnSp>
      <p:cxnSp>
        <p:nvCxnSpPr>
          <p:cNvPr id="21" name="Düz Ok Bağlayıcısı 20">
            <a:extLst>
              <a:ext uri="{FF2B5EF4-FFF2-40B4-BE49-F238E27FC236}">
                <a16:creationId xmlns:a16="http://schemas.microsoft.com/office/drawing/2014/main" id="{BAED1BA9-9D95-8802-AC28-A06767ABE735}"/>
              </a:ext>
            </a:extLst>
          </p:cNvPr>
          <p:cNvCxnSpPr/>
          <p:nvPr/>
        </p:nvCxnSpPr>
        <p:spPr>
          <a:xfrm flipV="1">
            <a:off x="6932645" y="6214188"/>
            <a:ext cx="0" cy="2680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22" name="Resim 21" descr="metin içeren bir resim&#10;&#10;Açıklama otomatik olarak oluşturuldu">
            <a:extLst>
              <a:ext uri="{FF2B5EF4-FFF2-40B4-BE49-F238E27FC236}">
                <a16:creationId xmlns:a16="http://schemas.microsoft.com/office/drawing/2014/main" id="{AF5F679D-CADA-7DD9-EC88-533352061604}"/>
              </a:ext>
            </a:extLst>
          </p:cNvPr>
          <p:cNvPicPr>
            <a:picLocks noChangeAspect="1"/>
          </p:cNvPicPr>
          <p:nvPr/>
        </p:nvPicPr>
        <p:blipFill>
          <a:blip r:embed="rId5"/>
          <a:stretch>
            <a:fillRect/>
          </a:stretch>
        </p:blipFill>
        <p:spPr>
          <a:xfrm>
            <a:off x="6814734" y="1715080"/>
            <a:ext cx="4364167" cy="2106258"/>
          </a:xfrm>
          <a:prstGeom prst="rect">
            <a:avLst/>
          </a:prstGeom>
        </p:spPr>
      </p:pic>
      <p:sp>
        <p:nvSpPr>
          <p:cNvPr id="23" name="Dikdörtgen 22">
            <a:extLst>
              <a:ext uri="{FF2B5EF4-FFF2-40B4-BE49-F238E27FC236}">
                <a16:creationId xmlns:a16="http://schemas.microsoft.com/office/drawing/2014/main" id="{0D043B2E-AE21-956D-6199-F3D584A1D73F}"/>
              </a:ext>
            </a:extLst>
          </p:cNvPr>
          <p:cNvSpPr/>
          <p:nvPr/>
        </p:nvSpPr>
        <p:spPr>
          <a:xfrm>
            <a:off x="6980852" y="2278042"/>
            <a:ext cx="1164772" cy="194571"/>
          </a:xfrm>
          <a:custGeom>
            <a:avLst/>
            <a:gdLst>
              <a:gd name="connsiteX0" fmla="*/ 0 w 1164772"/>
              <a:gd name="connsiteY0" fmla="*/ 0 h 194571"/>
              <a:gd name="connsiteX1" fmla="*/ 570738 w 1164772"/>
              <a:gd name="connsiteY1" fmla="*/ 0 h 194571"/>
              <a:gd name="connsiteX2" fmla="*/ 1164772 w 1164772"/>
              <a:gd name="connsiteY2" fmla="*/ 0 h 194571"/>
              <a:gd name="connsiteX3" fmla="*/ 1164772 w 1164772"/>
              <a:gd name="connsiteY3" fmla="*/ 194571 h 194571"/>
              <a:gd name="connsiteX4" fmla="*/ 617329 w 1164772"/>
              <a:gd name="connsiteY4" fmla="*/ 194571 h 194571"/>
              <a:gd name="connsiteX5" fmla="*/ 0 w 1164772"/>
              <a:gd name="connsiteY5" fmla="*/ 194571 h 194571"/>
              <a:gd name="connsiteX6" fmla="*/ 0 w 1164772"/>
              <a:gd name="connsiteY6" fmla="*/ 0 h 194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4772" h="194571" extrusionOk="0">
                <a:moveTo>
                  <a:pt x="0" y="0"/>
                </a:moveTo>
                <a:cubicBezTo>
                  <a:pt x="254973" y="13191"/>
                  <a:pt x="376100" y="15556"/>
                  <a:pt x="570738" y="0"/>
                </a:cubicBezTo>
                <a:cubicBezTo>
                  <a:pt x="765376" y="-15556"/>
                  <a:pt x="900972" y="5115"/>
                  <a:pt x="1164772" y="0"/>
                </a:cubicBezTo>
                <a:cubicBezTo>
                  <a:pt x="1156203" y="86749"/>
                  <a:pt x="1170477" y="146369"/>
                  <a:pt x="1164772" y="194571"/>
                </a:cubicBezTo>
                <a:cubicBezTo>
                  <a:pt x="1028666" y="173884"/>
                  <a:pt x="777849" y="184674"/>
                  <a:pt x="617329" y="194571"/>
                </a:cubicBezTo>
                <a:cubicBezTo>
                  <a:pt x="456809" y="204468"/>
                  <a:pt x="153389" y="204908"/>
                  <a:pt x="0" y="194571"/>
                </a:cubicBezTo>
                <a:cubicBezTo>
                  <a:pt x="-3790" y="120586"/>
                  <a:pt x="8479" y="46127"/>
                  <a:pt x="0" y="0"/>
                </a:cubicBezTo>
                <a:close/>
              </a:path>
            </a:pathLst>
          </a:custGeom>
          <a:noFill/>
          <a:ln w="38100">
            <a:solidFill>
              <a:srgbClr val="0070C0"/>
            </a:solidFill>
            <a:extLst>
              <a:ext uri="{C807C97D-BFC1-408E-A445-0C87EB9F89A2}">
                <ask:lineSketchStyleProps xmlns:ask="http://schemas.microsoft.com/office/drawing/2018/sketchyshapes" sd="21637873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24" name="Grafik 23" descr="İmleç düz dolguyla">
            <a:extLst>
              <a:ext uri="{FF2B5EF4-FFF2-40B4-BE49-F238E27FC236}">
                <a16:creationId xmlns:a16="http://schemas.microsoft.com/office/drawing/2014/main" id="{F9807C51-D182-43DE-358F-6CDE9B6548C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39078" y="2212726"/>
            <a:ext cx="741685" cy="741685"/>
          </a:xfrm>
          <a:prstGeom prst="rect">
            <a:avLst/>
          </a:prstGeom>
        </p:spPr>
      </p:pic>
      <p:pic>
        <p:nvPicPr>
          <p:cNvPr id="26" name="Resim 25">
            <a:extLst>
              <a:ext uri="{FF2B5EF4-FFF2-40B4-BE49-F238E27FC236}">
                <a16:creationId xmlns:a16="http://schemas.microsoft.com/office/drawing/2014/main" id="{0897EF62-E47A-BD1F-C0F8-96DF53213783}"/>
              </a:ext>
            </a:extLst>
          </p:cNvPr>
          <p:cNvPicPr>
            <a:picLocks noChangeAspect="1"/>
          </p:cNvPicPr>
          <p:nvPr/>
        </p:nvPicPr>
        <p:blipFill>
          <a:blip r:embed="rId8"/>
          <a:stretch>
            <a:fillRect/>
          </a:stretch>
        </p:blipFill>
        <p:spPr>
          <a:xfrm>
            <a:off x="341697" y="1669632"/>
            <a:ext cx="6078776" cy="3347315"/>
          </a:xfrm>
          <a:prstGeom prst="rect">
            <a:avLst/>
          </a:prstGeom>
        </p:spPr>
      </p:pic>
    </p:spTree>
    <p:extLst>
      <p:ext uri="{BB962C8B-B14F-4D97-AF65-F5344CB8AC3E}">
        <p14:creationId xmlns:p14="http://schemas.microsoft.com/office/powerpoint/2010/main" val="161202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xEl>
                                              <p:pRg st="1" end="1"/>
                                            </p:txEl>
                                          </p:spTgt>
                                        </p:tgtEl>
                                        <p:attrNameLst>
                                          <p:attrName>style.visibility</p:attrName>
                                        </p:attrNameLst>
                                      </p:cBhvr>
                                      <p:to>
                                        <p:strVal val="visible"/>
                                      </p:to>
                                    </p:set>
                                    <p:animEffect transition="in" filter="fade">
                                      <p:cBhvr>
                                        <p:cTn id="17"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717694" y="6340151"/>
            <a:ext cx="279919"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6</a:t>
            </a:r>
          </a:p>
        </p:txBody>
      </p:sp>
      <p:pic>
        <p:nvPicPr>
          <p:cNvPr id="9" name="Resim 8">
            <a:extLst>
              <a:ext uri="{FF2B5EF4-FFF2-40B4-BE49-F238E27FC236}">
                <a16:creationId xmlns:a16="http://schemas.microsoft.com/office/drawing/2014/main" id="{93338AD0-1FDC-94A3-CA5D-E4A166FAC3EA}"/>
              </a:ext>
            </a:extLst>
          </p:cNvPr>
          <p:cNvPicPr>
            <a:picLocks noChangeAspect="1"/>
          </p:cNvPicPr>
          <p:nvPr/>
        </p:nvPicPr>
        <p:blipFill>
          <a:blip r:embed="rId4"/>
          <a:stretch>
            <a:fillRect/>
          </a:stretch>
        </p:blipFill>
        <p:spPr>
          <a:xfrm>
            <a:off x="6447099" y="1760093"/>
            <a:ext cx="5228169" cy="2029587"/>
          </a:xfrm>
          <a:prstGeom prst="rect">
            <a:avLst/>
          </a:prstGeom>
        </p:spPr>
      </p:pic>
      <p:pic>
        <p:nvPicPr>
          <p:cNvPr id="11" name="Resim 10">
            <a:extLst>
              <a:ext uri="{FF2B5EF4-FFF2-40B4-BE49-F238E27FC236}">
                <a16:creationId xmlns:a16="http://schemas.microsoft.com/office/drawing/2014/main" id="{BD618808-DC33-81D8-2952-C290FE511CEC}"/>
              </a:ext>
            </a:extLst>
          </p:cNvPr>
          <p:cNvPicPr>
            <a:picLocks noChangeAspect="1"/>
          </p:cNvPicPr>
          <p:nvPr/>
        </p:nvPicPr>
        <p:blipFill>
          <a:blip r:embed="rId5"/>
          <a:stretch>
            <a:fillRect/>
          </a:stretch>
        </p:blipFill>
        <p:spPr>
          <a:xfrm>
            <a:off x="382156" y="1760093"/>
            <a:ext cx="5567374" cy="2029587"/>
          </a:xfrm>
          <a:prstGeom prst="rect">
            <a:avLst/>
          </a:prstGeom>
        </p:spPr>
      </p:pic>
      <p:pic>
        <p:nvPicPr>
          <p:cNvPr id="13" name="Resim 12">
            <a:extLst>
              <a:ext uri="{FF2B5EF4-FFF2-40B4-BE49-F238E27FC236}">
                <a16:creationId xmlns:a16="http://schemas.microsoft.com/office/drawing/2014/main" id="{4CE2F825-C2D6-4249-BD09-608A8333BFC4}"/>
              </a:ext>
            </a:extLst>
          </p:cNvPr>
          <p:cNvPicPr>
            <a:picLocks noChangeAspect="1"/>
          </p:cNvPicPr>
          <p:nvPr/>
        </p:nvPicPr>
        <p:blipFill>
          <a:blip r:embed="rId6"/>
          <a:stretch>
            <a:fillRect/>
          </a:stretch>
        </p:blipFill>
        <p:spPr>
          <a:xfrm>
            <a:off x="5013811" y="4989860"/>
            <a:ext cx="1584717" cy="1054606"/>
          </a:xfrm>
          <a:prstGeom prst="rect">
            <a:avLst/>
          </a:prstGeom>
        </p:spPr>
      </p:pic>
      <p:pic>
        <p:nvPicPr>
          <p:cNvPr id="15" name="Resim 14">
            <a:extLst>
              <a:ext uri="{FF2B5EF4-FFF2-40B4-BE49-F238E27FC236}">
                <a16:creationId xmlns:a16="http://schemas.microsoft.com/office/drawing/2014/main" id="{3F21884A-6FA5-0EA8-C6E2-E1FC854D450C}"/>
              </a:ext>
            </a:extLst>
          </p:cNvPr>
          <p:cNvPicPr>
            <a:picLocks noChangeAspect="1"/>
          </p:cNvPicPr>
          <p:nvPr/>
        </p:nvPicPr>
        <p:blipFill>
          <a:blip r:embed="rId7"/>
          <a:stretch>
            <a:fillRect/>
          </a:stretch>
        </p:blipFill>
        <p:spPr>
          <a:xfrm>
            <a:off x="8307565" y="4976707"/>
            <a:ext cx="1665435" cy="1054605"/>
          </a:xfrm>
          <a:prstGeom prst="rect">
            <a:avLst/>
          </a:prstGeom>
        </p:spPr>
      </p:pic>
      <p:pic>
        <p:nvPicPr>
          <p:cNvPr id="17" name="Resim 16">
            <a:extLst>
              <a:ext uri="{FF2B5EF4-FFF2-40B4-BE49-F238E27FC236}">
                <a16:creationId xmlns:a16="http://schemas.microsoft.com/office/drawing/2014/main" id="{A54F66EE-6D30-2492-DD95-F01779500F69}"/>
              </a:ext>
            </a:extLst>
          </p:cNvPr>
          <p:cNvPicPr>
            <a:picLocks noChangeAspect="1"/>
          </p:cNvPicPr>
          <p:nvPr/>
        </p:nvPicPr>
        <p:blipFill>
          <a:blip r:embed="rId8"/>
          <a:stretch>
            <a:fillRect/>
          </a:stretch>
        </p:blipFill>
        <p:spPr>
          <a:xfrm>
            <a:off x="9973000" y="3919765"/>
            <a:ext cx="1665979" cy="1070095"/>
          </a:xfrm>
          <a:prstGeom prst="rect">
            <a:avLst/>
          </a:prstGeom>
        </p:spPr>
      </p:pic>
      <p:pic>
        <p:nvPicPr>
          <p:cNvPr id="19" name="Resim 18">
            <a:extLst>
              <a:ext uri="{FF2B5EF4-FFF2-40B4-BE49-F238E27FC236}">
                <a16:creationId xmlns:a16="http://schemas.microsoft.com/office/drawing/2014/main" id="{32D0E34A-BBF0-EEA5-E2CC-774E327E262A}"/>
              </a:ext>
            </a:extLst>
          </p:cNvPr>
          <p:cNvPicPr>
            <a:picLocks noChangeAspect="1"/>
          </p:cNvPicPr>
          <p:nvPr/>
        </p:nvPicPr>
        <p:blipFill>
          <a:blip r:embed="rId9"/>
          <a:stretch>
            <a:fillRect/>
          </a:stretch>
        </p:blipFill>
        <p:spPr>
          <a:xfrm>
            <a:off x="412636" y="4014265"/>
            <a:ext cx="1534284" cy="962443"/>
          </a:xfrm>
          <a:prstGeom prst="rect">
            <a:avLst/>
          </a:prstGeom>
        </p:spPr>
      </p:pic>
      <p:pic>
        <p:nvPicPr>
          <p:cNvPr id="21" name="Resim 20">
            <a:extLst>
              <a:ext uri="{FF2B5EF4-FFF2-40B4-BE49-F238E27FC236}">
                <a16:creationId xmlns:a16="http://schemas.microsoft.com/office/drawing/2014/main" id="{B15E84F4-266A-8A56-AB0E-06F8EE9360BF}"/>
              </a:ext>
            </a:extLst>
          </p:cNvPr>
          <p:cNvPicPr>
            <a:picLocks noChangeAspect="1"/>
          </p:cNvPicPr>
          <p:nvPr/>
        </p:nvPicPr>
        <p:blipFill>
          <a:blip r:embed="rId10"/>
          <a:stretch>
            <a:fillRect/>
          </a:stretch>
        </p:blipFill>
        <p:spPr>
          <a:xfrm>
            <a:off x="1946921" y="4989860"/>
            <a:ext cx="1532606" cy="962443"/>
          </a:xfrm>
          <a:prstGeom prst="rect">
            <a:avLst/>
          </a:prstGeom>
        </p:spPr>
      </p:pic>
      <p:pic>
        <p:nvPicPr>
          <p:cNvPr id="23" name="Resim 22">
            <a:extLst>
              <a:ext uri="{FF2B5EF4-FFF2-40B4-BE49-F238E27FC236}">
                <a16:creationId xmlns:a16="http://schemas.microsoft.com/office/drawing/2014/main" id="{213F4F93-FF85-03C4-89DD-BC5662A56AB7}"/>
              </a:ext>
            </a:extLst>
          </p:cNvPr>
          <p:cNvPicPr>
            <a:picLocks noChangeAspect="1"/>
          </p:cNvPicPr>
          <p:nvPr/>
        </p:nvPicPr>
        <p:blipFill>
          <a:blip r:embed="rId11"/>
          <a:stretch>
            <a:fillRect/>
          </a:stretch>
        </p:blipFill>
        <p:spPr>
          <a:xfrm>
            <a:off x="3479527" y="3960574"/>
            <a:ext cx="1534284" cy="1016133"/>
          </a:xfrm>
          <a:prstGeom prst="rect">
            <a:avLst/>
          </a:prstGeom>
        </p:spPr>
      </p:pic>
      <p:pic>
        <p:nvPicPr>
          <p:cNvPr id="25" name="Resim 24">
            <a:extLst>
              <a:ext uri="{FF2B5EF4-FFF2-40B4-BE49-F238E27FC236}">
                <a16:creationId xmlns:a16="http://schemas.microsoft.com/office/drawing/2014/main" id="{540F3741-D996-DE83-84F4-4D6FEBDED335}"/>
              </a:ext>
            </a:extLst>
          </p:cNvPr>
          <p:cNvPicPr>
            <a:picLocks noChangeAspect="1"/>
          </p:cNvPicPr>
          <p:nvPr/>
        </p:nvPicPr>
        <p:blipFill>
          <a:blip r:embed="rId12"/>
          <a:stretch>
            <a:fillRect/>
          </a:stretch>
        </p:blipFill>
        <p:spPr>
          <a:xfrm>
            <a:off x="6598528" y="3975036"/>
            <a:ext cx="1709037" cy="1001671"/>
          </a:xfrm>
          <a:prstGeom prst="rect">
            <a:avLst/>
          </a:prstGeom>
        </p:spPr>
      </p:pic>
      <p:sp>
        <p:nvSpPr>
          <p:cNvPr id="5" name="Başlık 1">
            <a:extLst>
              <a:ext uri="{FF2B5EF4-FFF2-40B4-BE49-F238E27FC236}">
                <a16:creationId xmlns:a16="http://schemas.microsoft.com/office/drawing/2014/main" id="{4CEBEBF4-3F9C-DC7D-CBD9-6FE61230184C}"/>
              </a:ext>
            </a:extLst>
          </p:cNvPr>
          <p:cNvSpPr>
            <a:spLocks noGrp="1"/>
          </p:cNvSpPr>
          <p:nvPr>
            <p:ph type="title"/>
          </p:nvPr>
        </p:nvSpPr>
        <p:spPr>
          <a:xfrm>
            <a:off x="530290" y="674304"/>
            <a:ext cx="8091196" cy="601519"/>
          </a:xfrm>
        </p:spPr>
        <p:txBody>
          <a:bodyPr rtlCol="0">
            <a:normAutofit/>
          </a:bodyPr>
          <a:lstStyle/>
          <a:p>
            <a:pPr rtl="0"/>
            <a:r>
              <a:rPr lang="tr-TR" b="1" dirty="0"/>
              <a:t>DİYABET REGRESYON ANALİZİ</a:t>
            </a:r>
          </a:p>
        </p:txBody>
      </p:sp>
    </p:spTree>
    <p:extLst>
      <p:ext uri="{BB962C8B-B14F-4D97-AF65-F5344CB8AC3E}">
        <p14:creationId xmlns:p14="http://schemas.microsoft.com/office/powerpoint/2010/main" val="3783554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7" y="581890"/>
            <a:ext cx="9276676" cy="523057"/>
          </a:xfrm>
        </p:spPr>
        <p:txBody>
          <a:bodyPr rtlCol="0">
            <a:normAutofit/>
          </a:bodyPr>
          <a:lstStyle/>
          <a:p>
            <a:r>
              <a:rPr lang="tr-TR" sz="2800" b="1" dirty="0"/>
              <a:t>7- Run [</a:t>
            </a:r>
            <a:r>
              <a:rPr lang="tr-TR" sz="2800" b="1" i="1" dirty="0" err="1"/>
              <a:t>train</a:t>
            </a:r>
            <a:r>
              <a:rPr lang="tr-TR" sz="2800" dirty="0"/>
              <a:t> Komut seti</a:t>
            </a:r>
            <a:r>
              <a:rPr lang="tr-TR" sz="2800" b="1" dirty="0"/>
              <a:t>]:</a:t>
            </a:r>
          </a:p>
        </p:txBody>
      </p:sp>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60</a:t>
            </a:r>
          </a:p>
        </p:txBody>
      </p:sp>
      <p:sp>
        <p:nvSpPr>
          <p:cNvPr id="5" name="İçerik Yer Tutucusu 2">
            <a:extLst>
              <a:ext uri="{FF2B5EF4-FFF2-40B4-BE49-F238E27FC236}">
                <a16:creationId xmlns:a16="http://schemas.microsoft.com/office/drawing/2014/main" id="{EEC73AD7-13A5-DEFA-042F-5AF31243098A}"/>
              </a:ext>
            </a:extLst>
          </p:cNvPr>
          <p:cNvSpPr txBox="1">
            <a:spLocks/>
          </p:cNvSpPr>
          <p:nvPr/>
        </p:nvSpPr>
        <p:spPr>
          <a:xfrm>
            <a:off x="278491" y="5849022"/>
            <a:ext cx="7552058" cy="565775"/>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500" b="1" dirty="0"/>
              <a:t>Hatamız 0’ın etrafında değil daha çok yayıldığını gözlemliyoruz. Bu durum şu an için bizim beklediğimiz ideal durum değil. Bizim için uygun gözükmüyor…</a:t>
            </a:r>
            <a:endParaRPr lang="tr-TR" sz="1500" dirty="0"/>
          </a:p>
        </p:txBody>
      </p:sp>
      <p:pic>
        <p:nvPicPr>
          <p:cNvPr id="13" name="Resim 12" descr="metin içeren bir resim&#10;&#10;Açıklama otomatik olarak oluşturuldu">
            <a:extLst>
              <a:ext uri="{FF2B5EF4-FFF2-40B4-BE49-F238E27FC236}">
                <a16:creationId xmlns:a16="http://schemas.microsoft.com/office/drawing/2014/main" id="{5B61CBE5-0E43-3F02-8831-7C29A183F57C}"/>
              </a:ext>
            </a:extLst>
          </p:cNvPr>
          <p:cNvPicPr>
            <a:picLocks noChangeAspect="1"/>
          </p:cNvPicPr>
          <p:nvPr/>
        </p:nvPicPr>
        <p:blipFill>
          <a:blip r:embed="rId4"/>
          <a:stretch>
            <a:fillRect/>
          </a:stretch>
        </p:blipFill>
        <p:spPr>
          <a:xfrm>
            <a:off x="6814734" y="1715080"/>
            <a:ext cx="4364167" cy="2106258"/>
          </a:xfrm>
          <a:prstGeom prst="rect">
            <a:avLst/>
          </a:prstGeom>
        </p:spPr>
      </p:pic>
      <p:sp>
        <p:nvSpPr>
          <p:cNvPr id="14" name="Dikdörtgen 13">
            <a:extLst>
              <a:ext uri="{FF2B5EF4-FFF2-40B4-BE49-F238E27FC236}">
                <a16:creationId xmlns:a16="http://schemas.microsoft.com/office/drawing/2014/main" id="{37C3EE0A-D151-3849-7FA8-44E19E1F44ED}"/>
              </a:ext>
            </a:extLst>
          </p:cNvPr>
          <p:cNvSpPr/>
          <p:nvPr/>
        </p:nvSpPr>
        <p:spPr>
          <a:xfrm>
            <a:off x="6980852" y="2529965"/>
            <a:ext cx="1164772" cy="194571"/>
          </a:xfrm>
          <a:custGeom>
            <a:avLst/>
            <a:gdLst>
              <a:gd name="connsiteX0" fmla="*/ 0 w 1164772"/>
              <a:gd name="connsiteY0" fmla="*/ 0 h 194571"/>
              <a:gd name="connsiteX1" fmla="*/ 570738 w 1164772"/>
              <a:gd name="connsiteY1" fmla="*/ 0 h 194571"/>
              <a:gd name="connsiteX2" fmla="*/ 1164772 w 1164772"/>
              <a:gd name="connsiteY2" fmla="*/ 0 h 194571"/>
              <a:gd name="connsiteX3" fmla="*/ 1164772 w 1164772"/>
              <a:gd name="connsiteY3" fmla="*/ 194571 h 194571"/>
              <a:gd name="connsiteX4" fmla="*/ 617329 w 1164772"/>
              <a:gd name="connsiteY4" fmla="*/ 194571 h 194571"/>
              <a:gd name="connsiteX5" fmla="*/ 0 w 1164772"/>
              <a:gd name="connsiteY5" fmla="*/ 194571 h 194571"/>
              <a:gd name="connsiteX6" fmla="*/ 0 w 1164772"/>
              <a:gd name="connsiteY6" fmla="*/ 0 h 194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4772" h="194571" extrusionOk="0">
                <a:moveTo>
                  <a:pt x="0" y="0"/>
                </a:moveTo>
                <a:cubicBezTo>
                  <a:pt x="254973" y="13191"/>
                  <a:pt x="376100" y="15556"/>
                  <a:pt x="570738" y="0"/>
                </a:cubicBezTo>
                <a:cubicBezTo>
                  <a:pt x="765376" y="-15556"/>
                  <a:pt x="900972" y="5115"/>
                  <a:pt x="1164772" y="0"/>
                </a:cubicBezTo>
                <a:cubicBezTo>
                  <a:pt x="1156203" y="86749"/>
                  <a:pt x="1170477" y="146369"/>
                  <a:pt x="1164772" y="194571"/>
                </a:cubicBezTo>
                <a:cubicBezTo>
                  <a:pt x="1028666" y="173884"/>
                  <a:pt x="777849" y="184674"/>
                  <a:pt x="617329" y="194571"/>
                </a:cubicBezTo>
                <a:cubicBezTo>
                  <a:pt x="456809" y="204468"/>
                  <a:pt x="153389" y="204908"/>
                  <a:pt x="0" y="194571"/>
                </a:cubicBezTo>
                <a:cubicBezTo>
                  <a:pt x="-3790" y="120586"/>
                  <a:pt x="8479" y="46127"/>
                  <a:pt x="0" y="0"/>
                </a:cubicBezTo>
                <a:close/>
              </a:path>
            </a:pathLst>
          </a:custGeom>
          <a:noFill/>
          <a:ln w="38100">
            <a:solidFill>
              <a:srgbClr val="0070C0"/>
            </a:solidFill>
            <a:extLst>
              <a:ext uri="{C807C97D-BFC1-408E-A445-0C87EB9F89A2}">
                <ask:lineSketchStyleProps xmlns:ask="http://schemas.microsoft.com/office/drawing/2018/sketchyshapes" sd="21637873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5" name="Grafik 14" descr="İmleç düz dolguyla">
            <a:extLst>
              <a:ext uri="{FF2B5EF4-FFF2-40B4-BE49-F238E27FC236}">
                <a16:creationId xmlns:a16="http://schemas.microsoft.com/office/drawing/2014/main" id="{279960F0-65BD-4200-1F0A-60AE555F2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30549" y="2449287"/>
            <a:ext cx="741685" cy="741685"/>
          </a:xfrm>
          <a:prstGeom prst="rect">
            <a:avLst/>
          </a:prstGeom>
        </p:spPr>
      </p:pic>
      <p:pic>
        <p:nvPicPr>
          <p:cNvPr id="17" name="Resim 16">
            <a:extLst>
              <a:ext uri="{FF2B5EF4-FFF2-40B4-BE49-F238E27FC236}">
                <a16:creationId xmlns:a16="http://schemas.microsoft.com/office/drawing/2014/main" id="{3967B999-B850-0746-6AA9-6E0B1D013E32}"/>
              </a:ext>
            </a:extLst>
          </p:cNvPr>
          <p:cNvPicPr>
            <a:picLocks noChangeAspect="1"/>
          </p:cNvPicPr>
          <p:nvPr/>
        </p:nvPicPr>
        <p:blipFill>
          <a:blip r:embed="rId7"/>
          <a:stretch>
            <a:fillRect/>
          </a:stretch>
        </p:blipFill>
        <p:spPr>
          <a:xfrm>
            <a:off x="278491" y="1715080"/>
            <a:ext cx="5166808" cy="3909399"/>
          </a:xfrm>
          <a:prstGeom prst="rect">
            <a:avLst/>
          </a:prstGeom>
        </p:spPr>
      </p:pic>
    </p:spTree>
    <p:extLst>
      <p:ext uri="{BB962C8B-B14F-4D97-AF65-F5344CB8AC3E}">
        <p14:creationId xmlns:p14="http://schemas.microsoft.com/office/powerpoint/2010/main" val="1305201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7" y="581890"/>
            <a:ext cx="9276676" cy="523057"/>
          </a:xfrm>
        </p:spPr>
        <p:txBody>
          <a:bodyPr rtlCol="0">
            <a:normAutofit/>
          </a:bodyPr>
          <a:lstStyle/>
          <a:p>
            <a:r>
              <a:rPr lang="tr-TR" sz="2800" b="1" dirty="0"/>
              <a:t>7- Run [</a:t>
            </a:r>
            <a:r>
              <a:rPr lang="tr-TR" sz="2800" b="1" i="1" dirty="0" err="1"/>
              <a:t>train</a:t>
            </a:r>
            <a:r>
              <a:rPr lang="tr-TR" sz="2800" dirty="0"/>
              <a:t> Komut seti</a:t>
            </a:r>
            <a:r>
              <a:rPr lang="tr-TR" sz="2800" b="1" dirty="0"/>
              <a:t>]:</a:t>
            </a:r>
          </a:p>
        </p:txBody>
      </p:sp>
      <p:sp>
        <p:nvSpPr>
          <p:cNvPr id="3" name="İçerik Yer Tutucusu 2"/>
          <p:cNvSpPr>
            <a:spLocks noGrp="1"/>
          </p:cNvSpPr>
          <p:nvPr>
            <p:ph idx="1"/>
          </p:nvPr>
        </p:nvSpPr>
        <p:spPr>
          <a:xfrm>
            <a:off x="2181807" y="327849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61</a:t>
            </a:r>
          </a:p>
        </p:txBody>
      </p:sp>
      <p:sp>
        <p:nvSpPr>
          <p:cNvPr id="5" name="İçerik Yer Tutucusu 2">
            <a:extLst>
              <a:ext uri="{FF2B5EF4-FFF2-40B4-BE49-F238E27FC236}">
                <a16:creationId xmlns:a16="http://schemas.microsoft.com/office/drawing/2014/main" id="{E7A4CF62-5FA7-97BC-1AA6-C16B589BC8AC}"/>
              </a:ext>
            </a:extLst>
          </p:cNvPr>
          <p:cNvSpPr txBox="1">
            <a:spLocks/>
          </p:cNvSpPr>
          <p:nvPr/>
        </p:nvSpPr>
        <p:spPr>
          <a:xfrm>
            <a:off x="194387" y="2031587"/>
            <a:ext cx="11048578" cy="3579503"/>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endParaRPr lang="tr-TR" sz="3300"/>
          </a:p>
          <a:p>
            <a:pPr marL="0" indent="0">
              <a:buFont typeface="Arial" panose="020B0604020202020204" pitchFamily="34" charset="0"/>
              <a:buNone/>
            </a:pPr>
            <a:endParaRPr lang="tr-TR" sz="3300" dirty="0"/>
          </a:p>
        </p:txBody>
      </p:sp>
      <p:sp>
        <p:nvSpPr>
          <p:cNvPr id="11" name="İçerik Yer Tutucusu 2">
            <a:extLst>
              <a:ext uri="{FF2B5EF4-FFF2-40B4-BE49-F238E27FC236}">
                <a16:creationId xmlns:a16="http://schemas.microsoft.com/office/drawing/2014/main" id="{9C7183D8-C4CC-4812-A36C-2A3740957051}"/>
              </a:ext>
            </a:extLst>
          </p:cNvPr>
          <p:cNvSpPr txBox="1">
            <a:spLocks/>
          </p:cNvSpPr>
          <p:nvPr/>
        </p:nvSpPr>
        <p:spPr>
          <a:xfrm>
            <a:off x="5421086" y="4112931"/>
            <a:ext cx="6498135" cy="2172549"/>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2000" dirty="0"/>
              <a:t>Burada Regresyon grafiklerini gözlemliyoruz.</a:t>
            </a:r>
          </a:p>
          <a:p>
            <a:pPr>
              <a:buFontTx/>
              <a:buChar char="-"/>
            </a:pPr>
            <a:r>
              <a:rPr lang="tr-TR" sz="2000" dirty="0"/>
              <a:t>Burada hedefimiz ve hesapladığımız değerler arasındaki korelasyon katsayılarını görüyoruz.</a:t>
            </a:r>
          </a:p>
          <a:p>
            <a:pPr>
              <a:buFontTx/>
              <a:buChar char="-"/>
            </a:pPr>
            <a:r>
              <a:rPr lang="tr-TR" sz="2000" dirty="0"/>
              <a:t>Grafiğimiz olumlu ve </a:t>
            </a:r>
            <a:r>
              <a:rPr lang="tr-TR" sz="2000" b="1" dirty="0"/>
              <a:t>R</a:t>
            </a:r>
            <a:r>
              <a:rPr lang="tr-TR" sz="2000" dirty="0"/>
              <a:t> şu an için </a:t>
            </a:r>
            <a:r>
              <a:rPr lang="tr-TR" sz="2000" b="1" dirty="0"/>
              <a:t>%24 </a:t>
            </a:r>
            <a:r>
              <a:rPr lang="tr-TR" sz="2000" dirty="0"/>
              <a:t>oranında. Devam ediyoruz…</a:t>
            </a:r>
          </a:p>
        </p:txBody>
      </p:sp>
      <p:pic>
        <p:nvPicPr>
          <p:cNvPr id="12" name="Resim 11" descr="metin içeren bir resim&#10;&#10;Açıklama otomatik olarak oluşturuldu">
            <a:extLst>
              <a:ext uri="{FF2B5EF4-FFF2-40B4-BE49-F238E27FC236}">
                <a16:creationId xmlns:a16="http://schemas.microsoft.com/office/drawing/2014/main" id="{6903AAAE-C9A1-8472-FB37-8E4639F081BC}"/>
              </a:ext>
            </a:extLst>
          </p:cNvPr>
          <p:cNvPicPr>
            <a:picLocks noChangeAspect="1"/>
          </p:cNvPicPr>
          <p:nvPr/>
        </p:nvPicPr>
        <p:blipFill>
          <a:blip r:embed="rId4"/>
          <a:stretch>
            <a:fillRect/>
          </a:stretch>
        </p:blipFill>
        <p:spPr>
          <a:xfrm>
            <a:off x="6814734" y="1715080"/>
            <a:ext cx="4364167" cy="2106258"/>
          </a:xfrm>
          <a:prstGeom prst="rect">
            <a:avLst/>
          </a:prstGeom>
        </p:spPr>
      </p:pic>
      <p:sp>
        <p:nvSpPr>
          <p:cNvPr id="13" name="Dikdörtgen 12">
            <a:extLst>
              <a:ext uri="{FF2B5EF4-FFF2-40B4-BE49-F238E27FC236}">
                <a16:creationId xmlns:a16="http://schemas.microsoft.com/office/drawing/2014/main" id="{CC5333C9-A292-17AB-FAE9-627281E12898}"/>
              </a:ext>
            </a:extLst>
          </p:cNvPr>
          <p:cNvSpPr/>
          <p:nvPr/>
        </p:nvSpPr>
        <p:spPr>
          <a:xfrm>
            <a:off x="6980852" y="2800559"/>
            <a:ext cx="1164772" cy="194571"/>
          </a:xfrm>
          <a:custGeom>
            <a:avLst/>
            <a:gdLst>
              <a:gd name="connsiteX0" fmla="*/ 0 w 1164772"/>
              <a:gd name="connsiteY0" fmla="*/ 0 h 194571"/>
              <a:gd name="connsiteX1" fmla="*/ 570738 w 1164772"/>
              <a:gd name="connsiteY1" fmla="*/ 0 h 194571"/>
              <a:gd name="connsiteX2" fmla="*/ 1164772 w 1164772"/>
              <a:gd name="connsiteY2" fmla="*/ 0 h 194571"/>
              <a:gd name="connsiteX3" fmla="*/ 1164772 w 1164772"/>
              <a:gd name="connsiteY3" fmla="*/ 194571 h 194571"/>
              <a:gd name="connsiteX4" fmla="*/ 617329 w 1164772"/>
              <a:gd name="connsiteY4" fmla="*/ 194571 h 194571"/>
              <a:gd name="connsiteX5" fmla="*/ 0 w 1164772"/>
              <a:gd name="connsiteY5" fmla="*/ 194571 h 194571"/>
              <a:gd name="connsiteX6" fmla="*/ 0 w 1164772"/>
              <a:gd name="connsiteY6" fmla="*/ 0 h 194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4772" h="194571" extrusionOk="0">
                <a:moveTo>
                  <a:pt x="0" y="0"/>
                </a:moveTo>
                <a:cubicBezTo>
                  <a:pt x="254973" y="13191"/>
                  <a:pt x="376100" y="15556"/>
                  <a:pt x="570738" y="0"/>
                </a:cubicBezTo>
                <a:cubicBezTo>
                  <a:pt x="765376" y="-15556"/>
                  <a:pt x="900972" y="5115"/>
                  <a:pt x="1164772" y="0"/>
                </a:cubicBezTo>
                <a:cubicBezTo>
                  <a:pt x="1156203" y="86749"/>
                  <a:pt x="1170477" y="146369"/>
                  <a:pt x="1164772" y="194571"/>
                </a:cubicBezTo>
                <a:cubicBezTo>
                  <a:pt x="1028666" y="173884"/>
                  <a:pt x="777849" y="184674"/>
                  <a:pt x="617329" y="194571"/>
                </a:cubicBezTo>
                <a:cubicBezTo>
                  <a:pt x="456809" y="204468"/>
                  <a:pt x="153389" y="204908"/>
                  <a:pt x="0" y="194571"/>
                </a:cubicBezTo>
                <a:cubicBezTo>
                  <a:pt x="-3790" y="120586"/>
                  <a:pt x="8479" y="46127"/>
                  <a:pt x="0" y="0"/>
                </a:cubicBezTo>
                <a:close/>
              </a:path>
            </a:pathLst>
          </a:custGeom>
          <a:noFill/>
          <a:ln w="38100">
            <a:solidFill>
              <a:srgbClr val="0070C0"/>
            </a:solidFill>
            <a:extLst>
              <a:ext uri="{C807C97D-BFC1-408E-A445-0C87EB9F89A2}">
                <ask:lineSketchStyleProps xmlns:ask="http://schemas.microsoft.com/office/drawing/2018/sketchyshapes" sd="21637873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4" name="Grafik 13" descr="İmleç düz dolguyla">
            <a:extLst>
              <a:ext uri="{FF2B5EF4-FFF2-40B4-BE49-F238E27FC236}">
                <a16:creationId xmlns:a16="http://schemas.microsoft.com/office/drawing/2014/main" id="{EC24D220-A6C9-69AC-A88B-279CFDC8B9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74781" y="2705977"/>
            <a:ext cx="741685" cy="741685"/>
          </a:xfrm>
          <a:prstGeom prst="rect">
            <a:avLst/>
          </a:prstGeom>
        </p:spPr>
      </p:pic>
      <p:pic>
        <p:nvPicPr>
          <p:cNvPr id="17" name="Resim 16">
            <a:extLst>
              <a:ext uri="{FF2B5EF4-FFF2-40B4-BE49-F238E27FC236}">
                <a16:creationId xmlns:a16="http://schemas.microsoft.com/office/drawing/2014/main" id="{35DFB803-3A5D-0AD3-E853-60516C4333A8}"/>
              </a:ext>
            </a:extLst>
          </p:cNvPr>
          <p:cNvPicPr>
            <a:picLocks noChangeAspect="1"/>
          </p:cNvPicPr>
          <p:nvPr/>
        </p:nvPicPr>
        <p:blipFill>
          <a:blip r:embed="rId7"/>
          <a:stretch>
            <a:fillRect/>
          </a:stretch>
        </p:blipFill>
        <p:spPr>
          <a:xfrm>
            <a:off x="287812" y="1715080"/>
            <a:ext cx="4824534" cy="4960353"/>
          </a:xfrm>
          <a:prstGeom prst="rect">
            <a:avLst/>
          </a:prstGeom>
        </p:spPr>
      </p:pic>
    </p:spTree>
    <p:extLst>
      <p:ext uri="{BB962C8B-B14F-4D97-AF65-F5344CB8AC3E}">
        <p14:creationId xmlns:p14="http://schemas.microsoft.com/office/powerpoint/2010/main" val="1798113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nodePh="1">
                                  <p:stCondLst>
                                    <p:cond delay="0"/>
                                  </p:stCondLst>
                                  <p:endCondLst>
                                    <p:cond evt="begin" delay="0">
                                      <p:tn val="10"/>
                                    </p:cond>
                                  </p:end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fade">
                                      <p:cBhvr>
                                        <p:cTn id="17" dur="500"/>
                                        <p:tgtEl>
                                          <p:spTgt spid="1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xEl>
                                              <p:pRg st="1" end="1"/>
                                            </p:txEl>
                                          </p:spTgt>
                                        </p:tgtEl>
                                        <p:attrNameLst>
                                          <p:attrName>style.visibility</p:attrName>
                                        </p:attrNameLst>
                                      </p:cBhvr>
                                      <p:to>
                                        <p:strVal val="visible"/>
                                      </p:to>
                                    </p:set>
                                    <p:animEffect transition="in" filter="fade">
                                      <p:cBhvr>
                                        <p:cTn id="22" dur="500"/>
                                        <p:tgtEl>
                                          <p:spTgt spid="11">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animEffect transition="in" filter="fade">
                                      <p:cBhvr>
                                        <p:cTn id="27"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11"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7" y="581890"/>
            <a:ext cx="9276676" cy="523057"/>
          </a:xfrm>
        </p:spPr>
        <p:txBody>
          <a:bodyPr rtlCol="0">
            <a:normAutofit/>
          </a:bodyPr>
          <a:lstStyle/>
          <a:p>
            <a:r>
              <a:rPr lang="tr-TR" sz="2800" b="1" dirty="0"/>
              <a:t>7- Run [</a:t>
            </a:r>
            <a:r>
              <a:rPr lang="tr-TR" sz="2800" b="1" i="1" dirty="0" err="1"/>
              <a:t>train</a:t>
            </a:r>
            <a:r>
              <a:rPr lang="tr-TR" sz="2800" dirty="0"/>
              <a:t> Komut seti</a:t>
            </a:r>
            <a:r>
              <a:rPr lang="tr-TR" sz="2800" b="1" dirty="0"/>
              <a:t>]:</a:t>
            </a:r>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62</a:t>
            </a:r>
          </a:p>
        </p:txBody>
      </p:sp>
      <p:sp>
        <p:nvSpPr>
          <p:cNvPr id="10" name="İçerik Yer Tutucusu 2">
            <a:extLst>
              <a:ext uri="{FF2B5EF4-FFF2-40B4-BE49-F238E27FC236}">
                <a16:creationId xmlns:a16="http://schemas.microsoft.com/office/drawing/2014/main" id="{A9C78EB9-53FB-22F0-A5E1-8DFB515E581F}"/>
              </a:ext>
            </a:extLst>
          </p:cNvPr>
          <p:cNvSpPr txBox="1">
            <a:spLocks/>
          </p:cNvSpPr>
          <p:nvPr/>
        </p:nvSpPr>
        <p:spPr>
          <a:xfrm>
            <a:off x="194387" y="1637019"/>
            <a:ext cx="7552058" cy="365532"/>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500" b="1" dirty="0"/>
              <a:t>Test verilerini sınamak için alttaki kodu seçerek f9 ile </a:t>
            </a:r>
            <a:r>
              <a:rPr lang="tr-TR" sz="1500" b="1" i="1" dirty="0" err="1"/>
              <a:t>run</a:t>
            </a:r>
            <a:r>
              <a:rPr lang="tr-TR" sz="1500" b="1" dirty="0"/>
              <a:t> işlemi yapıyoruz.</a:t>
            </a:r>
            <a:endParaRPr lang="tr-TR" sz="1500" dirty="0"/>
          </a:p>
        </p:txBody>
      </p:sp>
      <p:sp>
        <p:nvSpPr>
          <p:cNvPr id="12" name="İçerik Yer Tutucusu 2">
            <a:extLst>
              <a:ext uri="{FF2B5EF4-FFF2-40B4-BE49-F238E27FC236}">
                <a16:creationId xmlns:a16="http://schemas.microsoft.com/office/drawing/2014/main" id="{84372856-2C26-1C68-DD6B-C0E2F6C6BBD5}"/>
              </a:ext>
            </a:extLst>
          </p:cNvPr>
          <p:cNvSpPr txBox="1">
            <a:spLocks/>
          </p:cNvSpPr>
          <p:nvPr/>
        </p:nvSpPr>
        <p:spPr>
          <a:xfrm>
            <a:off x="205660" y="5483369"/>
            <a:ext cx="5571931" cy="859697"/>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500" b="1" dirty="0"/>
              <a:t>Testimizin başarısı: 0.12</a:t>
            </a:r>
          </a:p>
          <a:p>
            <a:pPr marL="0" indent="0">
              <a:buNone/>
            </a:pPr>
            <a:r>
              <a:rPr lang="tr-TR" sz="1500" b="1" dirty="0"/>
              <a:t>Bizim için uygun gözüküyor…</a:t>
            </a:r>
          </a:p>
        </p:txBody>
      </p:sp>
      <p:pic>
        <p:nvPicPr>
          <p:cNvPr id="13" name="Resim 12" descr="metin içeren bir resim&#10;&#10;Açıklama otomatik olarak oluşturuldu">
            <a:extLst>
              <a:ext uri="{FF2B5EF4-FFF2-40B4-BE49-F238E27FC236}">
                <a16:creationId xmlns:a16="http://schemas.microsoft.com/office/drawing/2014/main" id="{A5132365-6129-9BD4-D739-43AC5F4F4CBB}"/>
              </a:ext>
            </a:extLst>
          </p:cNvPr>
          <p:cNvPicPr>
            <a:picLocks noChangeAspect="1"/>
          </p:cNvPicPr>
          <p:nvPr/>
        </p:nvPicPr>
        <p:blipFill>
          <a:blip r:embed="rId4"/>
          <a:stretch>
            <a:fillRect/>
          </a:stretch>
        </p:blipFill>
        <p:spPr>
          <a:xfrm>
            <a:off x="284292" y="2031228"/>
            <a:ext cx="4616834" cy="1021859"/>
          </a:xfrm>
          <a:prstGeom prst="rect">
            <a:avLst/>
          </a:prstGeom>
        </p:spPr>
      </p:pic>
      <p:cxnSp>
        <p:nvCxnSpPr>
          <p:cNvPr id="19" name="Bağlayıcı: Dirsek 18">
            <a:extLst>
              <a:ext uri="{FF2B5EF4-FFF2-40B4-BE49-F238E27FC236}">
                <a16:creationId xmlns:a16="http://schemas.microsoft.com/office/drawing/2014/main" id="{E2486E8B-EDBB-8A40-4E92-5B374BBDB539}"/>
              </a:ext>
            </a:extLst>
          </p:cNvPr>
          <p:cNvCxnSpPr>
            <a:cxnSpLocks/>
          </p:cNvCxnSpPr>
          <p:nvPr/>
        </p:nvCxnSpPr>
        <p:spPr>
          <a:xfrm>
            <a:off x="363894" y="2379306"/>
            <a:ext cx="2616458" cy="1250302"/>
          </a:xfrm>
          <a:prstGeom prst="bentConnector3">
            <a:avLst>
              <a:gd name="adj1" fmla="val -7415"/>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Bağlayıcı: Dirsek 19">
            <a:extLst>
              <a:ext uri="{FF2B5EF4-FFF2-40B4-BE49-F238E27FC236}">
                <a16:creationId xmlns:a16="http://schemas.microsoft.com/office/drawing/2014/main" id="{0DD30603-9DF4-CDBC-C5C2-6C1F5CDDE135}"/>
              </a:ext>
            </a:extLst>
          </p:cNvPr>
          <p:cNvCxnSpPr>
            <a:cxnSpLocks/>
          </p:cNvCxnSpPr>
          <p:nvPr/>
        </p:nvCxnSpPr>
        <p:spPr>
          <a:xfrm>
            <a:off x="363894" y="2890801"/>
            <a:ext cx="2627732" cy="1786581"/>
          </a:xfrm>
          <a:prstGeom prst="bentConnector3">
            <a:avLst>
              <a:gd name="adj1" fmla="val -3262"/>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2" name="Resim 21">
            <a:extLst>
              <a:ext uri="{FF2B5EF4-FFF2-40B4-BE49-F238E27FC236}">
                <a16:creationId xmlns:a16="http://schemas.microsoft.com/office/drawing/2014/main" id="{548D8EE8-6E79-AE7B-F29D-C5E69CCCB3E6}"/>
              </a:ext>
            </a:extLst>
          </p:cNvPr>
          <p:cNvPicPr>
            <a:picLocks noChangeAspect="1"/>
          </p:cNvPicPr>
          <p:nvPr/>
        </p:nvPicPr>
        <p:blipFill>
          <a:blip r:embed="rId5"/>
          <a:stretch>
            <a:fillRect/>
          </a:stretch>
        </p:blipFill>
        <p:spPr>
          <a:xfrm>
            <a:off x="6096000" y="2054059"/>
            <a:ext cx="4724809" cy="4648603"/>
          </a:xfrm>
          <a:prstGeom prst="rect">
            <a:avLst/>
          </a:prstGeom>
        </p:spPr>
      </p:pic>
      <p:pic>
        <p:nvPicPr>
          <p:cNvPr id="24" name="Resim 23" descr="metin içeren bir resim&#10;&#10;Açıklama otomatik olarak oluşturuldu">
            <a:extLst>
              <a:ext uri="{FF2B5EF4-FFF2-40B4-BE49-F238E27FC236}">
                <a16:creationId xmlns:a16="http://schemas.microsoft.com/office/drawing/2014/main" id="{B9A95C60-6464-66E4-DBB0-ABAE3AD5938A}"/>
              </a:ext>
            </a:extLst>
          </p:cNvPr>
          <p:cNvPicPr>
            <a:picLocks noChangeAspect="1"/>
          </p:cNvPicPr>
          <p:nvPr/>
        </p:nvPicPr>
        <p:blipFill>
          <a:blip r:embed="rId6"/>
          <a:stretch>
            <a:fillRect/>
          </a:stretch>
        </p:blipFill>
        <p:spPr>
          <a:xfrm>
            <a:off x="2991625" y="3163140"/>
            <a:ext cx="1404883" cy="1743708"/>
          </a:xfrm>
          <a:prstGeom prst="rect">
            <a:avLst/>
          </a:prstGeom>
        </p:spPr>
      </p:pic>
    </p:spTree>
    <p:extLst>
      <p:ext uri="{BB962C8B-B14F-4D97-AF65-F5344CB8AC3E}">
        <p14:creationId xmlns:p14="http://schemas.microsoft.com/office/powerpoint/2010/main" val="3526208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500"/>
                                        <p:tgtEl>
                                          <p:spTgt spid="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animEffect transition="in" filter="fade">
                                      <p:cBhvr>
                                        <p:cTn id="17"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2"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63</a:t>
            </a:r>
          </a:p>
        </p:txBody>
      </p:sp>
      <p:sp>
        <p:nvSpPr>
          <p:cNvPr id="5" name="İçerik Yer Tutucusu 2">
            <a:extLst>
              <a:ext uri="{FF2B5EF4-FFF2-40B4-BE49-F238E27FC236}">
                <a16:creationId xmlns:a16="http://schemas.microsoft.com/office/drawing/2014/main" id="{9439D2EC-DF96-5AE7-17B7-DFF91CD6DC72}"/>
              </a:ext>
            </a:extLst>
          </p:cNvPr>
          <p:cNvSpPr txBox="1">
            <a:spLocks/>
          </p:cNvSpPr>
          <p:nvPr/>
        </p:nvSpPr>
        <p:spPr>
          <a:xfrm>
            <a:off x="194387" y="2031587"/>
            <a:ext cx="11048578" cy="3579503"/>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endParaRPr lang="tr-TR" sz="3300"/>
          </a:p>
          <a:p>
            <a:pPr marL="0" indent="0">
              <a:buFont typeface="Arial" panose="020B0604020202020204" pitchFamily="34" charset="0"/>
              <a:buNone/>
            </a:pPr>
            <a:endParaRPr lang="tr-TR" sz="3300" dirty="0"/>
          </a:p>
        </p:txBody>
      </p:sp>
      <p:sp>
        <p:nvSpPr>
          <p:cNvPr id="9" name="Metin kutusu 8">
            <a:extLst>
              <a:ext uri="{FF2B5EF4-FFF2-40B4-BE49-F238E27FC236}">
                <a16:creationId xmlns:a16="http://schemas.microsoft.com/office/drawing/2014/main" id="{6701BF7B-57C7-05B0-3E53-FDDF2C2E670B}"/>
              </a:ext>
            </a:extLst>
          </p:cNvPr>
          <p:cNvSpPr txBox="1"/>
          <p:nvPr/>
        </p:nvSpPr>
        <p:spPr>
          <a:xfrm>
            <a:off x="194387" y="1844550"/>
            <a:ext cx="11160968" cy="353943"/>
          </a:xfrm>
          <a:prstGeom prst="rect">
            <a:avLst/>
          </a:prstGeom>
          <a:noFill/>
        </p:spPr>
        <p:txBody>
          <a:bodyPr wrap="square">
            <a:spAutoFit/>
          </a:bodyPr>
          <a:lstStyle/>
          <a:p>
            <a:r>
              <a:rPr lang="tr-TR" sz="1700" b="1" dirty="0"/>
              <a:t>İlk yapmamız gereken Matlab programının </a:t>
            </a:r>
            <a:r>
              <a:rPr lang="tr-TR" sz="1700" b="1" dirty="0" err="1"/>
              <a:t>Command</a:t>
            </a:r>
            <a:r>
              <a:rPr lang="tr-TR" sz="1700" b="1" dirty="0"/>
              <a:t> </a:t>
            </a:r>
            <a:r>
              <a:rPr lang="tr-TR" sz="1700" b="1" dirty="0" err="1"/>
              <a:t>Window</a:t>
            </a:r>
            <a:r>
              <a:rPr lang="tr-TR" sz="1700" b="1" dirty="0"/>
              <a:t> paneline </a:t>
            </a:r>
            <a:r>
              <a:rPr lang="tr-TR" sz="1700" b="1" i="1" dirty="0" err="1"/>
              <a:t>nnstart</a:t>
            </a:r>
            <a:r>
              <a:rPr lang="tr-TR" sz="1700" b="1" i="1" dirty="0"/>
              <a:t> </a:t>
            </a:r>
            <a:r>
              <a:rPr lang="tr-TR" sz="1700" b="1" dirty="0"/>
              <a:t>komutunu girmektir. </a:t>
            </a:r>
            <a:endParaRPr lang="tr-TR" sz="1700" dirty="0"/>
          </a:p>
        </p:txBody>
      </p:sp>
      <p:pic>
        <p:nvPicPr>
          <p:cNvPr id="11" name="Resim 10">
            <a:extLst>
              <a:ext uri="{FF2B5EF4-FFF2-40B4-BE49-F238E27FC236}">
                <a16:creationId xmlns:a16="http://schemas.microsoft.com/office/drawing/2014/main" id="{CA7D0B38-8E7D-6FD3-B067-DA612B02B6E6}"/>
              </a:ext>
            </a:extLst>
          </p:cNvPr>
          <p:cNvPicPr>
            <a:picLocks noChangeAspect="1"/>
          </p:cNvPicPr>
          <p:nvPr/>
        </p:nvPicPr>
        <p:blipFill>
          <a:blip r:embed="rId4"/>
          <a:stretch>
            <a:fillRect/>
          </a:stretch>
        </p:blipFill>
        <p:spPr>
          <a:xfrm>
            <a:off x="10564192" y="1844550"/>
            <a:ext cx="1116277" cy="353942"/>
          </a:xfrm>
          <a:prstGeom prst="rect">
            <a:avLst/>
          </a:prstGeom>
        </p:spPr>
      </p:pic>
      <p:pic>
        <p:nvPicPr>
          <p:cNvPr id="12" name="Resim 11" descr="metin içeren bir resim&#10;&#10;Açıklama otomatik olarak oluşturuldu">
            <a:extLst>
              <a:ext uri="{FF2B5EF4-FFF2-40B4-BE49-F238E27FC236}">
                <a16:creationId xmlns:a16="http://schemas.microsoft.com/office/drawing/2014/main" id="{C86A4EBF-3F1A-C74D-CB7C-4E926CAD5759}"/>
              </a:ext>
            </a:extLst>
          </p:cNvPr>
          <p:cNvPicPr>
            <a:picLocks noChangeAspect="1"/>
          </p:cNvPicPr>
          <p:nvPr/>
        </p:nvPicPr>
        <p:blipFill>
          <a:blip r:embed="rId5"/>
          <a:stretch>
            <a:fillRect/>
          </a:stretch>
        </p:blipFill>
        <p:spPr>
          <a:xfrm>
            <a:off x="2883790" y="2446288"/>
            <a:ext cx="5669771" cy="3292125"/>
          </a:xfrm>
          <a:prstGeom prst="rect">
            <a:avLst/>
          </a:prstGeom>
          <a:ln w="28575">
            <a:solidFill>
              <a:srgbClr val="46B0AB"/>
            </a:solidFill>
          </a:ln>
        </p:spPr>
      </p:pic>
      <p:sp>
        <p:nvSpPr>
          <p:cNvPr id="14" name="Metin kutusu 13">
            <a:extLst>
              <a:ext uri="{FF2B5EF4-FFF2-40B4-BE49-F238E27FC236}">
                <a16:creationId xmlns:a16="http://schemas.microsoft.com/office/drawing/2014/main" id="{01249758-70DE-D1E2-AB1A-7DE9955DEB45}"/>
              </a:ext>
            </a:extLst>
          </p:cNvPr>
          <p:cNvSpPr txBox="1"/>
          <p:nvPr/>
        </p:nvSpPr>
        <p:spPr>
          <a:xfrm>
            <a:off x="194387" y="5986208"/>
            <a:ext cx="11160968" cy="353943"/>
          </a:xfrm>
          <a:prstGeom prst="rect">
            <a:avLst/>
          </a:prstGeom>
          <a:noFill/>
        </p:spPr>
        <p:txBody>
          <a:bodyPr wrap="square">
            <a:spAutoFit/>
          </a:bodyPr>
          <a:lstStyle/>
          <a:p>
            <a:r>
              <a:rPr lang="tr-TR" sz="1700" b="1" dirty="0"/>
              <a:t>Açılan </a:t>
            </a:r>
            <a:r>
              <a:rPr lang="tr-TR" sz="1700" b="1" dirty="0" err="1"/>
              <a:t>panalden</a:t>
            </a:r>
            <a:r>
              <a:rPr lang="tr-TR" sz="1700" b="1" dirty="0"/>
              <a:t> regresyon işlemi yapacağımız için </a:t>
            </a:r>
            <a:r>
              <a:rPr lang="tr-TR" sz="1700" b="1" dirty="0" err="1"/>
              <a:t>Fitting</a:t>
            </a:r>
            <a:r>
              <a:rPr lang="tr-TR" sz="1700" b="1" dirty="0"/>
              <a:t> sekmesi seçilir.</a:t>
            </a:r>
            <a:endParaRPr lang="tr-TR" sz="1700" dirty="0"/>
          </a:p>
        </p:txBody>
      </p:sp>
      <p:sp>
        <p:nvSpPr>
          <p:cNvPr id="15" name="Dikdörtgen 14">
            <a:extLst>
              <a:ext uri="{FF2B5EF4-FFF2-40B4-BE49-F238E27FC236}">
                <a16:creationId xmlns:a16="http://schemas.microsoft.com/office/drawing/2014/main" id="{DA4B942C-6F36-7A0D-3029-C01360A1381A}"/>
              </a:ext>
            </a:extLst>
          </p:cNvPr>
          <p:cNvSpPr/>
          <p:nvPr/>
        </p:nvSpPr>
        <p:spPr>
          <a:xfrm>
            <a:off x="6400105" y="3912911"/>
            <a:ext cx="2061206" cy="179439"/>
          </a:xfrm>
          <a:custGeom>
            <a:avLst/>
            <a:gdLst>
              <a:gd name="connsiteX0" fmla="*/ 0 w 2061206"/>
              <a:gd name="connsiteY0" fmla="*/ 0 h 179439"/>
              <a:gd name="connsiteX1" fmla="*/ 666457 w 2061206"/>
              <a:gd name="connsiteY1" fmla="*/ 0 h 179439"/>
              <a:gd name="connsiteX2" fmla="*/ 1312301 w 2061206"/>
              <a:gd name="connsiteY2" fmla="*/ 0 h 179439"/>
              <a:gd name="connsiteX3" fmla="*/ 2061206 w 2061206"/>
              <a:gd name="connsiteY3" fmla="*/ 0 h 179439"/>
              <a:gd name="connsiteX4" fmla="*/ 2061206 w 2061206"/>
              <a:gd name="connsiteY4" fmla="*/ 179439 h 179439"/>
              <a:gd name="connsiteX5" fmla="*/ 1394749 w 2061206"/>
              <a:gd name="connsiteY5" fmla="*/ 179439 h 179439"/>
              <a:gd name="connsiteX6" fmla="*/ 707681 w 2061206"/>
              <a:gd name="connsiteY6" fmla="*/ 179439 h 179439"/>
              <a:gd name="connsiteX7" fmla="*/ 0 w 2061206"/>
              <a:gd name="connsiteY7" fmla="*/ 179439 h 179439"/>
              <a:gd name="connsiteX8" fmla="*/ 0 w 2061206"/>
              <a:gd name="connsiteY8" fmla="*/ 0 h 179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1206" h="179439" extrusionOk="0">
                <a:moveTo>
                  <a:pt x="0" y="0"/>
                </a:moveTo>
                <a:cubicBezTo>
                  <a:pt x="233373" y="17613"/>
                  <a:pt x="421327" y="-5914"/>
                  <a:pt x="666457" y="0"/>
                </a:cubicBezTo>
                <a:cubicBezTo>
                  <a:pt x="911587" y="5914"/>
                  <a:pt x="1167202" y="-16407"/>
                  <a:pt x="1312301" y="0"/>
                </a:cubicBezTo>
                <a:cubicBezTo>
                  <a:pt x="1457400" y="16407"/>
                  <a:pt x="1905306" y="-19499"/>
                  <a:pt x="2061206" y="0"/>
                </a:cubicBezTo>
                <a:cubicBezTo>
                  <a:pt x="2068737" y="46727"/>
                  <a:pt x="2064804" y="100896"/>
                  <a:pt x="2061206" y="179439"/>
                </a:cubicBezTo>
                <a:cubicBezTo>
                  <a:pt x="1804666" y="205221"/>
                  <a:pt x="1577835" y="200543"/>
                  <a:pt x="1394749" y="179439"/>
                </a:cubicBezTo>
                <a:cubicBezTo>
                  <a:pt x="1211663" y="158335"/>
                  <a:pt x="1040496" y="181224"/>
                  <a:pt x="707681" y="179439"/>
                </a:cubicBezTo>
                <a:cubicBezTo>
                  <a:pt x="374866" y="177654"/>
                  <a:pt x="345441" y="144529"/>
                  <a:pt x="0" y="179439"/>
                </a:cubicBezTo>
                <a:cubicBezTo>
                  <a:pt x="-4031" y="112910"/>
                  <a:pt x="-2214" y="55953"/>
                  <a:pt x="0" y="0"/>
                </a:cubicBezTo>
                <a:close/>
              </a:path>
            </a:pathLst>
          </a:custGeom>
          <a:noFill/>
          <a:ln w="38100">
            <a:solidFill>
              <a:srgbClr val="0070C0"/>
            </a:solidFill>
            <a:extLst>
              <a:ext uri="{C807C97D-BFC1-408E-A445-0C87EB9F89A2}">
                <ask:lineSketchStyleProps xmlns:ask="http://schemas.microsoft.com/office/drawing/2018/sketchyshapes" sd="21637873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6" name="Grafik 15" descr="İmleç düz dolguyla">
            <a:extLst>
              <a:ext uri="{FF2B5EF4-FFF2-40B4-BE49-F238E27FC236}">
                <a16:creationId xmlns:a16="http://schemas.microsoft.com/office/drawing/2014/main" id="{9624983A-FB03-DE28-E7CB-0CE20FC027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36594" y="3821338"/>
            <a:ext cx="741685" cy="741685"/>
          </a:xfrm>
          <a:prstGeom prst="rect">
            <a:avLst/>
          </a:prstGeom>
        </p:spPr>
      </p:pic>
      <p:sp>
        <p:nvSpPr>
          <p:cNvPr id="22" name="Başlık 1">
            <a:extLst>
              <a:ext uri="{FF2B5EF4-FFF2-40B4-BE49-F238E27FC236}">
                <a16:creationId xmlns:a16="http://schemas.microsoft.com/office/drawing/2014/main" id="{A59381E6-5201-5141-CC40-CE4AF533EE8C}"/>
              </a:ext>
            </a:extLst>
          </p:cNvPr>
          <p:cNvSpPr>
            <a:spLocks noGrp="1"/>
          </p:cNvSpPr>
          <p:nvPr>
            <p:ph type="title"/>
          </p:nvPr>
        </p:nvSpPr>
        <p:spPr>
          <a:xfrm>
            <a:off x="134027" y="581890"/>
            <a:ext cx="9276676" cy="523057"/>
          </a:xfrm>
        </p:spPr>
        <p:txBody>
          <a:bodyPr rtlCol="0">
            <a:normAutofit/>
          </a:bodyPr>
          <a:lstStyle/>
          <a:p>
            <a:r>
              <a:rPr lang="tr-TR" sz="2800" b="1" dirty="0"/>
              <a:t>7- Run [</a:t>
            </a:r>
            <a:r>
              <a:rPr lang="tr-TR" sz="2800" b="1" i="1" dirty="0" err="1"/>
              <a:t>nnstart</a:t>
            </a:r>
            <a:r>
              <a:rPr lang="tr-TR" sz="2800" dirty="0"/>
              <a:t> komutu</a:t>
            </a:r>
            <a:r>
              <a:rPr lang="tr-TR" sz="2800" b="1" dirty="0"/>
              <a:t>]:</a:t>
            </a:r>
          </a:p>
        </p:txBody>
      </p:sp>
    </p:spTree>
    <p:extLst>
      <p:ext uri="{BB962C8B-B14F-4D97-AF65-F5344CB8AC3E}">
        <p14:creationId xmlns:p14="http://schemas.microsoft.com/office/powerpoint/2010/main" val="1216051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nodePh="1">
                                  <p:stCondLst>
                                    <p:cond delay="0"/>
                                  </p:stCondLst>
                                  <p:endCondLst>
                                    <p:cond evt="begin" delay="0">
                                      <p:tn val="10"/>
                                    </p:cond>
                                  </p:end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7" y="581890"/>
            <a:ext cx="9276676" cy="523057"/>
          </a:xfrm>
        </p:spPr>
        <p:txBody>
          <a:bodyPr rtlCol="0">
            <a:normAutofit/>
          </a:bodyPr>
          <a:lstStyle/>
          <a:p>
            <a:r>
              <a:rPr lang="tr-TR" sz="2800" b="1" dirty="0"/>
              <a:t>7- Run [</a:t>
            </a:r>
            <a:r>
              <a:rPr lang="tr-TR" sz="2800" b="1" i="1" dirty="0" err="1"/>
              <a:t>nnstart</a:t>
            </a:r>
            <a:r>
              <a:rPr lang="tr-TR" sz="2800" dirty="0"/>
              <a:t> komutu</a:t>
            </a:r>
            <a:r>
              <a:rPr lang="tr-TR" sz="2800" b="1" dirty="0"/>
              <a:t>]:</a:t>
            </a:r>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64</a:t>
            </a:r>
          </a:p>
        </p:txBody>
      </p:sp>
      <p:sp>
        <p:nvSpPr>
          <p:cNvPr id="4" name="İçerik Yer Tutucusu 2">
            <a:extLst>
              <a:ext uri="{FF2B5EF4-FFF2-40B4-BE49-F238E27FC236}">
                <a16:creationId xmlns:a16="http://schemas.microsoft.com/office/drawing/2014/main" id="{FB1BBBEF-17B1-4994-CE4E-DB6B0064C641}"/>
              </a:ext>
            </a:extLst>
          </p:cNvPr>
          <p:cNvSpPr txBox="1">
            <a:spLocks/>
          </p:cNvSpPr>
          <p:nvPr/>
        </p:nvSpPr>
        <p:spPr>
          <a:xfrm>
            <a:off x="322979" y="1722364"/>
            <a:ext cx="7552058" cy="2607039"/>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2500" b="1" dirty="0"/>
              <a:t>Sağdaki şekilde </a:t>
            </a:r>
            <a:r>
              <a:rPr lang="tr-TR" sz="2500" b="1" dirty="0" err="1"/>
              <a:t>Fitting</a:t>
            </a:r>
            <a:r>
              <a:rPr lang="tr-TR" sz="2500" b="1" dirty="0"/>
              <a:t> MLP Algoritmasının genel bir gösterimini görüyoruz.</a:t>
            </a:r>
          </a:p>
          <a:p>
            <a:pPr marL="0" indent="0">
              <a:buNone/>
            </a:pPr>
            <a:r>
              <a:rPr lang="tr-TR" sz="2500" b="1" dirty="0"/>
              <a:t>Burayı inceledikten sonra sol üst köşeden </a:t>
            </a:r>
            <a:r>
              <a:rPr lang="tr-TR" sz="2500" b="1" dirty="0" err="1"/>
              <a:t>import</a:t>
            </a:r>
            <a:r>
              <a:rPr lang="tr-TR" sz="2500" b="1" dirty="0"/>
              <a:t> sekmesine tıkladıktan sonra uygun verileri ve seçenekleri seçerek verileri içeri alıyoruz ve algoritmamızı oluşturuyoruz.</a:t>
            </a:r>
            <a:endParaRPr lang="tr-TR" sz="2500" dirty="0"/>
          </a:p>
        </p:txBody>
      </p:sp>
      <p:pic>
        <p:nvPicPr>
          <p:cNvPr id="11" name="Resim 10" descr="metin, elektronik eşyalar, jak, ekran görüntüsü içeren bir resim&#10;&#10;Açıklama otomatik olarak oluşturuldu">
            <a:extLst>
              <a:ext uri="{FF2B5EF4-FFF2-40B4-BE49-F238E27FC236}">
                <a16:creationId xmlns:a16="http://schemas.microsoft.com/office/drawing/2014/main" id="{DFE442F4-3E58-8E1E-ABCD-EADF8DF06CDE}"/>
              </a:ext>
            </a:extLst>
          </p:cNvPr>
          <p:cNvPicPr>
            <a:picLocks noChangeAspect="1"/>
          </p:cNvPicPr>
          <p:nvPr/>
        </p:nvPicPr>
        <p:blipFill>
          <a:blip r:embed="rId4"/>
          <a:stretch>
            <a:fillRect/>
          </a:stretch>
        </p:blipFill>
        <p:spPr>
          <a:xfrm>
            <a:off x="8268198" y="1679391"/>
            <a:ext cx="2545301" cy="4968671"/>
          </a:xfrm>
          <a:prstGeom prst="rect">
            <a:avLst/>
          </a:prstGeom>
        </p:spPr>
      </p:pic>
      <p:pic>
        <p:nvPicPr>
          <p:cNvPr id="14" name="Resim 13">
            <a:extLst>
              <a:ext uri="{FF2B5EF4-FFF2-40B4-BE49-F238E27FC236}">
                <a16:creationId xmlns:a16="http://schemas.microsoft.com/office/drawing/2014/main" id="{19F8F1A7-166A-92F3-8DAB-B7CCED982A54}"/>
              </a:ext>
            </a:extLst>
          </p:cNvPr>
          <p:cNvPicPr>
            <a:picLocks noChangeAspect="1"/>
          </p:cNvPicPr>
          <p:nvPr/>
        </p:nvPicPr>
        <p:blipFill>
          <a:blip r:embed="rId5"/>
          <a:stretch>
            <a:fillRect/>
          </a:stretch>
        </p:blipFill>
        <p:spPr>
          <a:xfrm>
            <a:off x="3809933" y="4551149"/>
            <a:ext cx="842720" cy="1578427"/>
          </a:xfrm>
          <a:prstGeom prst="rect">
            <a:avLst/>
          </a:prstGeom>
          <a:solidFill>
            <a:schemeClr val="tx1"/>
          </a:solidFill>
          <a:ln w="38100">
            <a:solidFill>
              <a:srgbClr val="EF7920"/>
            </a:solidFill>
          </a:ln>
        </p:spPr>
      </p:pic>
    </p:spTree>
    <p:extLst>
      <p:ext uri="{BB962C8B-B14F-4D97-AF65-F5344CB8AC3E}">
        <p14:creationId xmlns:p14="http://schemas.microsoft.com/office/powerpoint/2010/main" val="1645035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65</a:t>
            </a:r>
          </a:p>
        </p:txBody>
      </p:sp>
      <p:sp>
        <p:nvSpPr>
          <p:cNvPr id="9" name="Başlık 1">
            <a:extLst>
              <a:ext uri="{FF2B5EF4-FFF2-40B4-BE49-F238E27FC236}">
                <a16:creationId xmlns:a16="http://schemas.microsoft.com/office/drawing/2014/main" id="{ACB3CEA6-B1AD-0321-1BC2-ADFDF82E5706}"/>
              </a:ext>
            </a:extLst>
          </p:cNvPr>
          <p:cNvSpPr txBox="1">
            <a:spLocks/>
          </p:cNvSpPr>
          <p:nvPr/>
        </p:nvSpPr>
        <p:spPr>
          <a:xfrm>
            <a:off x="134027" y="581890"/>
            <a:ext cx="9276676" cy="5230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bg1"/>
                </a:solidFill>
                <a:latin typeface="+mj-lt"/>
                <a:ea typeface="+mj-ea"/>
                <a:cs typeface="+mj-cs"/>
              </a:defRPr>
            </a:lvl1pPr>
          </a:lstStyle>
          <a:p>
            <a:r>
              <a:rPr lang="tr-TR" sz="2800" b="1"/>
              <a:t>7- Run [</a:t>
            </a:r>
            <a:r>
              <a:rPr lang="tr-TR" sz="2800" b="1" i="1"/>
              <a:t>nnstart</a:t>
            </a:r>
            <a:r>
              <a:rPr lang="tr-TR" sz="2800"/>
              <a:t> komutu</a:t>
            </a:r>
            <a:r>
              <a:rPr lang="tr-TR" sz="2800" b="1"/>
              <a:t>]:</a:t>
            </a:r>
            <a:endParaRPr lang="tr-TR" sz="2800" b="1" dirty="0"/>
          </a:p>
        </p:txBody>
      </p:sp>
      <p:sp>
        <p:nvSpPr>
          <p:cNvPr id="12" name="İçerik Yer Tutucusu 2">
            <a:extLst>
              <a:ext uri="{FF2B5EF4-FFF2-40B4-BE49-F238E27FC236}">
                <a16:creationId xmlns:a16="http://schemas.microsoft.com/office/drawing/2014/main" id="{DFB6DBD7-8693-D64B-F7A3-7F3CB808C5B0}"/>
              </a:ext>
            </a:extLst>
          </p:cNvPr>
          <p:cNvSpPr txBox="1">
            <a:spLocks/>
          </p:cNvSpPr>
          <p:nvPr/>
        </p:nvSpPr>
        <p:spPr>
          <a:xfrm>
            <a:off x="134027" y="4687258"/>
            <a:ext cx="4270022" cy="1284240"/>
          </a:xfrm>
          <a:prstGeom prst="rect">
            <a:avLst/>
          </a:prstGeom>
        </p:spPr>
        <p:txBody>
          <a:bodyPr vert="horz" lIns="91440" tIns="45720" rIns="91440" bIns="45720" rtlCol="0">
            <a:no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800" b="1" dirty="0"/>
              <a:t>517</a:t>
            </a:r>
            <a:r>
              <a:rPr lang="tr-TR" sz="1800" dirty="0"/>
              <a:t> data girişimiz ve </a:t>
            </a:r>
            <a:r>
              <a:rPr lang="tr-TR" sz="1800" b="1" dirty="0"/>
              <a:t>1</a:t>
            </a:r>
            <a:r>
              <a:rPr lang="tr-TR" sz="1800" dirty="0"/>
              <a:t> adet hedef sütunumuz olduğu için </a:t>
            </a:r>
            <a:r>
              <a:rPr lang="tr-TR" sz="1800" b="1" dirty="0" err="1"/>
              <a:t>Columns</a:t>
            </a:r>
            <a:r>
              <a:rPr lang="tr-TR" sz="1800" dirty="0"/>
              <a:t> seçeneği bizim için uygun gözüküyor.</a:t>
            </a:r>
          </a:p>
        </p:txBody>
      </p:sp>
      <p:pic>
        <p:nvPicPr>
          <p:cNvPr id="16" name="Resim 15">
            <a:extLst>
              <a:ext uri="{FF2B5EF4-FFF2-40B4-BE49-F238E27FC236}">
                <a16:creationId xmlns:a16="http://schemas.microsoft.com/office/drawing/2014/main" id="{3E6101F7-2DA2-C540-E83F-600F5240D251}"/>
              </a:ext>
            </a:extLst>
          </p:cNvPr>
          <p:cNvPicPr>
            <a:picLocks noChangeAspect="1"/>
          </p:cNvPicPr>
          <p:nvPr/>
        </p:nvPicPr>
        <p:blipFill rotWithShape="1">
          <a:blip r:embed="rId4"/>
          <a:srcRect l="3441" t="4709" r="4073" b="19556"/>
          <a:stretch/>
        </p:blipFill>
        <p:spPr>
          <a:xfrm>
            <a:off x="8462801" y="2031587"/>
            <a:ext cx="3017918" cy="1139039"/>
          </a:xfrm>
          <a:prstGeom prst="rect">
            <a:avLst/>
          </a:prstGeom>
        </p:spPr>
      </p:pic>
      <p:sp>
        <p:nvSpPr>
          <p:cNvPr id="18" name="İçerik Yer Tutucusu 2">
            <a:extLst>
              <a:ext uri="{FF2B5EF4-FFF2-40B4-BE49-F238E27FC236}">
                <a16:creationId xmlns:a16="http://schemas.microsoft.com/office/drawing/2014/main" id="{A8DDDAE3-FAB9-CCDC-3C45-1D8AC8606322}"/>
              </a:ext>
            </a:extLst>
          </p:cNvPr>
          <p:cNvSpPr txBox="1">
            <a:spLocks/>
          </p:cNvSpPr>
          <p:nvPr/>
        </p:nvSpPr>
        <p:spPr>
          <a:xfrm>
            <a:off x="8462801" y="3314624"/>
            <a:ext cx="3190198" cy="717489"/>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300" b="1" dirty="0"/>
              <a:t>Gizli katman sayısını yine 10 olarak seçtikten sonra Train işlemi başlatılır.</a:t>
            </a:r>
            <a:endParaRPr lang="tr-TR" sz="1300" dirty="0"/>
          </a:p>
        </p:txBody>
      </p:sp>
      <p:sp>
        <p:nvSpPr>
          <p:cNvPr id="20" name="Metin kutusu 19">
            <a:extLst>
              <a:ext uri="{FF2B5EF4-FFF2-40B4-BE49-F238E27FC236}">
                <a16:creationId xmlns:a16="http://schemas.microsoft.com/office/drawing/2014/main" id="{DBE1E4B1-6D43-021C-7F28-1EC64DFCC980}"/>
              </a:ext>
            </a:extLst>
          </p:cNvPr>
          <p:cNvSpPr txBox="1"/>
          <p:nvPr/>
        </p:nvSpPr>
        <p:spPr>
          <a:xfrm>
            <a:off x="8281967" y="4958753"/>
            <a:ext cx="3551866" cy="646331"/>
          </a:xfrm>
          <a:prstGeom prst="rect">
            <a:avLst/>
          </a:prstGeom>
          <a:noFill/>
        </p:spPr>
        <p:txBody>
          <a:bodyPr wrap="square">
            <a:spAutoFit/>
          </a:bodyPr>
          <a:lstStyle/>
          <a:p>
            <a:r>
              <a:rPr lang="tr-TR" sz="1800" dirty="0">
                <a:effectLst/>
                <a:latin typeface="Book Antiqua (Gövde)"/>
                <a:ea typeface="Calibri" panose="020F0502020204030204" pitchFamily="34" charset="0"/>
                <a:cs typeface="Arial" panose="020B0604020202020204" pitchFamily="34" charset="0"/>
              </a:rPr>
              <a:t>Tasarlanan </a:t>
            </a:r>
            <a:r>
              <a:rPr lang="tr-TR" sz="1800" dirty="0" err="1">
                <a:effectLst/>
                <a:latin typeface="Book Antiqua (Gövde)"/>
                <a:ea typeface="Calibri" panose="020F0502020204030204" pitchFamily="34" charset="0"/>
                <a:cs typeface="Arial" panose="020B0604020202020204" pitchFamily="34" charset="0"/>
              </a:rPr>
              <a:t>Fitting</a:t>
            </a:r>
            <a:r>
              <a:rPr lang="tr-TR" sz="1800" dirty="0">
                <a:effectLst/>
                <a:latin typeface="Book Antiqua (Gövde)"/>
                <a:ea typeface="Calibri" panose="020F0502020204030204" pitchFamily="34" charset="0"/>
                <a:cs typeface="Arial" panose="020B0604020202020204" pitchFamily="34" charset="0"/>
              </a:rPr>
              <a:t> MLP mimarisi görsel olarak verilmektedir. </a:t>
            </a:r>
            <a:endParaRPr lang="tr-TR" dirty="0">
              <a:latin typeface="Book Antiqua (Gövde)"/>
            </a:endParaRPr>
          </a:p>
        </p:txBody>
      </p:sp>
      <p:pic>
        <p:nvPicPr>
          <p:cNvPr id="5" name="Resim 4" descr="metin içeren bir resim&#10;&#10;Açıklama otomatik olarak oluşturuldu">
            <a:extLst>
              <a:ext uri="{FF2B5EF4-FFF2-40B4-BE49-F238E27FC236}">
                <a16:creationId xmlns:a16="http://schemas.microsoft.com/office/drawing/2014/main" id="{75A33994-5FF8-ADF1-ADA6-7D628794A6C0}"/>
              </a:ext>
            </a:extLst>
          </p:cNvPr>
          <p:cNvPicPr>
            <a:picLocks noChangeAspect="1"/>
          </p:cNvPicPr>
          <p:nvPr/>
        </p:nvPicPr>
        <p:blipFill>
          <a:blip r:embed="rId5"/>
          <a:stretch>
            <a:fillRect/>
          </a:stretch>
        </p:blipFill>
        <p:spPr>
          <a:xfrm>
            <a:off x="195195" y="1815809"/>
            <a:ext cx="4740051" cy="2408129"/>
          </a:xfrm>
          <a:prstGeom prst="rect">
            <a:avLst/>
          </a:prstGeom>
          <a:ln w="28575">
            <a:solidFill>
              <a:srgbClr val="46B0AB"/>
            </a:solidFill>
          </a:ln>
        </p:spPr>
      </p:pic>
      <p:pic>
        <p:nvPicPr>
          <p:cNvPr id="11" name="Resim 10" descr="metin, saat, jak içeren bir resim&#10;&#10;Açıklama otomatik olarak oluşturuldu">
            <a:extLst>
              <a:ext uri="{FF2B5EF4-FFF2-40B4-BE49-F238E27FC236}">
                <a16:creationId xmlns:a16="http://schemas.microsoft.com/office/drawing/2014/main" id="{A6C5A948-EE87-6C2D-A3C0-7D88ADC80E43}"/>
              </a:ext>
            </a:extLst>
          </p:cNvPr>
          <p:cNvPicPr>
            <a:picLocks noChangeAspect="1"/>
          </p:cNvPicPr>
          <p:nvPr/>
        </p:nvPicPr>
        <p:blipFill>
          <a:blip r:embed="rId6"/>
          <a:stretch>
            <a:fillRect/>
          </a:stretch>
        </p:blipFill>
        <p:spPr>
          <a:xfrm>
            <a:off x="5241872" y="1815809"/>
            <a:ext cx="2802341" cy="4687279"/>
          </a:xfrm>
          <a:prstGeom prst="rect">
            <a:avLst/>
          </a:prstGeom>
          <a:ln w="28575">
            <a:solidFill>
              <a:srgbClr val="46B0AB"/>
            </a:solidFill>
          </a:ln>
        </p:spPr>
      </p:pic>
    </p:spTree>
    <p:extLst>
      <p:ext uri="{BB962C8B-B14F-4D97-AF65-F5344CB8AC3E}">
        <p14:creationId xmlns:p14="http://schemas.microsoft.com/office/powerpoint/2010/main" val="3606344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500"/>
                                        <p:tgtEl>
                                          <p:spTgt spid="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0" end="0"/>
                                            </p:txEl>
                                          </p:spTgt>
                                        </p:tgtEl>
                                        <p:attrNameLst>
                                          <p:attrName>style.visibility</p:attrName>
                                        </p:attrNameLst>
                                      </p:cBhvr>
                                      <p:to>
                                        <p:strVal val="visible"/>
                                      </p:to>
                                    </p:set>
                                    <p:animEffect transition="in" filter="fade">
                                      <p:cBhvr>
                                        <p:cTn id="17"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build="p"/>
      <p:bldP spid="18"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66</a:t>
            </a:r>
          </a:p>
        </p:txBody>
      </p:sp>
      <p:sp>
        <p:nvSpPr>
          <p:cNvPr id="9" name="Başlık 1">
            <a:extLst>
              <a:ext uri="{FF2B5EF4-FFF2-40B4-BE49-F238E27FC236}">
                <a16:creationId xmlns:a16="http://schemas.microsoft.com/office/drawing/2014/main" id="{C1EFE0CB-8BED-33FB-E17E-D345CCFD7CE8}"/>
              </a:ext>
            </a:extLst>
          </p:cNvPr>
          <p:cNvSpPr>
            <a:spLocks noGrp="1"/>
          </p:cNvSpPr>
          <p:nvPr>
            <p:ph type="title"/>
          </p:nvPr>
        </p:nvSpPr>
        <p:spPr>
          <a:xfrm>
            <a:off x="134027" y="581890"/>
            <a:ext cx="9276676" cy="523057"/>
          </a:xfrm>
        </p:spPr>
        <p:txBody>
          <a:bodyPr rtlCol="0">
            <a:normAutofit/>
          </a:bodyPr>
          <a:lstStyle/>
          <a:p>
            <a:r>
              <a:rPr lang="tr-TR" sz="2800" b="1" dirty="0"/>
              <a:t>7- Run [</a:t>
            </a:r>
            <a:r>
              <a:rPr lang="tr-TR" sz="2800" b="1" i="1" dirty="0" err="1"/>
              <a:t>nnstart</a:t>
            </a:r>
            <a:r>
              <a:rPr lang="tr-TR" sz="2800" dirty="0"/>
              <a:t> komutu</a:t>
            </a:r>
            <a:r>
              <a:rPr lang="tr-TR" sz="2800" b="1" dirty="0"/>
              <a:t>]:</a:t>
            </a:r>
          </a:p>
        </p:txBody>
      </p:sp>
      <p:sp>
        <p:nvSpPr>
          <p:cNvPr id="15" name="İçerik Yer Tutucusu 2">
            <a:extLst>
              <a:ext uri="{FF2B5EF4-FFF2-40B4-BE49-F238E27FC236}">
                <a16:creationId xmlns:a16="http://schemas.microsoft.com/office/drawing/2014/main" id="{D6E36501-1781-4290-ACD8-96FF82421881}"/>
              </a:ext>
            </a:extLst>
          </p:cNvPr>
          <p:cNvSpPr txBox="1">
            <a:spLocks/>
          </p:cNvSpPr>
          <p:nvPr/>
        </p:nvSpPr>
        <p:spPr>
          <a:xfrm>
            <a:off x="194387" y="4076748"/>
            <a:ext cx="10615707" cy="613459"/>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800" dirty="0"/>
              <a:t>Eğitim bu sefer 9 (</a:t>
            </a:r>
            <a:r>
              <a:rPr lang="tr-TR" sz="1800" dirty="0" err="1"/>
              <a:t>Epoch</a:t>
            </a:r>
            <a:r>
              <a:rPr lang="tr-TR" sz="1800" dirty="0"/>
              <a:t>) iterasyon sürmüştür. </a:t>
            </a:r>
            <a:r>
              <a:rPr lang="tr-TR" sz="1800" dirty="0" err="1"/>
              <a:t>Validation</a:t>
            </a:r>
            <a:r>
              <a:rPr lang="tr-TR" sz="1800" dirty="0"/>
              <a:t> </a:t>
            </a:r>
            <a:r>
              <a:rPr lang="tr-TR" sz="1800" dirty="0" err="1"/>
              <a:t>Checks</a:t>
            </a:r>
            <a:r>
              <a:rPr lang="tr-TR" sz="1800" dirty="0"/>
              <a:t> (Kontrol edilen doğrulama verileri) 6 olarak oluşmuş olup, performans ve </a:t>
            </a:r>
            <a:r>
              <a:rPr lang="tr-TR" sz="1800" dirty="0" err="1"/>
              <a:t>gradient</a:t>
            </a:r>
            <a:r>
              <a:rPr lang="tr-TR" sz="1800" dirty="0"/>
              <a:t> değerleri istenilen noktaya gelmiştir.</a:t>
            </a:r>
          </a:p>
        </p:txBody>
      </p:sp>
      <p:sp>
        <p:nvSpPr>
          <p:cNvPr id="16" name="İçerik Yer Tutucusu 2">
            <a:extLst>
              <a:ext uri="{FF2B5EF4-FFF2-40B4-BE49-F238E27FC236}">
                <a16:creationId xmlns:a16="http://schemas.microsoft.com/office/drawing/2014/main" id="{B1C07628-1EB0-B48B-0460-9A893D52DE67}"/>
              </a:ext>
            </a:extLst>
          </p:cNvPr>
          <p:cNvSpPr txBox="1">
            <a:spLocks/>
          </p:cNvSpPr>
          <p:nvPr/>
        </p:nvSpPr>
        <p:spPr>
          <a:xfrm>
            <a:off x="302753" y="6137577"/>
            <a:ext cx="9886276" cy="558070"/>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2000" dirty="0"/>
              <a:t>Gizli katman sayısı: </a:t>
            </a:r>
            <a:r>
              <a:rPr lang="tr-TR" sz="2000" b="1" dirty="0"/>
              <a:t>10, </a:t>
            </a:r>
            <a:r>
              <a:rPr lang="tr-TR" sz="2000" dirty="0"/>
              <a:t> data; </a:t>
            </a:r>
            <a:r>
              <a:rPr lang="tr-TR" sz="2000" b="1" dirty="0"/>
              <a:t>350</a:t>
            </a:r>
            <a:r>
              <a:rPr lang="tr-TR" sz="2000" dirty="0"/>
              <a:t> Training </a:t>
            </a:r>
            <a:r>
              <a:rPr lang="tr-TR" sz="2000" b="1" dirty="0"/>
              <a:t>[244], </a:t>
            </a:r>
            <a:r>
              <a:rPr lang="tr-TR" sz="2000" dirty="0" err="1"/>
              <a:t>Validation</a:t>
            </a:r>
            <a:r>
              <a:rPr lang="tr-TR" sz="2000" dirty="0"/>
              <a:t> </a:t>
            </a:r>
            <a:r>
              <a:rPr lang="tr-TR" sz="2000" b="1" dirty="0"/>
              <a:t>[53], </a:t>
            </a:r>
            <a:r>
              <a:rPr lang="tr-TR" sz="2000" dirty="0"/>
              <a:t>Test </a:t>
            </a:r>
            <a:r>
              <a:rPr lang="tr-TR" sz="2000" b="1" dirty="0"/>
              <a:t>[53]</a:t>
            </a:r>
          </a:p>
        </p:txBody>
      </p:sp>
      <p:pic>
        <p:nvPicPr>
          <p:cNvPr id="5" name="Resim 4" descr="tablo içeren bir resim&#10;&#10;Açıklama otomatik olarak oluşturuldu">
            <a:extLst>
              <a:ext uri="{FF2B5EF4-FFF2-40B4-BE49-F238E27FC236}">
                <a16:creationId xmlns:a16="http://schemas.microsoft.com/office/drawing/2014/main" id="{AB8C8DFF-4842-F93F-AD2D-48C6EB9A940F}"/>
              </a:ext>
            </a:extLst>
          </p:cNvPr>
          <p:cNvPicPr>
            <a:picLocks noChangeAspect="1"/>
          </p:cNvPicPr>
          <p:nvPr/>
        </p:nvPicPr>
        <p:blipFill>
          <a:blip r:embed="rId4"/>
          <a:stretch>
            <a:fillRect/>
          </a:stretch>
        </p:blipFill>
        <p:spPr>
          <a:xfrm>
            <a:off x="217337" y="1798990"/>
            <a:ext cx="8338834" cy="2088471"/>
          </a:xfrm>
          <a:prstGeom prst="rect">
            <a:avLst/>
          </a:prstGeom>
        </p:spPr>
      </p:pic>
      <p:pic>
        <p:nvPicPr>
          <p:cNvPr id="11" name="Resim 10" descr="tablo içeren bir resim&#10;&#10;Açıklama otomatik olarak oluşturuldu">
            <a:extLst>
              <a:ext uri="{FF2B5EF4-FFF2-40B4-BE49-F238E27FC236}">
                <a16:creationId xmlns:a16="http://schemas.microsoft.com/office/drawing/2014/main" id="{33977E6D-8FDB-2FB6-3375-9DBB8043E5CC}"/>
              </a:ext>
            </a:extLst>
          </p:cNvPr>
          <p:cNvPicPr>
            <a:picLocks noChangeAspect="1"/>
          </p:cNvPicPr>
          <p:nvPr/>
        </p:nvPicPr>
        <p:blipFill>
          <a:blip r:embed="rId5"/>
          <a:stretch>
            <a:fillRect/>
          </a:stretch>
        </p:blipFill>
        <p:spPr>
          <a:xfrm>
            <a:off x="302753" y="4774708"/>
            <a:ext cx="3650296" cy="1173582"/>
          </a:xfrm>
          <a:prstGeom prst="rect">
            <a:avLst/>
          </a:prstGeom>
        </p:spPr>
      </p:pic>
    </p:spTree>
    <p:extLst>
      <p:ext uri="{BB962C8B-B14F-4D97-AF65-F5344CB8AC3E}">
        <p14:creationId xmlns:p14="http://schemas.microsoft.com/office/powerpoint/2010/main" val="1420422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fade">
                                      <p:cBhvr>
                                        <p:cTn id="12" dur="500"/>
                                        <p:tgtEl>
                                          <p:spTgt spid="1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animEffect transition="in" filter="fade">
                                      <p:cBhvr>
                                        <p:cTn id="17"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 grpId="0" build="p"/>
      <p:bldP spid="16"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67</a:t>
            </a:r>
          </a:p>
        </p:txBody>
      </p:sp>
      <p:sp>
        <p:nvSpPr>
          <p:cNvPr id="9" name="Başlık 1">
            <a:extLst>
              <a:ext uri="{FF2B5EF4-FFF2-40B4-BE49-F238E27FC236}">
                <a16:creationId xmlns:a16="http://schemas.microsoft.com/office/drawing/2014/main" id="{F13AA5E7-C66E-FB41-A3DA-693E71B28897}"/>
              </a:ext>
            </a:extLst>
          </p:cNvPr>
          <p:cNvSpPr>
            <a:spLocks noGrp="1"/>
          </p:cNvSpPr>
          <p:nvPr>
            <p:ph type="title"/>
          </p:nvPr>
        </p:nvSpPr>
        <p:spPr>
          <a:xfrm>
            <a:off x="134027" y="581890"/>
            <a:ext cx="9276676" cy="523057"/>
          </a:xfrm>
        </p:spPr>
        <p:txBody>
          <a:bodyPr rtlCol="0">
            <a:normAutofit/>
          </a:bodyPr>
          <a:lstStyle/>
          <a:p>
            <a:r>
              <a:rPr lang="tr-TR" sz="2800" b="1" dirty="0"/>
              <a:t>7- Run [</a:t>
            </a:r>
            <a:r>
              <a:rPr lang="tr-TR" sz="2800" b="1" i="1" dirty="0" err="1"/>
              <a:t>nnstart</a:t>
            </a:r>
            <a:r>
              <a:rPr lang="tr-TR" sz="2800" dirty="0"/>
              <a:t> komutu</a:t>
            </a:r>
            <a:r>
              <a:rPr lang="tr-TR" sz="2800" b="1" dirty="0"/>
              <a:t>]:</a:t>
            </a:r>
          </a:p>
        </p:txBody>
      </p:sp>
      <p:sp>
        <p:nvSpPr>
          <p:cNvPr id="19" name="İçerik Yer Tutucusu 2">
            <a:extLst>
              <a:ext uri="{FF2B5EF4-FFF2-40B4-BE49-F238E27FC236}">
                <a16:creationId xmlns:a16="http://schemas.microsoft.com/office/drawing/2014/main" id="{ED618CB6-ECD1-9177-460E-67F7E0C7E92A}"/>
              </a:ext>
            </a:extLst>
          </p:cNvPr>
          <p:cNvSpPr txBox="1">
            <a:spLocks/>
          </p:cNvSpPr>
          <p:nvPr/>
        </p:nvSpPr>
        <p:spPr>
          <a:xfrm>
            <a:off x="194386" y="6310369"/>
            <a:ext cx="6089491" cy="454722"/>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r>
              <a:rPr lang="tr-TR" sz="1800" dirty="0">
                <a:latin typeface="Book Antiqua (Gövde)"/>
                <a:ea typeface="Calibri" panose="020F0502020204030204" pitchFamily="34" charset="0"/>
                <a:cs typeface="Arial" panose="020B0604020202020204" pitchFamily="34" charset="0"/>
              </a:rPr>
              <a:t>Eğitimimiz devam etmektedir…</a:t>
            </a:r>
          </a:p>
        </p:txBody>
      </p:sp>
      <p:sp>
        <p:nvSpPr>
          <p:cNvPr id="10" name="İçerik Yer Tutucusu 2">
            <a:extLst>
              <a:ext uri="{FF2B5EF4-FFF2-40B4-BE49-F238E27FC236}">
                <a16:creationId xmlns:a16="http://schemas.microsoft.com/office/drawing/2014/main" id="{766A7334-A3E6-38A5-A232-569A730BA562}"/>
              </a:ext>
            </a:extLst>
          </p:cNvPr>
          <p:cNvSpPr txBox="1">
            <a:spLocks/>
          </p:cNvSpPr>
          <p:nvPr/>
        </p:nvSpPr>
        <p:spPr>
          <a:xfrm>
            <a:off x="602391" y="5160060"/>
            <a:ext cx="5116285" cy="720728"/>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endParaRPr lang="tr-TR" sz="1300" dirty="0"/>
          </a:p>
        </p:txBody>
      </p:sp>
      <p:pic>
        <p:nvPicPr>
          <p:cNvPr id="13" name="Resim 12">
            <a:extLst>
              <a:ext uri="{FF2B5EF4-FFF2-40B4-BE49-F238E27FC236}">
                <a16:creationId xmlns:a16="http://schemas.microsoft.com/office/drawing/2014/main" id="{287CD075-1ABC-43DE-10AC-3E1F13C77FDA}"/>
              </a:ext>
            </a:extLst>
          </p:cNvPr>
          <p:cNvPicPr>
            <a:picLocks noChangeAspect="1"/>
          </p:cNvPicPr>
          <p:nvPr/>
        </p:nvPicPr>
        <p:blipFill>
          <a:blip r:embed="rId4"/>
          <a:stretch>
            <a:fillRect/>
          </a:stretch>
        </p:blipFill>
        <p:spPr>
          <a:xfrm>
            <a:off x="6488295" y="1761889"/>
            <a:ext cx="3989983" cy="3108076"/>
          </a:xfrm>
          <a:prstGeom prst="rect">
            <a:avLst/>
          </a:prstGeom>
        </p:spPr>
      </p:pic>
      <p:sp>
        <p:nvSpPr>
          <p:cNvPr id="14" name="İçerik Yer Tutucusu 2">
            <a:extLst>
              <a:ext uri="{FF2B5EF4-FFF2-40B4-BE49-F238E27FC236}">
                <a16:creationId xmlns:a16="http://schemas.microsoft.com/office/drawing/2014/main" id="{B97EDE03-9E9D-7A9E-BEB5-C767CB115DCF}"/>
              </a:ext>
            </a:extLst>
          </p:cNvPr>
          <p:cNvSpPr txBox="1">
            <a:spLocks/>
          </p:cNvSpPr>
          <p:nvPr/>
        </p:nvSpPr>
        <p:spPr>
          <a:xfrm>
            <a:off x="6686513" y="5160060"/>
            <a:ext cx="3593545" cy="1013013"/>
          </a:xfrm>
          <a:prstGeom prst="rect">
            <a:avLst/>
          </a:prstGeom>
        </p:spPr>
        <p:txBody>
          <a:bodyPr vert="horz" lIns="91440" tIns="45720" rIns="91440" bIns="45720" rtlCol="0">
            <a:normAutofit lnSpcReduction="10000"/>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700" b="1" dirty="0"/>
              <a:t>Hata</a:t>
            </a:r>
            <a:r>
              <a:rPr lang="tr-TR" sz="1700" dirty="0"/>
              <a:t> </a:t>
            </a:r>
            <a:r>
              <a:rPr lang="tr-TR" sz="1700" b="1" dirty="0"/>
              <a:t>Cross </a:t>
            </a:r>
            <a:r>
              <a:rPr lang="tr-TR" sz="1700" b="1" dirty="0" err="1"/>
              <a:t>Entropy</a:t>
            </a:r>
            <a:r>
              <a:rPr lang="tr-TR" sz="1700" b="1" dirty="0"/>
              <a:t> alçalarak 10^2’e yakın seviyelere kadar inmiş. Burada </a:t>
            </a:r>
            <a:r>
              <a:rPr lang="tr-TR" sz="1700" b="1" dirty="0" err="1"/>
              <a:t>underfit</a:t>
            </a:r>
            <a:r>
              <a:rPr lang="tr-TR" sz="1700" b="1" dirty="0"/>
              <a:t> hatasından söz edilebilir. </a:t>
            </a:r>
            <a:endParaRPr lang="tr-TR" sz="1700" dirty="0"/>
          </a:p>
        </p:txBody>
      </p:sp>
      <p:pic>
        <p:nvPicPr>
          <p:cNvPr id="17" name="Resim 16">
            <a:extLst>
              <a:ext uri="{FF2B5EF4-FFF2-40B4-BE49-F238E27FC236}">
                <a16:creationId xmlns:a16="http://schemas.microsoft.com/office/drawing/2014/main" id="{6AF0BAF0-203C-8223-D41B-6E40A8509E70}"/>
              </a:ext>
            </a:extLst>
          </p:cNvPr>
          <p:cNvPicPr>
            <a:picLocks noChangeAspect="1"/>
          </p:cNvPicPr>
          <p:nvPr/>
        </p:nvPicPr>
        <p:blipFill>
          <a:blip r:embed="rId5"/>
          <a:stretch>
            <a:fillRect/>
          </a:stretch>
        </p:blipFill>
        <p:spPr>
          <a:xfrm>
            <a:off x="602392" y="1681542"/>
            <a:ext cx="4054008" cy="3269936"/>
          </a:xfrm>
          <a:prstGeom prst="rect">
            <a:avLst/>
          </a:prstGeom>
        </p:spPr>
      </p:pic>
      <p:sp>
        <p:nvSpPr>
          <p:cNvPr id="18" name="İçerik Yer Tutucusu 2">
            <a:extLst>
              <a:ext uri="{FF2B5EF4-FFF2-40B4-BE49-F238E27FC236}">
                <a16:creationId xmlns:a16="http://schemas.microsoft.com/office/drawing/2014/main" id="{6E00C1E8-8F44-F8BF-27EF-93B2EF3DF479}"/>
              </a:ext>
            </a:extLst>
          </p:cNvPr>
          <p:cNvSpPr txBox="1">
            <a:spLocks/>
          </p:cNvSpPr>
          <p:nvPr/>
        </p:nvSpPr>
        <p:spPr>
          <a:xfrm>
            <a:off x="268429" y="5138516"/>
            <a:ext cx="6015448" cy="1137594"/>
          </a:xfrm>
          <a:prstGeom prst="rect">
            <a:avLst/>
          </a:prstGeom>
        </p:spPr>
        <p:txBody>
          <a:bodyPr vert="horz" lIns="91440" tIns="45720" rIns="91440" bIns="45720" rtlCol="0">
            <a:no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700" dirty="0"/>
              <a:t>Burada Regresyon grafiklerini gözlemliyoruz. Burada hedefimiz ve hesapladığımız değerler arasındaki korelasyon katsayılarını görüyoruz. Grafiğimiz olumlu ve </a:t>
            </a:r>
            <a:r>
              <a:rPr lang="tr-TR" sz="1700" b="1" dirty="0"/>
              <a:t>R</a:t>
            </a:r>
            <a:r>
              <a:rPr lang="tr-TR" sz="1700" dirty="0"/>
              <a:t> şu an için </a:t>
            </a:r>
            <a:r>
              <a:rPr lang="tr-TR" sz="1700" b="1" dirty="0"/>
              <a:t>%24 </a:t>
            </a:r>
            <a:r>
              <a:rPr lang="tr-TR" sz="1700" dirty="0"/>
              <a:t>oranından </a:t>
            </a:r>
            <a:r>
              <a:rPr lang="tr-TR" sz="1700" b="1" dirty="0"/>
              <a:t>%39</a:t>
            </a:r>
            <a:r>
              <a:rPr lang="tr-TR" sz="1700" dirty="0"/>
              <a:t>’lara yükselmiş durumda. </a:t>
            </a:r>
          </a:p>
        </p:txBody>
      </p:sp>
    </p:spTree>
    <p:extLst>
      <p:ext uri="{BB962C8B-B14F-4D97-AF65-F5344CB8AC3E}">
        <p14:creationId xmlns:p14="http://schemas.microsoft.com/office/powerpoint/2010/main" val="2760449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xEl>
                                              <p:pRg st="0" end="0"/>
                                            </p:txEl>
                                          </p:spTgt>
                                        </p:tgtEl>
                                        <p:attrNameLst>
                                          <p:attrName>style.visibility</p:attrName>
                                        </p:attrNameLst>
                                      </p:cBhvr>
                                      <p:to>
                                        <p:strVal val="visible"/>
                                      </p:to>
                                    </p:set>
                                    <p:animEffect transition="in" filter="fade">
                                      <p:cBhvr>
                                        <p:cTn id="12" dur="500"/>
                                        <p:tgtEl>
                                          <p:spTgt spid="1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nodePh="1">
                                  <p:stCondLst>
                                    <p:cond delay="0"/>
                                  </p:stCondLst>
                                  <p:endCondLst>
                                    <p:cond evt="begin" delay="0">
                                      <p:tn val="15"/>
                                    </p:cond>
                                  </p:end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xEl>
                                              <p:pRg st="0" end="0"/>
                                            </p:txEl>
                                          </p:spTgt>
                                        </p:tgtEl>
                                        <p:attrNameLst>
                                          <p:attrName>style.visibility</p:attrName>
                                        </p:attrNameLst>
                                      </p:cBhvr>
                                      <p:to>
                                        <p:strVal val="visible"/>
                                      </p:to>
                                    </p:set>
                                    <p:animEffect transition="in" filter="fade">
                                      <p:cBhvr>
                                        <p:cTn id="22" dur="500"/>
                                        <p:tgtEl>
                                          <p:spTgt spid="1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xEl>
                                              <p:pRg st="0" end="0"/>
                                            </p:txEl>
                                          </p:spTgt>
                                        </p:tgtEl>
                                        <p:attrNameLst>
                                          <p:attrName>style.visibility</p:attrName>
                                        </p:attrNameLst>
                                      </p:cBhvr>
                                      <p:to>
                                        <p:strVal val="visible"/>
                                      </p:to>
                                    </p:set>
                                    <p:animEffect transition="in" filter="fade">
                                      <p:cBhvr>
                                        <p:cTn id="27"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9" grpId="0" build="p"/>
      <p:bldP spid="10" grpId="0" build="p"/>
      <p:bldP spid="14" grpId="0" build="p"/>
      <p:bldP spid="18"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68</a:t>
            </a:r>
          </a:p>
        </p:txBody>
      </p:sp>
      <p:sp>
        <p:nvSpPr>
          <p:cNvPr id="9" name="Başlık 1">
            <a:extLst>
              <a:ext uri="{FF2B5EF4-FFF2-40B4-BE49-F238E27FC236}">
                <a16:creationId xmlns:a16="http://schemas.microsoft.com/office/drawing/2014/main" id="{7C923C75-FF43-658A-0C5B-E4A0B53BF86E}"/>
              </a:ext>
            </a:extLst>
          </p:cNvPr>
          <p:cNvSpPr>
            <a:spLocks noGrp="1"/>
          </p:cNvSpPr>
          <p:nvPr>
            <p:ph type="title"/>
          </p:nvPr>
        </p:nvSpPr>
        <p:spPr>
          <a:xfrm>
            <a:off x="134027" y="581890"/>
            <a:ext cx="9276676" cy="523057"/>
          </a:xfrm>
        </p:spPr>
        <p:txBody>
          <a:bodyPr rtlCol="0">
            <a:normAutofit/>
          </a:bodyPr>
          <a:lstStyle/>
          <a:p>
            <a:r>
              <a:rPr lang="tr-TR" sz="2800" b="1" dirty="0"/>
              <a:t>7- Run [</a:t>
            </a:r>
            <a:r>
              <a:rPr lang="tr-TR" sz="2800" b="1" i="1" dirty="0" err="1"/>
              <a:t>nnstart</a:t>
            </a:r>
            <a:r>
              <a:rPr lang="tr-TR" sz="2800" dirty="0"/>
              <a:t> komutu</a:t>
            </a:r>
            <a:r>
              <a:rPr lang="tr-TR" sz="2800" b="1" dirty="0"/>
              <a:t>]:</a:t>
            </a:r>
          </a:p>
        </p:txBody>
      </p:sp>
      <p:sp>
        <p:nvSpPr>
          <p:cNvPr id="10" name="Metin kutusu 9">
            <a:extLst>
              <a:ext uri="{FF2B5EF4-FFF2-40B4-BE49-F238E27FC236}">
                <a16:creationId xmlns:a16="http://schemas.microsoft.com/office/drawing/2014/main" id="{DEB90EC6-A5F2-773E-BAB5-AA20DEC3D9DE}"/>
              </a:ext>
            </a:extLst>
          </p:cNvPr>
          <p:cNvSpPr txBox="1"/>
          <p:nvPr/>
        </p:nvSpPr>
        <p:spPr>
          <a:xfrm>
            <a:off x="194387" y="1744780"/>
            <a:ext cx="7575205" cy="923330"/>
          </a:xfrm>
          <a:prstGeom prst="rect">
            <a:avLst/>
          </a:prstGeom>
          <a:noFill/>
        </p:spPr>
        <p:txBody>
          <a:bodyPr wrap="square">
            <a:spAutoFit/>
          </a:bodyPr>
          <a:lstStyle/>
          <a:p>
            <a:r>
              <a:rPr lang="tr-TR" b="1" dirty="0" err="1">
                <a:latin typeface="Book Antiqua (Gövde)"/>
                <a:ea typeface="Calibri" panose="020F0502020204030204" pitchFamily="34" charset="0"/>
                <a:cs typeface="Arial" panose="020B0604020202020204" pitchFamily="34" charset="0"/>
              </a:rPr>
              <a:t>Generate</a:t>
            </a:r>
            <a:r>
              <a:rPr lang="tr-TR" b="1" dirty="0">
                <a:latin typeface="Book Antiqua (Gövde)"/>
                <a:ea typeface="Calibri" panose="020F0502020204030204" pitchFamily="34" charset="0"/>
                <a:cs typeface="Arial" panose="020B0604020202020204" pitchFamily="34" charset="0"/>
              </a:rPr>
              <a:t> </a:t>
            </a:r>
            <a:r>
              <a:rPr lang="tr-TR" b="1" dirty="0" err="1">
                <a:latin typeface="Book Antiqua (Gövde)"/>
                <a:ea typeface="Calibri" panose="020F0502020204030204" pitchFamily="34" charset="0"/>
                <a:cs typeface="Arial" panose="020B0604020202020204" pitchFamily="34" charset="0"/>
              </a:rPr>
              <a:t>Code</a:t>
            </a:r>
            <a:r>
              <a:rPr lang="tr-TR" dirty="0">
                <a:latin typeface="Book Antiqua (Gövde)"/>
                <a:ea typeface="Calibri" panose="020F0502020204030204" pitchFamily="34" charset="0"/>
                <a:cs typeface="Arial" panose="020B0604020202020204" pitchFamily="34" charset="0"/>
              </a:rPr>
              <a:t> seçilerek şu ana kadar yapılan tüm işlemlerinin kod kısmı da gözlemlenebilir ve </a:t>
            </a:r>
            <a:r>
              <a:rPr lang="tr-TR" b="1" i="1" dirty="0">
                <a:latin typeface="Book Antiqua (Gövde)"/>
                <a:ea typeface="Calibri" panose="020F0502020204030204" pitchFamily="34" charset="0"/>
                <a:cs typeface="Arial" panose="020B0604020202020204" pitchFamily="34" charset="0"/>
              </a:rPr>
              <a:t>net.</a:t>
            </a:r>
            <a:r>
              <a:rPr lang="tr-TR" dirty="0">
                <a:latin typeface="Book Antiqua (Gövde)"/>
                <a:ea typeface="Calibri" panose="020F0502020204030204" pitchFamily="34" charset="0"/>
                <a:cs typeface="Arial" panose="020B0604020202020204" pitchFamily="34" charset="0"/>
              </a:rPr>
              <a:t> Komutuyla </a:t>
            </a:r>
            <a:r>
              <a:rPr lang="tr-TR" b="1" dirty="0">
                <a:latin typeface="Book Antiqua (Gövde)"/>
                <a:ea typeface="Calibri" panose="020F0502020204030204" pitchFamily="34" charset="0"/>
                <a:cs typeface="Arial" panose="020B0604020202020204" pitchFamily="34" charset="0"/>
              </a:rPr>
              <a:t>parametreler rahatlıkla değiştirilebilir. </a:t>
            </a:r>
            <a:endParaRPr lang="tr-TR" b="1" dirty="0">
              <a:latin typeface="Book Antiqua (Gövde)"/>
            </a:endParaRPr>
          </a:p>
        </p:txBody>
      </p:sp>
      <p:pic>
        <p:nvPicPr>
          <p:cNvPr id="4" name="Resim 3">
            <a:extLst>
              <a:ext uri="{FF2B5EF4-FFF2-40B4-BE49-F238E27FC236}">
                <a16:creationId xmlns:a16="http://schemas.microsoft.com/office/drawing/2014/main" id="{A7E252A7-9BDB-11E5-7033-386381E24EBE}"/>
              </a:ext>
            </a:extLst>
          </p:cNvPr>
          <p:cNvPicPr>
            <a:picLocks noChangeAspect="1"/>
          </p:cNvPicPr>
          <p:nvPr/>
        </p:nvPicPr>
        <p:blipFill rotWithShape="1">
          <a:blip r:embed="rId4"/>
          <a:srcRect l="33845" r="6920" b="7044"/>
          <a:stretch/>
        </p:blipFill>
        <p:spPr>
          <a:xfrm>
            <a:off x="1249680" y="2954917"/>
            <a:ext cx="5049922" cy="2725605"/>
          </a:xfrm>
          <a:prstGeom prst="rect">
            <a:avLst/>
          </a:prstGeom>
        </p:spPr>
      </p:pic>
      <p:sp>
        <p:nvSpPr>
          <p:cNvPr id="5" name="İçerik Yer Tutucusu 2">
            <a:extLst>
              <a:ext uri="{FF2B5EF4-FFF2-40B4-BE49-F238E27FC236}">
                <a16:creationId xmlns:a16="http://schemas.microsoft.com/office/drawing/2014/main" id="{BD93F543-5E0B-6845-D225-0262A384B0D2}"/>
              </a:ext>
            </a:extLst>
          </p:cNvPr>
          <p:cNvSpPr txBox="1">
            <a:spLocks/>
          </p:cNvSpPr>
          <p:nvPr/>
        </p:nvSpPr>
        <p:spPr>
          <a:xfrm>
            <a:off x="134026" y="6316687"/>
            <a:ext cx="10762573" cy="442086"/>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500" b="1" dirty="0"/>
              <a:t>Not: </a:t>
            </a:r>
            <a:r>
              <a:rPr lang="tr-TR" sz="1500" dirty="0"/>
              <a:t>Elde edilen </a:t>
            </a:r>
            <a:r>
              <a:rPr lang="tr-TR" sz="1500" dirty="0" err="1"/>
              <a:t>script</a:t>
            </a:r>
            <a:r>
              <a:rPr lang="tr-TR" sz="1500" dirty="0"/>
              <a:t> kodu ETH dosyasında </a:t>
            </a:r>
            <a:r>
              <a:rPr lang="tr-TR" sz="1500" b="1" dirty="0"/>
              <a:t>ETH_Projesi2_beta</a:t>
            </a:r>
            <a:r>
              <a:rPr lang="tr-TR" sz="1500" dirty="0"/>
              <a:t> adıyla </a:t>
            </a:r>
            <a:r>
              <a:rPr lang="tr-TR" sz="1600" b="1" dirty="0"/>
              <a:t>.m</a:t>
            </a:r>
            <a:r>
              <a:rPr lang="tr-TR" sz="1500" dirty="0"/>
              <a:t> ve </a:t>
            </a:r>
            <a:r>
              <a:rPr lang="tr-TR" sz="1500" b="1" dirty="0"/>
              <a:t>.txt </a:t>
            </a:r>
            <a:r>
              <a:rPr lang="tr-TR" sz="1500" dirty="0"/>
              <a:t>formatında paylaşılmıştır.</a:t>
            </a:r>
          </a:p>
        </p:txBody>
      </p:sp>
      <p:pic>
        <p:nvPicPr>
          <p:cNvPr id="2" name="Resim 1" descr="metin içeren bir resim&#10;&#10;Açıklama otomatik olarak oluşturuldu">
            <a:extLst>
              <a:ext uri="{FF2B5EF4-FFF2-40B4-BE49-F238E27FC236}">
                <a16:creationId xmlns:a16="http://schemas.microsoft.com/office/drawing/2014/main" id="{6B5F4000-86FB-63AD-EB4B-A854B894495E}"/>
              </a:ext>
            </a:extLst>
          </p:cNvPr>
          <p:cNvPicPr>
            <a:picLocks noChangeAspect="1"/>
          </p:cNvPicPr>
          <p:nvPr/>
        </p:nvPicPr>
        <p:blipFill>
          <a:blip r:embed="rId5"/>
          <a:stretch>
            <a:fillRect/>
          </a:stretch>
        </p:blipFill>
        <p:spPr>
          <a:xfrm>
            <a:off x="7252990" y="1741112"/>
            <a:ext cx="3327924" cy="4467151"/>
          </a:xfrm>
          <a:prstGeom prst="rect">
            <a:avLst/>
          </a:prstGeom>
          <a:ln>
            <a:solidFill>
              <a:srgbClr val="46B0AB"/>
            </a:solidFill>
          </a:ln>
        </p:spPr>
      </p:pic>
      <p:pic>
        <p:nvPicPr>
          <p:cNvPr id="12" name="Resim 11" descr="metin içeren bir resim&#10;&#10;Açıklama otomatik olarak oluşturuldu">
            <a:extLst>
              <a:ext uri="{FF2B5EF4-FFF2-40B4-BE49-F238E27FC236}">
                <a16:creationId xmlns:a16="http://schemas.microsoft.com/office/drawing/2014/main" id="{94C0EEBD-214C-D385-5EA8-5F581D6E9265}"/>
              </a:ext>
            </a:extLst>
          </p:cNvPr>
          <p:cNvPicPr>
            <a:picLocks noChangeAspect="1"/>
          </p:cNvPicPr>
          <p:nvPr/>
        </p:nvPicPr>
        <p:blipFill>
          <a:blip r:embed="rId6"/>
          <a:stretch>
            <a:fillRect/>
          </a:stretch>
        </p:blipFill>
        <p:spPr>
          <a:xfrm>
            <a:off x="10767316" y="2769101"/>
            <a:ext cx="1230297" cy="2670645"/>
          </a:xfrm>
          <a:prstGeom prst="rect">
            <a:avLst/>
          </a:prstGeom>
          <a:ln w="12700">
            <a:solidFill>
              <a:srgbClr val="46B0AB"/>
            </a:solidFill>
          </a:ln>
        </p:spPr>
      </p:pic>
    </p:spTree>
    <p:extLst>
      <p:ext uri="{BB962C8B-B14F-4D97-AF65-F5344CB8AC3E}">
        <p14:creationId xmlns:p14="http://schemas.microsoft.com/office/powerpoint/2010/main" val="1608400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69</a:t>
            </a:r>
          </a:p>
        </p:txBody>
      </p:sp>
      <p:sp>
        <p:nvSpPr>
          <p:cNvPr id="9" name="Başlık 1">
            <a:extLst>
              <a:ext uri="{FF2B5EF4-FFF2-40B4-BE49-F238E27FC236}">
                <a16:creationId xmlns:a16="http://schemas.microsoft.com/office/drawing/2014/main" id="{7C923C75-FF43-658A-0C5B-E4A0B53BF86E}"/>
              </a:ext>
            </a:extLst>
          </p:cNvPr>
          <p:cNvSpPr>
            <a:spLocks noGrp="1"/>
          </p:cNvSpPr>
          <p:nvPr>
            <p:ph type="title"/>
          </p:nvPr>
        </p:nvSpPr>
        <p:spPr>
          <a:xfrm>
            <a:off x="306747" y="590393"/>
            <a:ext cx="9276676" cy="523057"/>
          </a:xfrm>
        </p:spPr>
        <p:txBody>
          <a:bodyPr rtlCol="0">
            <a:normAutofit/>
          </a:bodyPr>
          <a:lstStyle/>
          <a:p>
            <a:r>
              <a:rPr lang="tr-TR" sz="2800" b="1" dirty="0"/>
              <a:t>TEST:</a:t>
            </a:r>
            <a:endParaRPr lang="tr-TR" sz="2800" b="1" i="1" dirty="0"/>
          </a:p>
        </p:txBody>
      </p:sp>
      <p:sp>
        <p:nvSpPr>
          <p:cNvPr id="10" name="Metin kutusu 9">
            <a:extLst>
              <a:ext uri="{FF2B5EF4-FFF2-40B4-BE49-F238E27FC236}">
                <a16:creationId xmlns:a16="http://schemas.microsoft.com/office/drawing/2014/main" id="{DEB90EC6-A5F2-773E-BAB5-AA20DEC3D9DE}"/>
              </a:ext>
            </a:extLst>
          </p:cNvPr>
          <p:cNvSpPr txBox="1"/>
          <p:nvPr/>
        </p:nvSpPr>
        <p:spPr>
          <a:xfrm>
            <a:off x="194387" y="1744780"/>
            <a:ext cx="8868333" cy="369332"/>
          </a:xfrm>
          <a:prstGeom prst="rect">
            <a:avLst/>
          </a:prstGeom>
          <a:noFill/>
        </p:spPr>
        <p:txBody>
          <a:bodyPr wrap="square">
            <a:spAutoFit/>
          </a:bodyPr>
          <a:lstStyle/>
          <a:p>
            <a:r>
              <a:rPr lang="tr-TR" b="1" dirty="0">
                <a:latin typeface="Book Antiqua (Gövde)"/>
                <a:ea typeface="Calibri" panose="020F0502020204030204" pitchFamily="34" charset="0"/>
                <a:cs typeface="Arial" panose="020B0604020202020204" pitchFamily="34" charset="0"/>
              </a:rPr>
              <a:t>Test için yapacağımız ilk işlem kodu çalışma alanına aktarmak (gömmek) olmalı</a:t>
            </a:r>
            <a:endParaRPr lang="tr-TR" dirty="0">
              <a:latin typeface="Book Antiqua (Gövde)"/>
            </a:endParaRPr>
          </a:p>
        </p:txBody>
      </p:sp>
      <p:pic>
        <p:nvPicPr>
          <p:cNvPr id="8" name="Resim 7" descr="metin içeren bir resim&#10;&#10;Açıklama otomatik olarak oluşturuldu">
            <a:extLst>
              <a:ext uri="{FF2B5EF4-FFF2-40B4-BE49-F238E27FC236}">
                <a16:creationId xmlns:a16="http://schemas.microsoft.com/office/drawing/2014/main" id="{7237A5FB-9A0F-886E-E4F6-E347595FA87B}"/>
              </a:ext>
            </a:extLst>
          </p:cNvPr>
          <p:cNvPicPr>
            <a:picLocks noChangeAspect="1"/>
          </p:cNvPicPr>
          <p:nvPr/>
        </p:nvPicPr>
        <p:blipFill>
          <a:blip r:embed="rId4"/>
          <a:stretch>
            <a:fillRect/>
          </a:stretch>
        </p:blipFill>
        <p:spPr>
          <a:xfrm>
            <a:off x="306747" y="2343349"/>
            <a:ext cx="4001094" cy="2400567"/>
          </a:xfrm>
          <a:prstGeom prst="rect">
            <a:avLst/>
          </a:prstGeom>
        </p:spPr>
      </p:pic>
      <p:pic>
        <p:nvPicPr>
          <p:cNvPr id="13" name="Resim 12" descr="metin içeren bir resim&#10;&#10;Açıklama otomatik olarak oluşturuldu">
            <a:extLst>
              <a:ext uri="{FF2B5EF4-FFF2-40B4-BE49-F238E27FC236}">
                <a16:creationId xmlns:a16="http://schemas.microsoft.com/office/drawing/2014/main" id="{8984F420-3D2C-E194-E773-508EBD69C358}"/>
              </a:ext>
            </a:extLst>
          </p:cNvPr>
          <p:cNvPicPr>
            <a:picLocks noChangeAspect="1"/>
          </p:cNvPicPr>
          <p:nvPr/>
        </p:nvPicPr>
        <p:blipFill>
          <a:blip r:embed="rId5"/>
          <a:stretch>
            <a:fillRect/>
          </a:stretch>
        </p:blipFill>
        <p:spPr>
          <a:xfrm>
            <a:off x="4420201" y="2574404"/>
            <a:ext cx="3111795" cy="2040522"/>
          </a:xfrm>
          <a:prstGeom prst="rect">
            <a:avLst/>
          </a:prstGeom>
        </p:spPr>
      </p:pic>
      <p:pic>
        <p:nvPicPr>
          <p:cNvPr id="15" name="Resim 14" descr="metin içeren bir resim&#10;&#10;Açıklama otomatik olarak oluşturuldu">
            <a:extLst>
              <a:ext uri="{FF2B5EF4-FFF2-40B4-BE49-F238E27FC236}">
                <a16:creationId xmlns:a16="http://schemas.microsoft.com/office/drawing/2014/main" id="{4A03FDF7-D21D-5703-0089-477ED8CAEB51}"/>
              </a:ext>
            </a:extLst>
          </p:cNvPr>
          <p:cNvPicPr>
            <a:picLocks noChangeAspect="1"/>
          </p:cNvPicPr>
          <p:nvPr/>
        </p:nvPicPr>
        <p:blipFill>
          <a:blip r:embed="rId6"/>
          <a:stretch>
            <a:fillRect/>
          </a:stretch>
        </p:blipFill>
        <p:spPr>
          <a:xfrm>
            <a:off x="7644356" y="2702593"/>
            <a:ext cx="4397121" cy="1836579"/>
          </a:xfrm>
          <a:prstGeom prst="rect">
            <a:avLst/>
          </a:prstGeom>
        </p:spPr>
      </p:pic>
      <p:sp>
        <p:nvSpPr>
          <p:cNvPr id="16" name="Metin kutusu 15">
            <a:extLst>
              <a:ext uri="{FF2B5EF4-FFF2-40B4-BE49-F238E27FC236}">
                <a16:creationId xmlns:a16="http://schemas.microsoft.com/office/drawing/2014/main" id="{0D9A48F5-4263-C685-6284-AB32391315C1}"/>
              </a:ext>
            </a:extLst>
          </p:cNvPr>
          <p:cNvSpPr txBox="1"/>
          <p:nvPr/>
        </p:nvSpPr>
        <p:spPr>
          <a:xfrm>
            <a:off x="5473612" y="5329983"/>
            <a:ext cx="3589108" cy="646331"/>
          </a:xfrm>
          <a:prstGeom prst="rect">
            <a:avLst/>
          </a:prstGeom>
          <a:noFill/>
        </p:spPr>
        <p:txBody>
          <a:bodyPr wrap="square">
            <a:spAutoFit/>
          </a:bodyPr>
          <a:lstStyle/>
          <a:p>
            <a:r>
              <a:rPr lang="tr-TR" dirty="0">
                <a:latin typeface="Book Antiqua (Gövde)"/>
              </a:rPr>
              <a:t>Net_1 adıyla aktardıktan sonra net1 adıyla dışarıya alıyoruz.</a:t>
            </a:r>
          </a:p>
        </p:txBody>
      </p:sp>
      <p:pic>
        <p:nvPicPr>
          <p:cNvPr id="18" name="Resim 17" descr="metin içeren bir resim&#10;&#10;Açıklama otomatik olarak oluşturuldu">
            <a:extLst>
              <a:ext uri="{FF2B5EF4-FFF2-40B4-BE49-F238E27FC236}">
                <a16:creationId xmlns:a16="http://schemas.microsoft.com/office/drawing/2014/main" id="{AE86F9C6-CCA9-C99D-0AE2-7F5197D199A6}"/>
              </a:ext>
            </a:extLst>
          </p:cNvPr>
          <p:cNvPicPr>
            <a:picLocks noChangeAspect="1"/>
          </p:cNvPicPr>
          <p:nvPr/>
        </p:nvPicPr>
        <p:blipFill rotWithShape="1">
          <a:blip r:embed="rId7"/>
          <a:srcRect t="3994" b="4664"/>
          <a:stretch/>
        </p:blipFill>
        <p:spPr>
          <a:xfrm>
            <a:off x="381837" y="5204208"/>
            <a:ext cx="5069437" cy="897882"/>
          </a:xfrm>
          <a:prstGeom prst="rect">
            <a:avLst/>
          </a:prstGeom>
        </p:spPr>
      </p:pic>
    </p:spTree>
    <p:extLst>
      <p:ext uri="{BB962C8B-B14F-4D97-AF65-F5344CB8AC3E}">
        <p14:creationId xmlns:p14="http://schemas.microsoft.com/office/powerpoint/2010/main" val="352912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65807496-C5CC-447F-B619-323F22AABA5F}"/>
              </a:ext>
              <a:ext uri="{C183D7F6-B498-43B3-948B-1728B52AA6E4}">
                <adec:decorative xmlns:adec="http://schemas.microsoft.com/office/drawing/2017/decorative" val="1"/>
              </a:ext>
            </a:extLst>
          </p:cNvPr>
          <p:cNvSpPr/>
          <p:nvPr/>
        </p:nvSpPr>
        <p:spPr>
          <a:xfrm>
            <a:off x="5376923" y="4129700"/>
            <a:ext cx="840963" cy="840963"/>
          </a:xfrm>
          <a:prstGeom prst="ellipse">
            <a:avLst/>
          </a:prstGeom>
          <a:solidFill>
            <a:schemeClr val="accent3">
              <a:lumMod val="40000"/>
              <a:lumOff val="6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solidFill>
                <a:schemeClr val="accent2"/>
              </a:solidFill>
            </a:endParaRPr>
          </a:p>
        </p:txBody>
      </p:sp>
      <p:sp>
        <p:nvSpPr>
          <p:cNvPr id="43" name="Oval 42">
            <a:extLst>
              <a:ext uri="{FF2B5EF4-FFF2-40B4-BE49-F238E27FC236}">
                <a16:creationId xmlns:a16="http://schemas.microsoft.com/office/drawing/2014/main" id="{FF1881B7-2C83-4EEC-9B49-173395A3F1D0}"/>
              </a:ext>
              <a:ext uri="{C183D7F6-B498-43B3-948B-1728B52AA6E4}">
                <adec:decorative xmlns:adec="http://schemas.microsoft.com/office/drawing/2017/decorative" val="1"/>
              </a:ext>
            </a:extLst>
          </p:cNvPr>
          <p:cNvSpPr/>
          <p:nvPr/>
        </p:nvSpPr>
        <p:spPr>
          <a:xfrm>
            <a:off x="9133902" y="4175895"/>
            <a:ext cx="840963" cy="840963"/>
          </a:xfrm>
          <a:prstGeom prst="ellipse">
            <a:avLst/>
          </a:prstGeom>
          <a:solidFill>
            <a:srgbClr val="7030A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
        <p:nvSpPr>
          <p:cNvPr id="46" name="Oval 45">
            <a:extLst>
              <a:ext uri="{FF2B5EF4-FFF2-40B4-BE49-F238E27FC236}">
                <a16:creationId xmlns:a16="http://schemas.microsoft.com/office/drawing/2014/main" id="{BC4B4EEA-C4AC-44FD-A69B-008A1CDDA310}"/>
              </a:ext>
              <a:ext uri="{C183D7F6-B498-43B3-948B-1728B52AA6E4}">
                <adec:decorative xmlns:adec="http://schemas.microsoft.com/office/drawing/2017/decorative" val="1"/>
              </a:ext>
            </a:extLst>
          </p:cNvPr>
          <p:cNvSpPr/>
          <p:nvPr/>
        </p:nvSpPr>
        <p:spPr>
          <a:xfrm>
            <a:off x="2212265" y="4129698"/>
            <a:ext cx="840963" cy="840963"/>
          </a:xfrm>
          <a:prstGeom prst="ellipse">
            <a:avLst/>
          </a:prstGeom>
          <a:solidFill>
            <a:schemeClr val="accent6">
              <a:lumMod val="40000"/>
              <a:lumOff val="6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
        <p:nvSpPr>
          <p:cNvPr id="6" name="Oval 5">
            <a:extLst>
              <a:ext uri="{FF2B5EF4-FFF2-40B4-BE49-F238E27FC236}">
                <a16:creationId xmlns:a16="http://schemas.microsoft.com/office/drawing/2014/main" id="{8146B637-4021-488D-8D76-50643F5E5713}"/>
              </a:ext>
              <a:ext uri="{C183D7F6-B498-43B3-948B-1728B52AA6E4}">
                <adec:decorative xmlns:adec="http://schemas.microsoft.com/office/drawing/2017/decorative" val="1"/>
              </a:ext>
            </a:extLst>
          </p:cNvPr>
          <p:cNvSpPr/>
          <p:nvPr/>
        </p:nvSpPr>
        <p:spPr>
          <a:xfrm>
            <a:off x="658055" y="4129697"/>
            <a:ext cx="840963" cy="84096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cxnSp>
        <p:nvCxnSpPr>
          <p:cNvPr id="55" name="Düz Bağlayıcı 54" descr="zaman çizelgesi">
            <a:extLst>
              <a:ext uri="{FF2B5EF4-FFF2-40B4-BE49-F238E27FC236}">
                <a16:creationId xmlns:a16="http://schemas.microsoft.com/office/drawing/2014/main" id="{03EF01C1-5F44-4071-A9AA-CE6ADA1A5F59}"/>
              </a:ext>
            </a:extLst>
          </p:cNvPr>
          <p:cNvCxnSpPr>
            <a:cxnSpLocks/>
          </p:cNvCxnSpPr>
          <p:nvPr/>
        </p:nvCxnSpPr>
        <p:spPr>
          <a:xfrm flipH="1" flipV="1">
            <a:off x="1010662" y="5203820"/>
            <a:ext cx="10166897" cy="8999"/>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sp>
        <p:nvSpPr>
          <p:cNvPr id="17" name="Oval 16" descr="zaman çizelgesi işaretçileri">
            <a:extLst>
              <a:ext uri="{FF2B5EF4-FFF2-40B4-BE49-F238E27FC236}">
                <a16:creationId xmlns:a16="http://schemas.microsoft.com/office/drawing/2014/main" id="{685160D7-D23E-4878-8060-E663BA970B55}"/>
              </a:ext>
            </a:extLst>
          </p:cNvPr>
          <p:cNvSpPr/>
          <p:nvPr/>
        </p:nvSpPr>
        <p:spPr>
          <a:xfrm>
            <a:off x="972295" y="5110339"/>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ln>
                <a:solidFill>
                  <a:srgbClr val="000000"/>
                </a:solidFill>
              </a:ln>
            </a:endParaRPr>
          </a:p>
        </p:txBody>
      </p:sp>
      <p:sp>
        <p:nvSpPr>
          <p:cNvPr id="39" name="Oval 38" descr="zaman çizelgesi işaretçileri">
            <a:extLst>
              <a:ext uri="{FF2B5EF4-FFF2-40B4-BE49-F238E27FC236}">
                <a16:creationId xmlns:a16="http://schemas.microsoft.com/office/drawing/2014/main" id="{D71B5693-DD1D-45E8-899F-7698F4F9E0CB}"/>
              </a:ext>
            </a:extLst>
          </p:cNvPr>
          <p:cNvSpPr/>
          <p:nvPr/>
        </p:nvSpPr>
        <p:spPr>
          <a:xfrm>
            <a:off x="2548264" y="5098218"/>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ln>
                <a:solidFill>
                  <a:srgbClr val="000000"/>
                </a:solidFill>
              </a:ln>
            </a:endParaRPr>
          </a:p>
        </p:txBody>
      </p:sp>
      <p:sp>
        <p:nvSpPr>
          <p:cNvPr id="49" name="Oval 48" descr="zaman çizelgesi işaretçileri">
            <a:extLst>
              <a:ext uri="{FF2B5EF4-FFF2-40B4-BE49-F238E27FC236}">
                <a16:creationId xmlns:a16="http://schemas.microsoft.com/office/drawing/2014/main" id="{5B5DE130-A1BB-4953-B61E-0F2854B4BF5A}"/>
              </a:ext>
            </a:extLst>
          </p:cNvPr>
          <p:cNvSpPr/>
          <p:nvPr/>
        </p:nvSpPr>
        <p:spPr>
          <a:xfrm>
            <a:off x="4034485" y="5102434"/>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ln>
                <a:solidFill>
                  <a:srgbClr val="000000"/>
                </a:solidFill>
              </a:ln>
            </a:endParaRPr>
          </a:p>
        </p:txBody>
      </p:sp>
      <p:sp>
        <p:nvSpPr>
          <p:cNvPr id="52" name="Oval 51" descr="zaman çizelgesi işaretçileri">
            <a:extLst>
              <a:ext uri="{FF2B5EF4-FFF2-40B4-BE49-F238E27FC236}">
                <a16:creationId xmlns:a16="http://schemas.microsoft.com/office/drawing/2014/main" id="{800A5842-C1EA-4797-9271-15E9E00DB4E5}"/>
              </a:ext>
            </a:extLst>
          </p:cNvPr>
          <p:cNvSpPr/>
          <p:nvPr/>
        </p:nvSpPr>
        <p:spPr>
          <a:xfrm>
            <a:off x="5712922" y="5119338"/>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ln>
                <a:solidFill>
                  <a:srgbClr val="000000"/>
                </a:solidFill>
              </a:ln>
            </a:endParaRPr>
          </a:p>
        </p:txBody>
      </p:sp>
      <p:sp>
        <p:nvSpPr>
          <p:cNvPr id="18" name="Metin Yer Tutucusu 17">
            <a:extLst>
              <a:ext uri="{FF2B5EF4-FFF2-40B4-BE49-F238E27FC236}">
                <a16:creationId xmlns:a16="http://schemas.microsoft.com/office/drawing/2014/main" id="{4E091A31-7866-4F47-B0CF-3293835EEDE8}"/>
              </a:ext>
            </a:extLst>
          </p:cNvPr>
          <p:cNvSpPr>
            <a:spLocks noGrp="1"/>
          </p:cNvSpPr>
          <p:nvPr>
            <p:ph type="body" sz="quarter" idx="18"/>
          </p:nvPr>
        </p:nvSpPr>
        <p:spPr>
          <a:xfrm>
            <a:off x="168197" y="5406078"/>
            <a:ext cx="1949906" cy="307398"/>
          </a:xfrm>
        </p:spPr>
        <p:txBody>
          <a:bodyPr rtlCol="0"/>
          <a:lstStyle/>
          <a:p>
            <a:r>
              <a:rPr lang="tr-TR" sz="1600" dirty="0"/>
              <a:t>GEBELİK SAYISI</a:t>
            </a:r>
          </a:p>
        </p:txBody>
      </p:sp>
      <p:sp>
        <p:nvSpPr>
          <p:cNvPr id="19" name="Metin Yer Tutucusu 18">
            <a:extLst>
              <a:ext uri="{FF2B5EF4-FFF2-40B4-BE49-F238E27FC236}">
                <a16:creationId xmlns:a16="http://schemas.microsoft.com/office/drawing/2014/main" id="{B350F797-AA8E-422D-B1BE-31919E5E8542}"/>
              </a:ext>
            </a:extLst>
          </p:cNvPr>
          <p:cNvSpPr>
            <a:spLocks noGrp="1"/>
          </p:cNvSpPr>
          <p:nvPr>
            <p:ph type="body" sz="quarter" idx="19"/>
          </p:nvPr>
        </p:nvSpPr>
        <p:spPr>
          <a:xfrm>
            <a:off x="1903904" y="5306300"/>
            <a:ext cx="1550993" cy="744485"/>
          </a:xfrm>
        </p:spPr>
        <p:txBody>
          <a:bodyPr rtlCol="0"/>
          <a:lstStyle/>
          <a:p>
            <a:r>
              <a:rPr lang="tr-TR" dirty="0"/>
              <a:t>KANDAKİ GLİKOZ ORANI</a:t>
            </a:r>
          </a:p>
        </p:txBody>
      </p:sp>
      <p:sp>
        <p:nvSpPr>
          <p:cNvPr id="20" name="Metin Yer Tutucusu 19">
            <a:extLst>
              <a:ext uri="{FF2B5EF4-FFF2-40B4-BE49-F238E27FC236}">
                <a16:creationId xmlns:a16="http://schemas.microsoft.com/office/drawing/2014/main" id="{4A642F3E-3C03-4E20-ABCA-E003162FC000}"/>
              </a:ext>
            </a:extLst>
          </p:cNvPr>
          <p:cNvSpPr>
            <a:spLocks noGrp="1"/>
          </p:cNvSpPr>
          <p:nvPr>
            <p:ph type="body" sz="quarter" idx="20"/>
          </p:nvPr>
        </p:nvSpPr>
        <p:spPr>
          <a:xfrm>
            <a:off x="4959097" y="5349775"/>
            <a:ext cx="1639313" cy="601973"/>
          </a:xfrm>
        </p:spPr>
        <p:txBody>
          <a:bodyPr rtlCol="0"/>
          <a:lstStyle/>
          <a:p>
            <a:r>
              <a:rPr lang="tr-TR" sz="1500" dirty="0"/>
              <a:t>KANDAKİ İNSÜLİN</a:t>
            </a:r>
          </a:p>
          <a:p>
            <a:r>
              <a:rPr lang="tr-TR" sz="1500" dirty="0"/>
              <a:t>ORANI</a:t>
            </a:r>
          </a:p>
        </p:txBody>
      </p:sp>
      <p:sp>
        <p:nvSpPr>
          <p:cNvPr id="21" name="Metin Yer Tutucusu 20">
            <a:extLst>
              <a:ext uri="{FF2B5EF4-FFF2-40B4-BE49-F238E27FC236}">
                <a16:creationId xmlns:a16="http://schemas.microsoft.com/office/drawing/2014/main" id="{77D8C714-BC59-4848-A254-B9834EBACE42}"/>
              </a:ext>
            </a:extLst>
          </p:cNvPr>
          <p:cNvSpPr>
            <a:spLocks noGrp="1"/>
          </p:cNvSpPr>
          <p:nvPr>
            <p:ph type="body" sz="quarter" idx="21"/>
          </p:nvPr>
        </p:nvSpPr>
        <p:spPr>
          <a:xfrm>
            <a:off x="8811465" y="5363785"/>
            <a:ext cx="1448534" cy="577848"/>
          </a:xfrm>
        </p:spPr>
        <p:txBody>
          <a:bodyPr rtlCol="0"/>
          <a:lstStyle/>
          <a:p>
            <a:pPr rtl="0"/>
            <a:r>
              <a:rPr lang="tr-TR" sz="1600" b="1" dirty="0">
                <a:latin typeface="Calibri Light" panose="020F0302020204030204" pitchFamily="34" charset="0"/>
                <a:cs typeface="Calibri Light" panose="020F0302020204030204" pitchFamily="34" charset="0"/>
              </a:rPr>
              <a:t>DİYABET YÜZDESİ</a:t>
            </a:r>
          </a:p>
        </p:txBody>
      </p:sp>
      <p:sp>
        <p:nvSpPr>
          <p:cNvPr id="34" name="Oval 33" descr="zaman çizelgesi işaretçileri">
            <a:extLst>
              <a:ext uri="{FF2B5EF4-FFF2-40B4-BE49-F238E27FC236}">
                <a16:creationId xmlns:a16="http://schemas.microsoft.com/office/drawing/2014/main" id="{CAE55ECA-CDF4-D0E1-63BF-6CAA42DF9459}"/>
              </a:ext>
            </a:extLst>
          </p:cNvPr>
          <p:cNvSpPr/>
          <p:nvPr/>
        </p:nvSpPr>
        <p:spPr>
          <a:xfrm>
            <a:off x="7571918" y="5110339"/>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ln>
                <a:solidFill>
                  <a:srgbClr val="000000"/>
                </a:solidFill>
              </a:ln>
            </a:endParaRPr>
          </a:p>
        </p:txBody>
      </p:sp>
      <p:sp>
        <p:nvSpPr>
          <p:cNvPr id="36" name="Oval 35">
            <a:extLst>
              <a:ext uri="{FF2B5EF4-FFF2-40B4-BE49-F238E27FC236}">
                <a16:creationId xmlns:a16="http://schemas.microsoft.com/office/drawing/2014/main" id="{19146B2A-5AD5-1EB6-9971-D9A58C289B5C}"/>
              </a:ext>
              <a:ext uri="{C183D7F6-B498-43B3-948B-1728B52AA6E4}">
                <adec:decorative xmlns:adec="http://schemas.microsoft.com/office/drawing/2017/decorative" val="1"/>
              </a:ext>
            </a:extLst>
          </p:cNvPr>
          <p:cNvSpPr/>
          <p:nvPr/>
        </p:nvSpPr>
        <p:spPr>
          <a:xfrm>
            <a:off x="3698486" y="4129699"/>
            <a:ext cx="840963" cy="840963"/>
          </a:xfrm>
          <a:prstGeom prst="ellipse">
            <a:avLst/>
          </a:prstGeom>
          <a:solidFill>
            <a:schemeClr val="accent1">
              <a:lumMod val="40000"/>
              <a:lumOff val="6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
        <p:nvSpPr>
          <p:cNvPr id="51" name="Metin Yer Tutucusu 19">
            <a:extLst>
              <a:ext uri="{FF2B5EF4-FFF2-40B4-BE49-F238E27FC236}">
                <a16:creationId xmlns:a16="http://schemas.microsoft.com/office/drawing/2014/main" id="{67219E6A-8078-2A9B-8870-0CDC47896A1E}"/>
              </a:ext>
            </a:extLst>
          </p:cNvPr>
          <p:cNvSpPr txBox="1">
            <a:spLocks/>
          </p:cNvSpPr>
          <p:nvPr/>
        </p:nvSpPr>
        <p:spPr>
          <a:xfrm>
            <a:off x="3093960" y="5356480"/>
            <a:ext cx="2072776" cy="577848"/>
          </a:xfrm>
          <a:prstGeom prst="rect">
            <a:avLst/>
          </a:prstGeom>
        </p:spPr>
        <p:txBody>
          <a:bodyPr vert="horz" lIns="91440" tIns="45720" rIns="91440" bIns="45720" rtlCol="0">
            <a:noAutofit/>
          </a:bodyPr>
          <a:lstStyle>
            <a:lvl1pPr marL="0" indent="0" algn="ctr" defTabSz="914400" rtl="0" eaLnBrk="1" latinLnBrk="0" hangingPunct="1">
              <a:lnSpc>
                <a:spcPct val="100000"/>
              </a:lnSpc>
              <a:spcBef>
                <a:spcPts val="0"/>
              </a:spcBef>
              <a:buFont typeface="Arial" panose="020B0604020202020204" pitchFamily="34" charset="0"/>
              <a:buNone/>
              <a:defRPr sz="1800" b="1" kern="1200">
                <a:solidFill>
                  <a:schemeClr val="tx1"/>
                </a:solidFill>
                <a:latin typeface="Calibri Light" panose="020F0302020204030204" pitchFamily="34" charset="0"/>
                <a:ea typeface="+mn-ea"/>
                <a:cs typeface="Calibri Light" panose="020F0302020204030204" pitchFamily="34" charset="0"/>
              </a:defRPr>
            </a:lvl1pPr>
            <a:lvl2pPr marL="45720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r>
              <a:rPr lang="tr-TR" sz="1600" dirty="0"/>
              <a:t>KAN BASINCI</a:t>
            </a:r>
          </a:p>
        </p:txBody>
      </p:sp>
      <p:sp>
        <p:nvSpPr>
          <p:cNvPr id="53" name="İçerik Yer Tutucusu 2">
            <a:extLst>
              <a:ext uri="{FF2B5EF4-FFF2-40B4-BE49-F238E27FC236}">
                <a16:creationId xmlns:a16="http://schemas.microsoft.com/office/drawing/2014/main" id="{57C239AC-96A0-3FEA-E71E-DD0CAD466452}"/>
              </a:ext>
            </a:extLst>
          </p:cNvPr>
          <p:cNvSpPr txBox="1">
            <a:spLocks/>
          </p:cNvSpPr>
          <p:nvPr/>
        </p:nvSpPr>
        <p:spPr>
          <a:xfrm>
            <a:off x="265917" y="1639674"/>
            <a:ext cx="11803226" cy="840963"/>
          </a:xfrm>
          <a:prstGeom prst="rect">
            <a:avLst/>
          </a:prstGeom>
        </p:spPr>
        <p:txBody>
          <a:bodyPr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endParaRPr lang="tr-TR" sz="1300" dirty="0"/>
          </a:p>
        </p:txBody>
      </p:sp>
      <p:pic>
        <p:nvPicPr>
          <p:cNvPr id="54" name="Resim 53">
            <a:extLst>
              <a:ext uri="{FF2B5EF4-FFF2-40B4-BE49-F238E27FC236}">
                <a16:creationId xmlns:a16="http://schemas.microsoft.com/office/drawing/2014/main" id="{961DD1A5-5973-7C3F-751F-F79640DB01B4}"/>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58" name="Dikdörtgen 57">
            <a:extLst>
              <a:ext uri="{FF2B5EF4-FFF2-40B4-BE49-F238E27FC236}">
                <a16:creationId xmlns:a16="http://schemas.microsoft.com/office/drawing/2014/main" id="{4C23C3D0-48C7-54F3-1F76-DB6A9C2B202B}"/>
              </a:ext>
            </a:extLst>
          </p:cNvPr>
          <p:cNvSpPr/>
          <p:nvPr/>
        </p:nvSpPr>
        <p:spPr>
          <a:xfrm>
            <a:off x="11717694" y="6340151"/>
            <a:ext cx="279919"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7</a:t>
            </a:r>
          </a:p>
        </p:txBody>
      </p:sp>
      <p:sp>
        <p:nvSpPr>
          <p:cNvPr id="30" name="Metin Yer Tutucusu 19">
            <a:extLst>
              <a:ext uri="{FF2B5EF4-FFF2-40B4-BE49-F238E27FC236}">
                <a16:creationId xmlns:a16="http://schemas.microsoft.com/office/drawing/2014/main" id="{6193D7C9-043F-FBCD-172B-111E0630A5E2}"/>
              </a:ext>
            </a:extLst>
          </p:cNvPr>
          <p:cNvSpPr txBox="1">
            <a:spLocks/>
          </p:cNvSpPr>
          <p:nvPr/>
        </p:nvSpPr>
        <p:spPr>
          <a:xfrm>
            <a:off x="4905298" y="3121330"/>
            <a:ext cx="1953176" cy="510337"/>
          </a:xfrm>
          <a:prstGeom prst="rect">
            <a:avLst/>
          </a:prstGeom>
        </p:spPr>
        <p:txBody>
          <a:bodyPr vert="horz" lIns="91440" tIns="45720" rIns="91440" bIns="45720" rtlCol="0">
            <a:noAutofit/>
          </a:bodyPr>
          <a:lstStyle>
            <a:lvl1pPr marL="0" indent="0" algn="ctr" defTabSz="914400" rtl="0" eaLnBrk="1" latinLnBrk="0" hangingPunct="1">
              <a:lnSpc>
                <a:spcPct val="100000"/>
              </a:lnSpc>
              <a:spcBef>
                <a:spcPts val="0"/>
              </a:spcBef>
              <a:buFont typeface="Arial" panose="020B0604020202020204" pitchFamily="34" charset="0"/>
              <a:buNone/>
              <a:defRPr sz="1800" b="1" kern="1200">
                <a:solidFill>
                  <a:schemeClr val="tx1"/>
                </a:solidFill>
                <a:latin typeface="Calibri Light" panose="020F0302020204030204" pitchFamily="34" charset="0"/>
                <a:ea typeface="+mn-ea"/>
                <a:cs typeface="Calibri Light" panose="020F0302020204030204" pitchFamily="34" charset="0"/>
              </a:defRPr>
            </a:lvl1pPr>
            <a:lvl2pPr marL="45720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r>
              <a:rPr lang="tr-TR" sz="2000" dirty="0"/>
              <a:t>DİYABET</a:t>
            </a:r>
          </a:p>
          <a:p>
            <a:endParaRPr lang="tr-TR" sz="2000" dirty="0"/>
          </a:p>
        </p:txBody>
      </p:sp>
      <p:sp>
        <p:nvSpPr>
          <p:cNvPr id="8" name="Oval 7" descr="zaman çizelgesi işaretçileri">
            <a:extLst>
              <a:ext uri="{FF2B5EF4-FFF2-40B4-BE49-F238E27FC236}">
                <a16:creationId xmlns:a16="http://schemas.microsoft.com/office/drawing/2014/main" id="{17C99B08-7379-FEEF-9BDE-0A2CB6E08E66}"/>
              </a:ext>
            </a:extLst>
          </p:cNvPr>
          <p:cNvSpPr/>
          <p:nvPr/>
        </p:nvSpPr>
        <p:spPr>
          <a:xfrm>
            <a:off x="11072965" y="5119338"/>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ln>
                <a:solidFill>
                  <a:srgbClr val="000000"/>
                </a:solidFill>
              </a:ln>
            </a:endParaRPr>
          </a:p>
        </p:txBody>
      </p:sp>
      <p:sp>
        <p:nvSpPr>
          <p:cNvPr id="9" name="Oval 8" descr="zaman çizelgesi işaretçileri">
            <a:extLst>
              <a:ext uri="{FF2B5EF4-FFF2-40B4-BE49-F238E27FC236}">
                <a16:creationId xmlns:a16="http://schemas.microsoft.com/office/drawing/2014/main" id="{B8E0D309-8708-F67B-7E47-6EC9949B1764}"/>
              </a:ext>
            </a:extLst>
          </p:cNvPr>
          <p:cNvSpPr/>
          <p:nvPr/>
        </p:nvSpPr>
        <p:spPr>
          <a:xfrm>
            <a:off x="9465944" y="5119338"/>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ln>
                <a:solidFill>
                  <a:srgbClr val="000000"/>
                </a:solidFill>
              </a:ln>
            </a:endParaRPr>
          </a:p>
        </p:txBody>
      </p:sp>
      <p:sp>
        <p:nvSpPr>
          <p:cNvPr id="10" name="Metin Yer Tutucusu 19">
            <a:extLst>
              <a:ext uri="{FF2B5EF4-FFF2-40B4-BE49-F238E27FC236}">
                <a16:creationId xmlns:a16="http://schemas.microsoft.com/office/drawing/2014/main" id="{EAB483C4-4858-1079-AA76-8B4108BC9346}"/>
              </a:ext>
            </a:extLst>
          </p:cNvPr>
          <p:cNvSpPr txBox="1">
            <a:spLocks/>
          </p:cNvSpPr>
          <p:nvPr/>
        </p:nvSpPr>
        <p:spPr>
          <a:xfrm>
            <a:off x="7141401" y="5349775"/>
            <a:ext cx="992696" cy="342676"/>
          </a:xfrm>
          <a:prstGeom prst="rect">
            <a:avLst/>
          </a:prstGeom>
        </p:spPr>
        <p:txBody>
          <a:bodyPr vert="horz" lIns="91440" tIns="45720" rIns="91440" bIns="45720" rtlCol="0">
            <a:noAutofit/>
          </a:bodyPr>
          <a:lstStyle>
            <a:lvl1pPr marL="0" indent="0" algn="ctr" defTabSz="914400" rtl="0" eaLnBrk="1" latinLnBrk="0" hangingPunct="1">
              <a:lnSpc>
                <a:spcPct val="100000"/>
              </a:lnSpc>
              <a:spcBef>
                <a:spcPts val="0"/>
              </a:spcBef>
              <a:buFont typeface="Arial" panose="020B0604020202020204" pitchFamily="34" charset="0"/>
              <a:buNone/>
              <a:defRPr sz="1800" b="1" kern="1200">
                <a:solidFill>
                  <a:schemeClr val="tx1"/>
                </a:solidFill>
                <a:latin typeface="Calibri Light" panose="020F0302020204030204" pitchFamily="34" charset="0"/>
                <a:ea typeface="+mn-ea"/>
                <a:cs typeface="Calibri Light" panose="020F0302020204030204" pitchFamily="34" charset="0"/>
              </a:defRPr>
            </a:lvl1pPr>
            <a:lvl2pPr marL="45720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r>
              <a:rPr lang="tr-TR" dirty="0"/>
              <a:t>BMI</a:t>
            </a:r>
          </a:p>
        </p:txBody>
      </p:sp>
      <p:sp>
        <p:nvSpPr>
          <p:cNvPr id="11" name="Metin Yer Tutucusu 20">
            <a:extLst>
              <a:ext uri="{FF2B5EF4-FFF2-40B4-BE49-F238E27FC236}">
                <a16:creationId xmlns:a16="http://schemas.microsoft.com/office/drawing/2014/main" id="{1A7716DE-1D13-AD4E-3E5F-346E189F308C}"/>
              </a:ext>
            </a:extLst>
          </p:cNvPr>
          <p:cNvSpPr txBox="1">
            <a:spLocks/>
          </p:cNvSpPr>
          <p:nvPr/>
        </p:nvSpPr>
        <p:spPr>
          <a:xfrm>
            <a:off x="10410749" y="5370043"/>
            <a:ext cx="1448534" cy="343432"/>
          </a:xfrm>
          <a:prstGeom prst="rect">
            <a:avLst/>
          </a:prstGeom>
        </p:spPr>
        <p:txBody>
          <a:bodyPr vert="horz" lIns="91440" tIns="45720" rIns="91440" bIns="45720" rtlCol="0">
            <a:noAutofit/>
          </a:bodyPr>
          <a:lstStyle>
            <a:lvl1pPr marL="0" indent="0" algn="ctr" defTabSz="914400" rtl="0" eaLnBrk="1" latinLnBrk="0" hangingPunct="1">
              <a:lnSpc>
                <a:spcPct val="100000"/>
              </a:lnSpc>
              <a:spcBef>
                <a:spcPts val="0"/>
              </a:spcBef>
              <a:buFont typeface="Arial" panose="020B0604020202020204" pitchFamily="34" charset="0"/>
              <a:buNone/>
              <a:defRPr sz="1800" b="1" kern="1200">
                <a:solidFill>
                  <a:schemeClr val="tx1"/>
                </a:solidFill>
                <a:latin typeface="Calibri Light" panose="020F0302020204030204" pitchFamily="34" charset="0"/>
                <a:ea typeface="+mn-ea"/>
                <a:cs typeface="Calibri Light" panose="020F0302020204030204" pitchFamily="34" charset="0"/>
              </a:defRPr>
            </a:lvl1pPr>
            <a:lvl2pPr marL="45720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r>
              <a:rPr lang="tr-TR" dirty="0"/>
              <a:t>YAŞ</a:t>
            </a:r>
          </a:p>
        </p:txBody>
      </p:sp>
      <p:pic>
        <p:nvPicPr>
          <p:cNvPr id="16" name="Grafik 15" descr="Hamile kadın ana hat">
            <a:extLst>
              <a:ext uri="{FF2B5EF4-FFF2-40B4-BE49-F238E27FC236}">
                <a16:creationId xmlns:a16="http://schemas.microsoft.com/office/drawing/2014/main" id="{338FD197-7D45-937F-C873-0BEE227F13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2295" y="4040327"/>
            <a:ext cx="953432" cy="953432"/>
          </a:xfrm>
          <a:prstGeom prst="rect">
            <a:avLst/>
          </a:prstGeom>
        </p:spPr>
      </p:pic>
      <p:sp>
        <p:nvSpPr>
          <p:cNvPr id="22" name="Oval 21">
            <a:extLst>
              <a:ext uri="{FF2B5EF4-FFF2-40B4-BE49-F238E27FC236}">
                <a16:creationId xmlns:a16="http://schemas.microsoft.com/office/drawing/2014/main" id="{F4B141A4-2921-FFDA-53B2-D36EA9D9523F}"/>
              </a:ext>
              <a:ext uri="{C183D7F6-B498-43B3-948B-1728B52AA6E4}">
                <adec:decorative xmlns:adec="http://schemas.microsoft.com/office/drawing/2017/decorative" val="1"/>
              </a:ext>
            </a:extLst>
          </p:cNvPr>
          <p:cNvSpPr/>
          <p:nvPr/>
        </p:nvSpPr>
        <p:spPr>
          <a:xfrm>
            <a:off x="10733186" y="4132420"/>
            <a:ext cx="840963" cy="840963"/>
          </a:xfrm>
          <a:prstGeom prst="ellipse">
            <a:avLst/>
          </a:prstGeom>
          <a:solidFill>
            <a:srgbClr val="0070C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solidFill>
                <a:schemeClr val="accent2"/>
              </a:solidFill>
            </a:endParaRPr>
          </a:p>
        </p:txBody>
      </p:sp>
      <p:sp>
        <p:nvSpPr>
          <p:cNvPr id="25" name="Oval 24">
            <a:extLst>
              <a:ext uri="{FF2B5EF4-FFF2-40B4-BE49-F238E27FC236}">
                <a16:creationId xmlns:a16="http://schemas.microsoft.com/office/drawing/2014/main" id="{88076209-FF80-8829-51B9-F256C9B97EDE}"/>
              </a:ext>
              <a:ext uri="{C183D7F6-B498-43B3-948B-1728B52AA6E4}">
                <adec:decorative xmlns:adec="http://schemas.microsoft.com/office/drawing/2017/decorative" val="1"/>
              </a:ext>
            </a:extLst>
          </p:cNvPr>
          <p:cNvSpPr/>
          <p:nvPr/>
        </p:nvSpPr>
        <p:spPr>
          <a:xfrm>
            <a:off x="7235919" y="4142364"/>
            <a:ext cx="840963" cy="840963"/>
          </a:xfrm>
          <a:prstGeom prst="ellipse">
            <a:avLst/>
          </a:prstGeom>
          <a:solidFill>
            <a:srgbClr val="FF00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solidFill>
                <a:schemeClr val="accent2"/>
              </a:solidFill>
            </a:endParaRPr>
          </a:p>
        </p:txBody>
      </p:sp>
      <p:pic>
        <p:nvPicPr>
          <p:cNvPr id="29" name="Resim 28">
            <a:extLst>
              <a:ext uri="{FF2B5EF4-FFF2-40B4-BE49-F238E27FC236}">
                <a16:creationId xmlns:a16="http://schemas.microsoft.com/office/drawing/2014/main" id="{B0527162-BAD6-BB29-2AE6-E53A3201AEC7}"/>
              </a:ext>
            </a:extLst>
          </p:cNvPr>
          <p:cNvPicPr>
            <a:picLocks noChangeAspect="1"/>
          </p:cNvPicPr>
          <p:nvPr/>
        </p:nvPicPr>
        <p:blipFill rotWithShape="1">
          <a:blip r:embed="rId6"/>
          <a:srcRect l="15375" t="12291" r="41180" b="18115"/>
          <a:stretch/>
        </p:blipFill>
        <p:spPr>
          <a:xfrm>
            <a:off x="5250769" y="1757215"/>
            <a:ext cx="1262234" cy="1295659"/>
          </a:xfrm>
          <a:prstGeom prst="flowChartConnector">
            <a:avLst/>
          </a:prstGeom>
          <a:ln w="38100">
            <a:solidFill>
              <a:schemeClr val="accent2"/>
            </a:solidFill>
          </a:ln>
        </p:spPr>
      </p:pic>
      <p:pic>
        <p:nvPicPr>
          <p:cNvPr id="32" name="Grafik 31" descr="Su ana hat">
            <a:extLst>
              <a:ext uri="{FF2B5EF4-FFF2-40B4-BE49-F238E27FC236}">
                <a16:creationId xmlns:a16="http://schemas.microsoft.com/office/drawing/2014/main" id="{6F14FB46-E269-DE14-B7B5-3CCC2FE8FD7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78593" y="4027696"/>
            <a:ext cx="1044002" cy="1044002"/>
          </a:xfrm>
          <a:prstGeom prst="rect">
            <a:avLst/>
          </a:prstGeom>
        </p:spPr>
      </p:pic>
      <p:pic>
        <p:nvPicPr>
          <p:cNvPr id="35" name="Grafik 34" descr="Beher ana hat">
            <a:extLst>
              <a:ext uri="{FF2B5EF4-FFF2-40B4-BE49-F238E27FC236}">
                <a16:creationId xmlns:a16="http://schemas.microsoft.com/office/drawing/2014/main" id="{6484A0E2-41EF-0AA1-D691-8745AD81C3A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582271" y="4026594"/>
            <a:ext cx="914400" cy="914400"/>
          </a:xfrm>
          <a:prstGeom prst="rect">
            <a:avLst/>
          </a:prstGeom>
        </p:spPr>
      </p:pic>
      <p:pic>
        <p:nvPicPr>
          <p:cNvPr id="41" name="Grafik 40" descr="İğne ana hat">
            <a:extLst>
              <a:ext uri="{FF2B5EF4-FFF2-40B4-BE49-F238E27FC236}">
                <a16:creationId xmlns:a16="http://schemas.microsoft.com/office/drawing/2014/main" id="{98B76E3B-D894-86B5-2F49-CCC29C08BF6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72057" y="4129455"/>
            <a:ext cx="914400" cy="914400"/>
          </a:xfrm>
          <a:prstGeom prst="rect">
            <a:avLst/>
          </a:prstGeom>
        </p:spPr>
      </p:pic>
      <p:pic>
        <p:nvPicPr>
          <p:cNvPr id="47" name="Grafik 46" descr="Aşağı Doğru Eğilim RTL ana hat">
            <a:extLst>
              <a:ext uri="{FF2B5EF4-FFF2-40B4-BE49-F238E27FC236}">
                <a16:creationId xmlns:a16="http://schemas.microsoft.com/office/drawing/2014/main" id="{CDE7A42B-6FAD-9D27-F5D0-266F923AC43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61181" y="4090909"/>
            <a:ext cx="914400" cy="914400"/>
          </a:xfrm>
          <a:prstGeom prst="rect">
            <a:avLst/>
          </a:prstGeom>
        </p:spPr>
      </p:pic>
      <p:pic>
        <p:nvPicPr>
          <p:cNvPr id="50" name="Grafik 49" descr="öksürük ana hat">
            <a:extLst>
              <a:ext uri="{FF2B5EF4-FFF2-40B4-BE49-F238E27FC236}">
                <a16:creationId xmlns:a16="http://schemas.microsoft.com/office/drawing/2014/main" id="{D92AF8C4-AE69-E3AD-0D23-78C96BF7DAE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475717" y="4184894"/>
            <a:ext cx="840963" cy="840963"/>
          </a:xfrm>
          <a:prstGeom prst="rect">
            <a:avLst/>
          </a:prstGeom>
        </p:spPr>
      </p:pic>
      <p:pic>
        <p:nvPicPr>
          <p:cNvPr id="62" name="Grafik 61" descr="Çocuklar ana hat">
            <a:extLst>
              <a:ext uri="{FF2B5EF4-FFF2-40B4-BE49-F238E27FC236}">
                <a16:creationId xmlns:a16="http://schemas.microsoft.com/office/drawing/2014/main" id="{CBA304F1-F415-CA25-F9AE-32E85D68C56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054014" y="4112931"/>
            <a:ext cx="914400" cy="914400"/>
          </a:xfrm>
          <a:prstGeom prst="rect">
            <a:avLst/>
          </a:prstGeom>
        </p:spPr>
      </p:pic>
      <p:sp>
        <p:nvSpPr>
          <p:cNvPr id="65" name="Başlık 1">
            <a:extLst>
              <a:ext uri="{FF2B5EF4-FFF2-40B4-BE49-F238E27FC236}">
                <a16:creationId xmlns:a16="http://schemas.microsoft.com/office/drawing/2014/main" id="{9C838D71-2CAF-2F03-F1C7-881EC7B97500}"/>
              </a:ext>
            </a:extLst>
          </p:cNvPr>
          <p:cNvSpPr txBox="1">
            <a:spLocks/>
          </p:cNvSpPr>
          <p:nvPr/>
        </p:nvSpPr>
        <p:spPr>
          <a:xfrm>
            <a:off x="679578" y="573527"/>
            <a:ext cx="3052666" cy="70415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bg1"/>
                </a:solidFill>
                <a:latin typeface="Calibri Light" panose="020F0302020204030204" pitchFamily="34" charset="0"/>
                <a:ea typeface="+mj-ea"/>
                <a:cs typeface="Calibri Light" panose="020F0302020204030204" pitchFamily="34" charset="0"/>
              </a:defRPr>
            </a:lvl1pPr>
          </a:lstStyle>
          <a:p>
            <a:r>
              <a:rPr lang="tr-TR" b="1" dirty="0">
                <a:latin typeface="Book Antiqua (Başlıklar)"/>
              </a:rPr>
              <a:t>VERİLER:</a:t>
            </a:r>
          </a:p>
        </p:txBody>
      </p:sp>
    </p:spTree>
    <p:extLst>
      <p:ext uri="{BB962C8B-B14F-4D97-AF65-F5344CB8AC3E}">
        <p14:creationId xmlns:p14="http://schemas.microsoft.com/office/powerpoint/2010/main" val="19311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fade">
                                      <p:cBhvr>
                                        <p:cTn id="12" dur="500"/>
                                        <p:tgtEl>
                                          <p:spTgt spid="1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xEl>
                                              <p:pRg st="0" end="0"/>
                                            </p:txEl>
                                          </p:spTgt>
                                        </p:tgtEl>
                                        <p:attrNameLst>
                                          <p:attrName>style.visibility</p:attrName>
                                        </p:attrNameLst>
                                      </p:cBhvr>
                                      <p:to>
                                        <p:strVal val="visible"/>
                                      </p:to>
                                    </p:set>
                                    <p:animEffect transition="in" filter="fade">
                                      <p:cBhvr>
                                        <p:cTn id="17" dur="500"/>
                                        <p:tgtEl>
                                          <p:spTgt spid="1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xEl>
                                              <p:pRg st="0" end="0"/>
                                            </p:txEl>
                                          </p:spTgt>
                                        </p:tgtEl>
                                        <p:attrNameLst>
                                          <p:attrName>style.visibility</p:attrName>
                                        </p:attrNameLst>
                                      </p:cBhvr>
                                      <p:to>
                                        <p:strVal val="visible"/>
                                      </p:to>
                                    </p:set>
                                    <p:animEffect transition="in" filter="fade">
                                      <p:cBhvr>
                                        <p:cTn id="27" dur="500"/>
                                        <p:tgtEl>
                                          <p:spTgt spid="20">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
                                            <p:txEl>
                                              <p:pRg st="1" end="1"/>
                                            </p:txEl>
                                          </p:spTgt>
                                        </p:tgtEl>
                                        <p:attrNameLst>
                                          <p:attrName>style.visibility</p:attrName>
                                        </p:attrNameLst>
                                      </p:cBhvr>
                                      <p:to>
                                        <p:strVal val="visible"/>
                                      </p:to>
                                    </p:set>
                                    <p:animEffect transition="in" filter="fade">
                                      <p:cBhvr>
                                        <p:cTn id="32" dur="500"/>
                                        <p:tgtEl>
                                          <p:spTgt spid="20">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1">
                                            <p:txEl>
                                              <p:pRg st="0" end="0"/>
                                            </p:txEl>
                                          </p:spTgt>
                                        </p:tgtEl>
                                        <p:attrNameLst>
                                          <p:attrName>style.visibility</p:attrName>
                                        </p:attrNameLst>
                                      </p:cBhvr>
                                      <p:to>
                                        <p:strVal val="visible"/>
                                      </p:to>
                                    </p:set>
                                    <p:animEffect transition="in" filter="fade">
                                      <p:cBhvr>
                                        <p:cTn id="37" dur="500"/>
                                        <p:tgtEl>
                                          <p:spTgt spid="21">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xEl>
                                              <p:pRg st="0" end="0"/>
                                            </p:txEl>
                                          </p:spTgt>
                                        </p:tgtEl>
                                        <p:attrNameLst>
                                          <p:attrName>style.visibility</p:attrName>
                                        </p:attrNameLst>
                                      </p:cBhvr>
                                      <p:to>
                                        <p:strVal val="visible"/>
                                      </p:to>
                                    </p:set>
                                    <p:animEffect transition="in" filter="fade">
                                      <p:cBhvr>
                                        <p:cTn id="42" dur="500"/>
                                        <p:tgtEl>
                                          <p:spTgt spid="10">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
                                            <p:txEl>
                                              <p:pRg st="0" end="0"/>
                                            </p:txEl>
                                          </p:spTgt>
                                        </p:tgtEl>
                                        <p:attrNameLst>
                                          <p:attrName>style.visibility</p:attrName>
                                        </p:attrNameLst>
                                      </p:cBhvr>
                                      <p:to>
                                        <p:strVal val="visible"/>
                                      </p:to>
                                    </p:set>
                                    <p:animEffect transition="in" filter="fade">
                                      <p:cBhvr>
                                        <p:cTn id="4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19" grpId="0" build="p"/>
      <p:bldP spid="20" grpId="0" build="p"/>
      <p:bldP spid="21" grpId="0" build="p"/>
      <p:bldP spid="51" grpId="0"/>
      <p:bldP spid="30" grpId="0"/>
      <p:bldP spid="10" grpId="0" build="p"/>
      <p:bldP spid="11"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70</a:t>
            </a:r>
          </a:p>
        </p:txBody>
      </p:sp>
      <p:sp>
        <p:nvSpPr>
          <p:cNvPr id="9" name="Başlık 1">
            <a:extLst>
              <a:ext uri="{FF2B5EF4-FFF2-40B4-BE49-F238E27FC236}">
                <a16:creationId xmlns:a16="http://schemas.microsoft.com/office/drawing/2014/main" id="{7C923C75-FF43-658A-0C5B-E4A0B53BF86E}"/>
              </a:ext>
            </a:extLst>
          </p:cNvPr>
          <p:cNvSpPr>
            <a:spLocks noGrp="1"/>
          </p:cNvSpPr>
          <p:nvPr>
            <p:ph type="title"/>
          </p:nvPr>
        </p:nvSpPr>
        <p:spPr>
          <a:xfrm>
            <a:off x="306747" y="590393"/>
            <a:ext cx="9276676" cy="523057"/>
          </a:xfrm>
        </p:spPr>
        <p:txBody>
          <a:bodyPr rtlCol="0">
            <a:normAutofit/>
          </a:bodyPr>
          <a:lstStyle/>
          <a:p>
            <a:r>
              <a:rPr lang="tr-TR" sz="2800" b="1" i="1" dirty="0"/>
              <a:t>Deneme1:</a:t>
            </a:r>
          </a:p>
        </p:txBody>
      </p:sp>
      <p:sp>
        <p:nvSpPr>
          <p:cNvPr id="10" name="Metin kutusu 9">
            <a:extLst>
              <a:ext uri="{FF2B5EF4-FFF2-40B4-BE49-F238E27FC236}">
                <a16:creationId xmlns:a16="http://schemas.microsoft.com/office/drawing/2014/main" id="{DEB90EC6-A5F2-773E-BAB5-AA20DEC3D9DE}"/>
              </a:ext>
            </a:extLst>
          </p:cNvPr>
          <p:cNvSpPr txBox="1"/>
          <p:nvPr/>
        </p:nvSpPr>
        <p:spPr>
          <a:xfrm>
            <a:off x="194387" y="1732962"/>
            <a:ext cx="10918372" cy="369332"/>
          </a:xfrm>
          <a:prstGeom prst="rect">
            <a:avLst/>
          </a:prstGeom>
          <a:noFill/>
        </p:spPr>
        <p:txBody>
          <a:bodyPr wrap="square">
            <a:spAutoFit/>
          </a:bodyPr>
          <a:lstStyle/>
          <a:p>
            <a:r>
              <a:rPr lang="tr-TR" b="1" dirty="0">
                <a:latin typeface="Book Antiqua (Gövde)"/>
                <a:ea typeface="Calibri" panose="020F0502020204030204" pitchFamily="34" charset="0"/>
                <a:cs typeface="Arial" panose="020B0604020202020204" pitchFamily="34" charset="0"/>
              </a:rPr>
              <a:t>İlk deneme için veri setimizin 4. satırını (1x12) alıyoruz ve sonucun 97’ye yakın olmasını bekliyoruz</a:t>
            </a:r>
            <a:endParaRPr lang="tr-TR" dirty="0">
              <a:latin typeface="Book Antiqua (Gövde)"/>
            </a:endParaRPr>
          </a:p>
        </p:txBody>
      </p:sp>
      <p:sp>
        <p:nvSpPr>
          <p:cNvPr id="22" name="Metin kutusu 21">
            <a:extLst>
              <a:ext uri="{FF2B5EF4-FFF2-40B4-BE49-F238E27FC236}">
                <a16:creationId xmlns:a16="http://schemas.microsoft.com/office/drawing/2014/main" id="{D2D1069A-864A-444C-6220-3DEDA051EBE3}"/>
              </a:ext>
            </a:extLst>
          </p:cNvPr>
          <p:cNvSpPr txBox="1"/>
          <p:nvPr/>
        </p:nvSpPr>
        <p:spPr>
          <a:xfrm>
            <a:off x="306747" y="5524433"/>
            <a:ext cx="10534573" cy="646331"/>
          </a:xfrm>
          <a:prstGeom prst="rect">
            <a:avLst/>
          </a:prstGeom>
          <a:noFill/>
        </p:spPr>
        <p:txBody>
          <a:bodyPr wrap="square">
            <a:spAutoFit/>
          </a:bodyPr>
          <a:lstStyle/>
          <a:p>
            <a:r>
              <a:rPr lang="tr-TR" b="1" dirty="0">
                <a:latin typeface="Book Antiqua (Gövde)"/>
                <a:ea typeface="Calibri" panose="020F0502020204030204" pitchFamily="34" charset="0"/>
                <a:cs typeface="Arial" panose="020B0604020202020204" pitchFamily="34" charset="0"/>
              </a:rPr>
              <a:t>Beklenilen sonuç: </a:t>
            </a:r>
            <a:r>
              <a:rPr lang="tr-TR" b="1" dirty="0">
                <a:solidFill>
                  <a:srgbClr val="0070C0"/>
                </a:solidFill>
                <a:latin typeface="Book Antiqua (Gövde)"/>
                <a:ea typeface="Calibri" panose="020F0502020204030204" pitchFamily="34" charset="0"/>
                <a:cs typeface="Arial" panose="020B0604020202020204" pitchFamily="34" charset="0"/>
              </a:rPr>
              <a:t>97</a:t>
            </a:r>
            <a:r>
              <a:rPr lang="tr-TR" b="1" dirty="0">
                <a:latin typeface="Book Antiqua (Gövde)"/>
                <a:ea typeface="Calibri" panose="020F0502020204030204" pitchFamily="34" charset="0"/>
                <a:cs typeface="Arial" panose="020B0604020202020204" pitchFamily="34" charset="0"/>
              </a:rPr>
              <a:t>, Elde edilen sonuç: </a:t>
            </a:r>
            <a:r>
              <a:rPr lang="tr-TR" b="1" dirty="0">
                <a:solidFill>
                  <a:srgbClr val="0070C0"/>
                </a:solidFill>
                <a:latin typeface="Book Antiqua (Gövde)"/>
                <a:ea typeface="Calibri" panose="020F0502020204030204" pitchFamily="34" charset="0"/>
                <a:cs typeface="Arial" panose="020B0604020202020204" pitchFamily="34" charset="0"/>
              </a:rPr>
              <a:t>99.16</a:t>
            </a:r>
            <a:r>
              <a:rPr lang="tr-TR" b="1" dirty="0">
                <a:latin typeface="Book Antiqua (Gövde)"/>
                <a:ea typeface="Calibri" panose="020F0502020204030204" pitchFamily="34" charset="0"/>
                <a:cs typeface="Arial" panose="020B0604020202020204" pitchFamily="34" charset="0"/>
              </a:rPr>
              <a:t>.</a:t>
            </a:r>
          </a:p>
          <a:p>
            <a:r>
              <a:rPr lang="tr-TR" b="1" dirty="0">
                <a:latin typeface="Book Antiqua (Gövde)"/>
                <a:ea typeface="Calibri" panose="020F0502020204030204" pitchFamily="34" charset="0"/>
                <a:cs typeface="Arial" panose="020B0604020202020204" pitchFamily="34" charset="0"/>
              </a:rPr>
              <a:t>Deneme 1: </a:t>
            </a:r>
            <a:r>
              <a:rPr lang="tr-TR" b="1" dirty="0">
                <a:solidFill>
                  <a:srgbClr val="00B050"/>
                </a:solidFill>
                <a:latin typeface="Book Antiqua (Gövde)"/>
                <a:ea typeface="Calibri" panose="020F0502020204030204" pitchFamily="34" charset="0"/>
                <a:cs typeface="Arial" panose="020B0604020202020204" pitchFamily="34" charset="0"/>
              </a:rPr>
              <a:t>BAŞARILI</a:t>
            </a:r>
            <a:endParaRPr lang="tr-TR" dirty="0">
              <a:solidFill>
                <a:srgbClr val="00B050"/>
              </a:solidFill>
              <a:latin typeface="Book Antiqua (Gövde)"/>
            </a:endParaRPr>
          </a:p>
        </p:txBody>
      </p:sp>
      <p:pic>
        <p:nvPicPr>
          <p:cNvPr id="4" name="Resim 3" descr="tablo içeren bir resim&#10;&#10;Açıklama otomatik olarak oluşturuldu">
            <a:extLst>
              <a:ext uri="{FF2B5EF4-FFF2-40B4-BE49-F238E27FC236}">
                <a16:creationId xmlns:a16="http://schemas.microsoft.com/office/drawing/2014/main" id="{75475642-6D4D-6583-CF31-7B6C05B8C905}"/>
              </a:ext>
            </a:extLst>
          </p:cNvPr>
          <p:cNvPicPr>
            <a:picLocks noChangeAspect="1"/>
          </p:cNvPicPr>
          <p:nvPr/>
        </p:nvPicPr>
        <p:blipFill>
          <a:blip r:embed="rId4"/>
          <a:stretch>
            <a:fillRect/>
          </a:stretch>
        </p:blipFill>
        <p:spPr>
          <a:xfrm>
            <a:off x="306747" y="2286917"/>
            <a:ext cx="6995766" cy="2164268"/>
          </a:xfrm>
          <a:prstGeom prst="rect">
            <a:avLst/>
          </a:prstGeom>
        </p:spPr>
      </p:pic>
      <p:pic>
        <p:nvPicPr>
          <p:cNvPr id="12" name="Resim 11">
            <a:extLst>
              <a:ext uri="{FF2B5EF4-FFF2-40B4-BE49-F238E27FC236}">
                <a16:creationId xmlns:a16="http://schemas.microsoft.com/office/drawing/2014/main" id="{9820E15E-4438-5F94-F48E-45DC2D641F04}"/>
              </a:ext>
            </a:extLst>
          </p:cNvPr>
          <p:cNvPicPr>
            <a:picLocks noChangeAspect="1"/>
          </p:cNvPicPr>
          <p:nvPr/>
        </p:nvPicPr>
        <p:blipFill>
          <a:blip r:embed="rId5"/>
          <a:stretch>
            <a:fillRect/>
          </a:stretch>
        </p:blipFill>
        <p:spPr>
          <a:xfrm>
            <a:off x="9877423" y="4760934"/>
            <a:ext cx="2229044" cy="480102"/>
          </a:xfrm>
          <a:prstGeom prst="rect">
            <a:avLst/>
          </a:prstGeom>
        </p:spPr>
      </p:pic>
      <p:pic>
        <p:nvPicPr>
          <p:cNvPr id="15" name="Resim 14">
            <a:extLst>
              <a:ext uri="{FF2B5EF4-FFF2-40B4-BE49-F238E27FC236}">
                <a16:creationId xmlns:a16="http://schemas.microsoft.com/office/drawing/2014/main" id="{ED88F86D-A26E-32A5-4DEB-F96529181D80}"/>
              </a:ext>
            </a:extLst>
          </p:cNvPr>
          <p:cNvPicPr>
            <a:picLocks noChangeAspect="1"/>
          </p:cNvPicPr>
          <p:nvPr/>
        </p:nvPicPr>
        <p:blipFill>
          <a:blip r:embed="rId6"/>
          <a:stretch>
            <a:fillRect/>
          </a:stretch>
        </p:blipFill>
        <p:spPr>
          <a:xfrm>
            <a:off x="306747" y="4755706"/>
            <a:ext cx="9276676" cy="572074"/>
          </a:xfrm>
          <a:prstGeom prst="rect">
            <a:avLst/>
          </a:prstGeom>
        </p:spPr>
      </p:pic>
    </p:spTree>
    <p:extLst>
      <p:ext uri="{BB962C8B-B14F-4D97-AF65-F5344CB8AC3E}">
        <p14:creationId xmlns:p14="http://schemas.microsoft.com/office/powerpoint/2010/main" val="886567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71</a:t>
            </a:r>
          </a:p>
        </p:txBody>
      </p:sp>
      <p:sp>
        <p:nvSpPr>
          <p:cNvPr id="9" name="Başlık 1">
            <a:extLst>
              <a:ext uri="{FF2B5EF4-FFF2-40B4-BE49-F238E27FC236}">
                <a16:creationId xmlns:a16="http://schemas.microsoft.com/office/drawing/2014/main" id="{7C923C75-FF43-658A-0C5B-E4A0B53BF86E}"/>
              </a:ext>
            </a:extLst>
          </p:cNvPr>
          <p:cNvSpPr>
            <a:spLocks noGrp="1"/>
          </p:cNvSpPr>
          <p:nvPr>
            <p:ph type="title"/>
          </p:nvPr>
        </p:nvSpPr>
        <p:spPr>
          <a:xfrm>
            <a:off x="306747" y="590393"/>
            <a:ext cx="9276676" cy="523057"/>
          </a:xfrm>
        </p:spPr>
        <p:txBody>
          <a:bodyPr rtlCol="0">
            <a:normAutofit/>
          </a:bodyPr>
          <a:lstStyle/>
          <a:p>
            <a:r>
              <a:rPr lang="tr-TR" sz="2800" b="1" i="1" dirty="0"/>
              <a:t>Deneme2:</a:t>
            </a:r>
          </a:p>
        </p:txBody>
      </p:sp>
      <p:sp>
        <p:nvSpPr>
          <p:cNvPr id="10" name="Metin kutusu 9">
            <a:extLst>
              <a:ext uri="{FF2B5EF4-FFF2-40B4-BE49-F238E27FC236}">
                <a16:creationId xmlns:a16="http://schemas.microsoft.com/office/drawing/2014/main" id="{DEB90EC6-A5F2-773E-BAB5-AA20DEC3D9DE}"/>
              </a:ext>
            </a:extLst>
          </p:cNvPr>
          <p:cNvSpPr txBox="1"/>
          <p:nvPr/>
        </p:nvSpPr>
        <p:spPr>
          <a:xfrm>
            <a:off x="194387" y="1732962"/>
            <a:ext cx="11151637" cy="369332"/>
          </a:xfrm>
          <a:prstGeom prst="rect">
            <a:avLst/>
          </a:prstGeom>
          <a:noFill/>
        </p:spPr>
        <p:txBody>
          <a:bodyPr wrap="square">
            <a:spAutoFit/>
          </a:bodyPr>
          <a:lstStyle/>
          <a:p>
            <a:r>
              <a:rPr lang="tr-TR" b="1" dirty="0">
                <a:latin typeface="Book Antiqua (Gövde)"/>
                <a:ea typeface="Calibri" panose="020F0502020204030204" pitchFamily="34" charset="0"/>
                <a:cs typeface="Arial" panose="020B0604020202020204" pitchFamily="34" charset="0"/>
              </a:rPr>
              <a:t>İkinci deneme için veri setimizin 80. satırını (1x12) alıyoruz ve sonucun 19’a yakın olmasını bekliyoruz</a:t>
            </a:r>
            <a:endParaRPr lang="tr-TR" dirty="0">
              <a:latin typeface="Book Antiqua (Gövde)"/>
            </a:endParaRPr>
          </a:p>
        </p:txBody>
      </p:sp>
      <p:pic>
        <p:nvPicPr>
          <p:cNvPr id="5" name="Resim 4" descr="tablo içeren bir resim&#10;&#10;Açıklama otomatik olarak oluşturuldu">
            <a:extLst>
              <a:ext uri="{FF2B5EF4-FFF2-40B4-BE49-F238E27FC236}">
                <a16:creationId xmlns:a16="http://schemas.microsoft.com/office/drawing/2014/main" id="{D85170E1-FADD-47F9-2C48-A914D2D48F60}"/>
              </a:ext>
            </a:extLst>
          </p:cNvPr>
          <p:cNvPicPr>
            <a:picLocks noChangeAspect="1"/>
          </p:cNvPicPr>
          <p:nvPr/>
        </p:nvPicPr>
        <p:blipFill>
          <a:blip r:embed="rId4"/>
          <a:stretch>
            <a:fillRect/>
          </a:stretch>
        </p:blipFill>
        <p:spPr>
          <a:xfrm>
            <a:off x="306747" y="2331177"/>
            <a:ext cx="8594530" cy="2204412"/>
          </a:xfrm>
          <a:prstGeom prst="rect">
            <a:avLst/>
          </a:prstGeom>
        </p:spPr>
      </p:pic>
      <p:pic>
        <p:nvPicPr>
          <p:cNvPr id="13" name="Resim 12">
            <a:extLst>
              <a:ext uri="{FF2B5EF4-FFF2-40B4-BE49-F238E27FC236}">
                <a16:creationId xmlns:a16="http://schemas.microsoft.com/office/drawing/2014/main" id="{5A29FCCE-49A6-0347-99E5-D3F9DCBB4467}"/>
              </a:ext>
            </a:extLst>
          </p:cNvPr>
          <p:cNvPicPr>
            <a:picLocks noChangeAspect="1"/>
          </p:cNvPicPr>
          <p:nvPr/>
        </p:nvPicPr>
        <p:blipFill>
          <a:blip r:embed="rId5"/>
          <a:stretch>
            <a:fillRect/>
          </a:stretch>
        </p:blipFill>
        <p:spPr>
          <a:xfrm>
            <a:off x="9188043" y="4811998"/>
            <a:ext cx="2313490" cy="522018"/>
          </a:xfrm>
          <a:prstGeom prst="rect">
            <a:avLst/>
          </a:prstGeom>
        </p:spPr>
      </p:pic>
      <p:pic>
        <p:nvPicPr>
          <p:cNvPr id="17" name="Resim 16">
            <a:extLst>
              <a:ext uri="{FF2B5EF4-FFF2-40B4-BE49-F238E27FC236}">
                <a16:creationId xmlns:a16="http://schemas.microsoft.com/office/drawing/2014/main" id="{B8FCD6C1-A692-04B9-31D8-4656CD3DDDB8}"/>
              </a:ext>
            </a:extLst>
          </p:cNvPr>
          <p:cNvPicPr>
            <a:picLocks noChangeAspect="1"/>
          </p:cNvPicPr>
          <p:nvPr/>
        </p:nvPicPr>
        <p:blipFill>
          <a:blip r:embed="rId6"/>
          <a:stretch>
            <a:fillRect/>
          </a:stretch>
        </p:blipFill>
        <p:spPr>
          <a:xfrm>
            <a:off x="306747" y="4811998"/>
            <a:ext cx="8633373" cy="522018"/>
          </a:xfrm>
          <a:prstGeom prst="rect">
            <a:avLst/>
          </a:prstGeom>
        </p:spPr>
      </p:pic>
      <p:sp>
        <p:nvSpPr>
          <p:cNvPr id="18" name="Metin kutusu 17">
            <a:extLst>
              <a:ext uri="{FF2B5EF4-FFF2-40B4-BE49-F238E27FC236}">
                <a16:creationId xmlns:a16="http://schemas.microsoft.com/office/drawing/2014/main" id="{46DC6372-7D8C-A1D0-D24E-990E6142DC6D}"/>
              </a:ext>
            </a:extLst>
          </p:cNvPr>
          <p:cNvSpPr txBox="1"/>
          <p:nvPr/>
        </p:nvSpPr>
        <p:spPr>
          <a:xfrm>
            <a:off x="306747" y="5524433"/>
            <a:ext cx="10534573" cy="646331"/>
          </a:xfrm>
          <a:prstGeom prst="rect">
            <a:avLst/>
          </a:prstGeom>
          <a:noFill/>
        </p:spPr>
        <p:txBody>
          <a:bodyPr wrap="square">
            <a:spAutoFit/>
          </a:bodyPr>
          <a:lstStyle/>
          <a:p>
            <a:r>
              <a:rPr lang="tr-TR" b="1" dirty="0">
                <a:latin typeface="Book Antiqua (Gövde)"/>
                <a:ea typeface="Calibri" panose="020F0502020204030204" pitchFamily="34" charset="0"/>
                <a:cs typeface="Arial" panose="020B0604020202020204" pitchFamily="34" charset="0"/>
              </a:rPr>
              <a:t>Beklenilen sonuç: </a:t>
            </a:r>
            <a:r>
              <a:rPr lang="tr-TR" b="1" dirty="0">
                <a:solidFill>
                  <a:srgbClr val="0070C0"/>
                </a:solidFill>
                <a:latin typeface="Book Antiqua (Gövde)"/>
                <a:ea typeface="Calibri" panose="020F0502020204030204" pitchFamily="34" charset="0"/>
                <a:cs typeface="Arial" panose="020B0604020202020204" pitchFamily="34" charset="0"/>
              </a:rPr>
              <a:t>19</a:t>
            </a:r>
            <a:r>
              <a:rPr lang="tr-TR" b="1" dirty="0">
                <a:latin typeface="Book Antiqua (Gövde)"/>
                <a:ea typeface="Calibri" panose="020F0502020204030204" pitchFamily="34" charset="0"/>
                <a:cs typeface="Arial" panose="020B0604020202020204" pitchFamily="34" charset="0"/>
              </a:rPr>
              <a:t>, Elde edilen sonuç: </a:t>
            </a:r>
            <a:r>
              <a:rPr lang="tr-TR" b="1" dirty="0">
                <a:solidFill>
                  <a:srgbClr val="0070C0"/>
                </a:solidFill>
                <a:latin typeface="Book Antiqua (Gövde)"/>
                <a:ea typeface="Calibri" panose="020F0502020204030204" pitchFamily="34" charset="0"/>
                <a:cs typeface="Arial" panose="020B0604020202020204" pitchFamily="34" charset="0"/>
              </a:rPr>
              <a:t>19.99</a:t>
            </a:r>
            <a:r>
              <a:rPr lang="tr-TR" b="1" dirty="0">
                <a:latin typeface="Book Antiqua (Gövde)"/>
                <a:ea typeface="Calibri" panose="020F0502020204030204" pitchFamily="34" charset="0"/>
                <a:cs typeface="Arial" panose="020B0604020202020204" pitchFamily="34" charset="0"/>
              </a:rPr>
              <a:t>.</a:t>
            </a:r>
          </a:p>
          <a:p>
            <a:r>
              <a:rPr lang="tr-TR" b="1" dirty="0">
                <a:latin typeface="Book Antiqua (Gövde)"/>
                <a:ea typeface="Calibri" panose="020F0502020204030204" pitchFamily="34" charset="0"/>
                <a:cs typeface="Arial" panose="020B0604020202020204" pitchFamily="34" charset="0"/>
              </a:rPr>
              <a:t>Deneme 2: </a:t>
            </a:r>
            <a:r>
              <a:rPr lang="tr-TR" b="1" dirty="0">
                <a:solidFill>
                  <a:srgbClr val="00B050"/>
                </a:solidFill>
                <a:latin typeface="Book Antiqua (Gövde)"/>
                <a:ea typeface="Calibri" panose="020F0502020204030204" pitchFamily="34" charset="0"/>
                <a:cs typeface="Arial" panose="020B0604020202020204" pitchFamily="34" charset="0"/>
              </a:rPr>
              <a:t>BAŞARILI</a:t>
            </a:r>
            <a:endParaRPr lang="tr-TR" dirty="0">
              <a:solidFill>
                <a:srgbClr val="00B050"/>
              </a:solidFill>
              <a:latin typeface="Book Antiqua (Gövde)"/>
            </a:endParaRPr>
          </a:p>
        </p:txBody>
      </p:sp>
    </p:spTree>
    <p:extLst>
      <p:ext uri="{BB962C8B-B14F-4D97-AF65-F5344CB8AC3E}">
        <p14:creationId xmlns:p14="http://schemas.microsoft.com/office/powerpoint/2010/main" val="383425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72</a:t>
            </a:r>
          </a:p>
        </p:txBody>
      </p:sp>
      <p:sp>
        <p:nvSpPr>
          <p:cNvPr id="9" name="Başlık 1">
            <a:extLst>
              <a:ext uri="{FF2B5EF4-FFF2-40B4-BE49-F238E27FC236}">
                <a16:creationId xmlns:a16="http://schemas.microsoft.com/office/drawing/2014/main" id="{7C923C75-FF43-658A-0C5B-E4A0B53BF86E}"/>
              </a:ext>
            </a:extLst>
          </p:cNvPr>
          <p:cNvSpPr>
            <a:spLocks noGrp="1"/>
          </p:cNvSpPr>
          <p:nvPr>
            <p:ph type="title"/>
          </p:nvPr>
        </p:nvSpPr>
        <p:spPr>
          <a:xfrm>
            <a:off x="306747" y="590393"/>
            <a:ext cx="9276676" cy="523057"/>
          </a:xfrm>
        </p:spPr>
        <p:txBody>
          <a:bodyPr rtlCol="0">
            <a:normAutofit/>
          </a:bodyPr>
          <a:lstStyle/>
          <a:p>
            <a:r>
              <a:rPr lang="tr-TR" sz="2800" b="1" i="1" dirty="0"/>
              <a:t>Deneme3:</a:t>
            </a:r>
          </a:p>
        </p:txBody>
      </p:sp>
      <p:sp>
        <p:nvSpPr>
          <p:cNvPr id="2" name="İçerik Yer Tutucusu 2">
            <a:extLst>
              <a:ext uri="{FF2B5EF4-FFF2-40B4-BE49-F238E27FC236}">
                <a16:creationId xmlns:a16="http://schemas.microsoft.com/office/drawing/2014/main" id="{1AAE058B-B2AE-7B14-35A5-657FCC293FD1}"/>
              </a:ext>
            </a:extLst>
          </p:cNvPr>
          <p:cNvSpPr txBox="1">
            <a:spLocks/>
          </p:cNvSpPr>
          <p:nvPr/>
        </p:nvSpPr>
        <p:spPr>
          <a:xfrm>
            <a:off x="194387" y="2031587"/>
            <a:ext cx="11048578" cy="3579503"/>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endParaRPr lang="tr-TR" sz="3300"/>
          </a:p>
          <a:p>
            <a:pPr marL="0" indent="0">
              <a:buFont typeface="Arial" panose="020B0604020202020204" pitchFamily="34" charset="0"/>
              <a:buNone/>
            </a:pPr>
            <a:endParaRPr lang="tr-TR" sz="3300" dirty="0"/>
          </a:p>
        </p:txBody>
      </p:sp>
      <p:sp>
        <p:nvSpPr>
          <p:cNvPr id="5" name="Metin kutusu 4">
            <a:extLst>
              <a:ext uri="{FF2B5EF4-FFF2-40B4-BE49-F238E27FC236}">
                <a16:creationId xmlns:a16="http://schemas.microsoft.com/office/drawing/2014/main" id="{BE9C2AF9-0D34-452E-E81B-F1F97106A77E}"/>
              </a:ext>
            </a:extLst>
          </p:cNvPr>
          <p:cNvSpPr txBox="1"/>
          <p:nvPr/>
        </p:nvSpPr>
        <p:spPr>
          <a:xfrm>
            <a:off x="194387" y="1732962"/>
            <a:ext cx="11690866" cy="369332"/>
          </a:xfrm>
          <a:prstGeom prst="rect">
            <a:avLst/>
          </a:prstGeom>
          <a:noFill/>
        </p:spPr>
        <p:txBody>
          <a:bodyPr wrap="square">
            <a:spAutoFit/>
          </a:bodyPr>
          <a:lstStyle/>
          <a:p>
            <a:r>
              <a:rPr lang="tr-TR" b="1" dirty="0">
                <a:latin typeface="Book Antiqua (Gövde)"/>
                <a:ea typeface="Calibri" panose="020F0502020204030204" pitchFamily="34" charset="0"/>
                <a:cs typeface="Arial" panose="020B0604020202020204" pitchFamily="34" charset="0"/>
              </a:rPr>
              <a:t>Üçüncü deneme için veri setimizin 368. satırını (1x12) alıyoruz ve sonucun 27’ye yakın olmasını bekliyoruz</a:t>
            </a:r>
            <a:endParaRPr lang="tr-TR" dirty="0">
              <a:latin typeface="Book Antiqua (Gövde)"/>
            </a:endParaRPr>
          </a:p>
        </p:txBody>
      </p:sp>
      <p:sp>
        <p:nvSpPr>
          <p:cNvPr id="16" name="Metin kutusu 15">
            <a:extLst>
              <a:ext uri="{FF2B5EF4-FFF2-40B4-BE49-F238E27FC236}">
                <a16:creationId xmlns:a16="http://schemas.microsoft.com/office/drawing/2014/main" id="{7B171E6A-DD14-4794-474F-FFBF8C878D32}"/>
              </a:ext>
            </a:extLst>
          </p:cNvPr>
          <p:cNvSpPr txBox="1"/>
          <p:nvPr/>
        </p:nvSpPr>
        <p:spPr>
          <a:xfrm>
            <a:off x="306747" y="5524433"/>
            <a:ext cx="10534573" cy="646331"/>
          </a:xfrm>
          <a:prstGeom prst="rect">
            <a:avLst/>
          </a:prstGeom>
          <a:noFill/>
        </p:spPr>
        <p:txBody>
          <a:bodyPr wrap="square">
            <a:spAutoFit/>
          </a:bodyPr>
          <a:lstStyle/>
          <a:p>
            <a:r>
              <a:rPr lang="tr-TR" b="1" dirty="0">
                <a:latin typeface="Book Antiqua (Gövde)"/>
                <a:ea typeface="Calibri" panose="020F0502020204030204" pitchFamily="34" charset="0"/>
                <a:cs typeface="Arial" panose="020B0604020202020204" pitchFamily="34" charset="0"/>
              </a:rPr>
              <a:t>Beklenilen sonuç: </a:t>
            </a:r>
            <a:r>
              <a:rPr lang="tr-TR" b="1" dirty="0">
                <a:solidFill>
                  <a:srgbClr val="0070C0"/>
                </a:solidFill>
                <a:latin typeface="Book Antiqua (Gövde)"/>
                <a:ea typeface="Calibri" panose="020F0502020204030204" pitchFamily="34" charset="0"/>
                <a:cs typeface="Arial" panose="020B0604020202020204" pitchFamily="34" charset="0"/>
              </a:rPr>
              <a:t>27</a:t>
            </a:r>
            <a:r>
              <a:rPr lang="tr-TR" b="1" dirty="0">
                <a:latin typeface="Book Antiqua (Gövde)"/>
                <a:ea typeface="Calibri" panose="020F0502020204030204" pitchFamily="34" charset="0"/>
                <a:cs typeface="Arial" panose="020B0604020202020204" pitchFamily="34" charset="0"/>
              </a:rPr>
              <a:t>, Elde edilen sonuç: </a:t>
            </a:r>
            <a:r>
              <a:rPr lang="tr-TR" b="1" dirty="0">
                <a:solidFill>
                  <a:srgbClr val="0070C0"/>
                </a:solidFill>
                <a:latin typeface="Book Antiqua (Gövde)"/>
                <a:ea typeface="Calibri" panose="020F0502020204030204" pitchFamily="34" charset="0"/>
                <a:cs typeface="Arial" panose="020B0604020202020204" pitchFamily="34" charset="0"/>
              </a:rPr>
              <a:t>90.45</a:t>
            </a:r>
            <a:r>
              <a:rPr lang="tr-TR" b="1" dirty="0">
                <a:latin typeface="Book Antiqua (Gövde)"/>
                <a:ea typeface="Calibri" panose="020F0502020204030204" pitchFamily="34" charset="0"/>
                <a:cs typeface="Arial" panose="020B0604020202020204" pitchFamily="34" charset="0"/>
              </a:rPr>
              <a:t>.</a:t>
            </a:r>
          </a:p>
          <a:p>
            <a:r>
              <a:rPr lang="tr-TR" b="1" dirty="0">
                <a:latin typeface="Book Antiqua (Gövde)"/>
                <a:ea typeface="Calibri" panose="020F0502020204030204" pitchFamily="34" charset="0"/>
                <a:cs typeface="Arial" panose="020B0604020202020204" pitchFamily="34" charset="0"/>
              </a:rPr>
              <a:t>Deneme 3: </a:t>
            </a:r>
            <a:r>
              <a:rPr lang="tr-TR" b="1" dirty="0">
                <a:solidFill>
                  <a:srgbClr val="FF0000"/>
                </a:solidFill>
                <a:latin typeface="Book Antiqua (Gövde)"/>
                <a:ea typeface="Calibri" panose="020F0502020204030204" pitchFamily="34" charset="0"/>
                <a:cs typeface="Arial" panose="020B0604020202020204" pitchFamily="34" charset="0"/>
              </a:rPr>
              <a:t>BAŞARISIZ</a:t>
            </a:r>
            <a:endParaRPr lang="tr-TR" dirty="0">
              <a:solidFill>
                <a:srgbClr val="FF0000"/>
              </a:solidFill>
              <a:latin typeface="Book Antiqua (Gövde)"/>
            </a:endParaRPr>
          </a:p>
        </p:txBody>
      </p:sp>
      <p:pic>
        <p:nvPicPr>
          <p:cNvPr id="18" name="Resim 17">
            <a:extLst>
              <a:ext uri="{FF2B5EF4-FFF2-40B4-BE49-F238E27FC236}">
                <a16:creationId xmlns:a16="http://schemas.microsoft.com/office/drawing/2014/main" id="{6F9C32E6-8587-2E81-8351-DBA4289CA2EA}"/>
              </a:ext>
            </a:extLst>
          </p:cNvPr>
          <p:cNvPicPr>
            <a:picLocks noChangeAspect="1"/>
          </p:cNvPicPr>
          <p:nvPr/>
        </p:nvPicPr>
        <p:blipFill>
          <a:blip r:embed="rId4"/>
          <a:stretch>
            <a:fillRect/>
          </a:stretch>
        </p:blipFill>
        <p:spPr>
          <a:xfrm>
            <a:off x="306747" y="4833771"/>
            <a:ext cx="8900275" cy="512669"/>
          </a:xfrm>
          <a:prstGeom prst="rect">
            <a:avLst/>
          </a:prstGeom>
        </p:spPr>
      </p:pic>
      <p:pic>
        <p:nvPicPr>
          <p:cNvPr id="20" name="Resim 19">
            <a:extLst>
              <a:ext uri="{FF2B5EF4-FFF2-40B4-BE49-F238E27FC236}">
                <a16:creationId xmlns:a16="http://schemas.microsoft.com/office/drawing/2014/main" id="{79158728-0650-9F25-0201-161564E9258C}"/>
              </a:ext>
            </a:extLst>
          </p:cNvPr>
          <p:cNvPicPr>
            <a:picLocks noChangeAspect="1"/>
          </p:cNvPicPr>
          <p:nvPr/>
        </p:nvPicPr>
        <p:blipFill>
          <a:blip r:embed="rId5"/>
          <a:stretch>
            <a:fillRect/>
          </a:stretch>
        </p:blipFill>
        <p:spPr>
          <a:xfrm>
            <a:off x="9484409" y="4833771"/>
            <a:ext cx="2272057" cy="512669"/>
          </a:xfrm>
          <a:prstGeom prst="rect">
            <a:avLst/>
          </a:prstGeom>
        </p:spPr>
      </p:pic>
      <p:pic>
        <p:nvPicPr>
          <p:cNvPr id="22" name="Resim 21" descr="tablo içeren bir resim&#10;&#10;Açıklama otomatik olarak oluşturuldu">
            <a:extLst>
              <a:ext uri="{FF2B5EF4-FFF2-40B4-BE49-F238E27FC236}">
                <a16:creationId xmlns:a16="http://schemas.microsoft.com/office/drawing/2014/main" id="{00FCF8E6-FAF5-2769-C4F3-6A69AA83C2F3}"/>
              </a:ext>
            </a:extLst>
          </p:cNvPr>
          <p:cNvPicPr>
            <a:picLocks noChangeAspect="1"/>
          </p:cNvPicPr>
          <p:nvPr/>
        </p:nvPicPr>
        <p:blipFill>
          <a:blip r:embed="rId6"/>
          <a:stretch>
            <a:fillRect/>
          </a:stretch>
        </p:blipFill>
        <p:spPr>
          <a:xfrm>
            <a:off x="306747" y="2299248"/>
            <a:ext cx="6431837" cy="2248095"/>
          </a:xfrm>
          <a:prstGeom prst="rect">
            <a:avLst/>
          </a:prstGeom>
        </p:spPr>
      </p:pic>
    </p:spTree>
    <p:extLst>
      <p:ext uri="{BB962C8B-B14F-4D97-AF65-F5344CB8AC3E}">
        <p14:creationId xmlns:p14="http://schemas.microsoft.com/office/powerpoint/2010/main" val="233147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nodePh="1">
                                  <p:stCondLst>
                                    <p:cond delay="0"/>
                                  </p:stCondLst>
                                  <p:endCondLst>
                                    <p:cond evt="begin" delay="0">
                                      <p:tn val="10"/>
                                    </p:cond>
                                  </p:end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73</a:t>
            </a:r>
          </a:p>
        </p:txBody>
      </p:sp>
      <p:sp>
        <p:nvSpPr>
          <p:cNvPr id="9" name="Başlık 1">
            <a:extLst>
              <a:ext uri="{FF2B5EF4-FFF2-40B4-BE49-F238E27FC236}">
                <a16:creationId xmlns:a16="http://schemas.microsoft.com/office/drawing/2014/main" id="{7C923C75-FF43-658A-0C5B-E4A0B53BF86E}"/>
              </a:ext>
            </a:extLst>
          </p:cNvPr>
          <p:cNvSpPr>
            <a:spLocks noGrp="1"/>
          </p:cNvSpPr>
          <p:nvPr>
            <p:ph type="title"/>
          </p:nvPr>
        </p:nvSpPr>
        <p:spPr>
          <a:xfrm>
            <a:off x="306747" y="590393"/>
            <a:ext cx="9276676" cy="523057"/>
          </a:xfrm>
        </p:spPr>
        <p:txBody>
          <a:bodyPr rtlCol="0">
            <a:normAutofit/>
          </a:bodyPr>
          <a:lstStyle/>
          <a:p>
            <a:r>
              <a:rPr lang="tr-TR" sz="2800" b="1" i="1" dirty="0"/>
              <a:t>Deneme4:</a:t>
            </a:r>
          </a:p>
        </p:txBody>
      </p:sp>
      <p:sp>
        <p:nvSpPr>
          <p:cNvPr id="5" name="İçerik Yer Tutucusu 2">
            <a:extLst>
              <a:ext uri="{FF2B5EF4-FFF2-40B4-BE49-F238E27FC236}">
                <a16:creationId xmlns:a16="http://schemas.microsoft.com/office/drawing/2014/main" id="{7FDB9E33-0842-9896-D74E-B9A7A5EF76E1}"/>
              </a:ext>
            </a:extLst>
          </p:cNvPr>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sp>
        <p:nvSpPr>
          <p:cNvPr id="8" name="İçerik Yer Tutucusu 2">
            <a:extLst>
              <a:ext uri="{FF2B5EF4-FFF2-40B4-BE49-F238E27FC236}">
                <a16:creationId xmlns:a16="http://schemas.microsoft.com/office/drawing/2014/main" id="{F1377D48-AC42-583A-EC09-900E0BC8E6F9}"/>
              </a:ext>
            </a:extLst>
          </p:cNvPr>
          <p:cNvSpPr txBox="1">
            <a:spLocks/>
          </p:cNvSpPr>
          <p:nvPr/>
        </p:nvSpPr>
        <p:spPr>
          <a:xfrm>
            <a:off x="194387" y="2031587"/>
            <a:ext cx="11048578" cy="3579503"/>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endParaRPr lang="tr-TR" sz="3300"/>
          </a:p>
          <a:p>
            <a:pPr marL="0" indent="0">
              <a:buFont typeface="Arial" panose="020B0604020202020204" pitchFamily="34" charset="0"/>
              <a:buNone/>
            </a:pPr>
            <a:endParaRPr lang="tr-TR" sz="3300" dirty="0"/>
          </a:p>
        </p:txBody>
      </p:sp>
      <p:sp>
        <p:nvSpPr>
          <p:cNvPr id="11" name="Metin kutusu 10">
            <a:extLst>
              <a:ext uri="{FF2B5EF4-FFF2-40B4-BE49-F238E27FC236}">
                <a16:creationId xmlns:a16="http://schemas.microsoft.com/office/drawing/2014/main" id="{895FE46F-E461-D39E-6B7D-7881159D511D}"/>
              </a:ext>
            </a:extLst>
          </p:cNvPr>
          <p:cNvSpPr txBox="1"/>
          <p:nvPr/>
        </p:nvSpPr>
        <p:spPr>
          <a:xfrm>
            <a:off x="194387" y="1732962"/>
            <a:ext cx="11690866" cy="369332"/>
          </a:xfrm>
          <a:prstGeom prst="rect">
            <a:avLst/>
          </a:prstGeom>
          <a:noFill/>
        </p:spPr>
        <p:txBody>
          <a:bodyPr wrap="square">
            <a:spAutoFit/>
          </a:bodyPr>
          <a:lstStyle/>
          <a:p>
            <a:r>
              <a:rPr lang="tr-TR" b="1" dirty="0">
                <a:latin typeface="Book Antiqua (Gövde)"/>
                <a:ea typeface="Calibri" panose="020F0502020204030204" pitchFamily="34" charset="0"/>
                <a:cs typeface="Arial" panose="020B0604020202020204" pitchFamily="34" charset="0"/>
              </a:rPr>
              <a:t>Dördüncü deneme için veri setimizin 401. satırını (1x12) alıyoruz ve sonucun 34’e yakın olmasını bekliyoruz</a:t>
            </a:r>
            <a:endParaRPr lang="tr-TR" dirty="0">
              <a:latin typeface="Book Antiqua (Gövde)"/>
            </a:endParaRPr>
          </a:p>
        </p:txBody>
      </p:sp>
      <p:sp>
        <p:nvSpPr>
          <p:cNvPr id="12" name="Metin kutusu 11">
            <a:extLst>
              <a:ext uri="{FF2B5EF4-FFF2-40B4-BE49-F238E27FC236}">
                <a16:creationId xmlns:a16="http://schemas.microsoft.com/office/drawing/2014/main" id="{76ACBCED-53D7-0D7D-0749-2AA4634469D5}"/>
              </a:ext>
            </a:extLst>
          </p:cNvPr>
          <p:cNvSpPr txBox="1"/>
          <p:nvPr/>
        </p:nvSpPr>
        <p:spPr>
          <a:xfrm>
            <a:off x="306747" y="5524433"/>
            <a:ext cx="10534573" cy="646331"/>
          </a:xfrm>
          <a:prstGeom prst="rect">
            <a:avLst/>
          </a:prstGeom>
          <a:noFill/>
        </p:spPr>
        <p:txBody>
          <a:bodyPr wrap="square">
            <a:spAutoFit/>
          </a:bodyPr>
          <a:lstStyle/>
          <a:p>
            <a:r>
              <a:rPr lang="tr-TR" b="1" dirty="0">
                <a:latin typeface="Book Antiqua (Gövde)"/>
                <a:ea typeface="Calibri" panose="020F0502020204030204" pitchFamily="34" charset="0"/>
                <a:cs typeface="Arial" panose="020B0604020202020204" pitchFamily="34" charset="0"/>
              </a:rPr>
              <a:t>Beklenilen sonuç: </a:t>
            </a:r>
            <a:r>
              <a:rPr lang="tr-TR" b="1" dirty="0">
                <a:solidFill>
                  <a:srgbClr val="0070C0"/>
                </a:solidFill>
                <a:latin typeface="Book Antiqua (Gövde)"/>
                <a:ea typeface="Calibri" panose="020F0502020204030204" pitchFamily="34" charset="0"/>
                <a:cs typeface="Arial" panose="020B0604020202020204" pitchFamily="34" charset="0"/>
              </a:rPr>
              <a:t>34</a:t>
            </a:r>
            <a:r>
              <a:rPr lang="tr-TR" b="1" dirty="0">
                <a:latin typeface="Book Antiqua (Gövde)"/>
                <a:ea typeface="Calibri" panose="020F0502020204030204" pitchFamily="34" charset="0"/>
                <a:cs typeface="Arial" panose="020B0604020202020204" pitchFamily="34" charset="0"/>
              </a:rPr>
              <a:t>, Elde edilen sonuç: </a:t>
            </a:r>
            <a:r>
              <a:rPr lang="tr-TR" b="1" dirty="0">
                <a:solidFill>
                  <a:srgbClr val="0070C0"/>
                </a:solidFill>
                <a:latin typeface="Book Antiqua (Gövde)"/>
                <a:ea typeface="Calibri" panose="020F0502020204030204" pitchFamily="34" charset="0"/>
                <a:cs typeface="Arial" panose="020B0604020202020204" pitchFamily="34" charset="0"/>
              </a:rPr>
              <a:t>74.22</a:t>
            </a:r>
            <a:r>
              <a:rPr lang="tr-TR" b="1" dirty="0">
                <a:latin typeface="Book Antiqua (Gövde)"/>
                <a:ea typeface="Calibri" panose="020F0502020204030204" pitchFamily="34" charset="0"/>
                <a:cs typeface="Arial" panose="020B0604020202020204" pitchFamily="34" charset="0"/>
              </a:rPr>
              <a:t>.</a:t>
            </a:r>
          </a:p>
          <a:p>
            <a:r>
              <a:rPr lang="tr-TR" b="1" dirty="0">
                <a:latin typeface="Book Antiqua (Gövde)"/>
                <a:ea typeface="Calibri" panose="020F0502020204030204" pitchFamily="34" charset="0"/>
                <a:cs typeface="Arial" panose="020B0604020202020204" pitchFamily="34" charset="0"/>
              </a:rPr>
              <a:t>Deneme 4: </a:t>
            </a:r>
            <a:r>
              <a:rPr lang="tr-TR" b="1" dirty="0">
                <a:solidFill>
                  <a:srgbClr val="FF0000"/>
                </a:solidFill>
                <a:latin typeface="Book Antiqua (Gövde)"/>
                <a:ea typeface="Calibri" panose="020F0502020204030204" pitchFamily="34" charset="0"/>
                <a:cs typeface="Arial" panose="020B0604020202020204" pitchFamily="34" charset="0"/>
              </a:rPr>
              <a:t>BAŞARISIZ</a:t>
            </a:r>
            <a:endParaRPr lang="tr-TR" dirty="0">
              <a:solidFill>
                <a:srgbClr val="FF0000"/>
              </a:solidFill>
              <a:latin typeface="Book Antiqua (Gövde)"/>
            </a:endParaRPr>
          </a:p>
        </p:txBody>
      </p:sp>
      <p:pic>
        <p:nvPicPr>
          <p:cNvPr id="20" name="Resim 19" descr="tablo içeren bir resim&#10;&#10;Açıklama otomatik olarak oluşturuldu">
            <a:extLst>
              <a:ext uri="{FF2B5EF4-FFF2-40B4-BE49-F238E27FC236}">
                <a16:creationId xmlns:a16="http://schemas.microsoft.com/office/drawing/2014/main" id="{6C956588-C7CB-75A2-9378-C92CDC3B377E}"/>
              </a:ext>
            </a:extLst>
          </p:cNvPr>
          <p:cNvPicPr>
            <a:picLocks noChangeAspect="1"/>
          </p:cNvPicPr>
          <p:nvPr/>
        </p:nvPicPr>
        <p:blipFill>
          <a:blip r:embed="rId4"/>
          <a:stretch>
            <a:fillRect/>
          </a:stretch>
        </p:blipFill>
        <p:spPr>
          <a:xfrm>
            <a:off x="306747" y="2355503"/>
            <a:ext cx="6218459" cy="1882303"/>
          </a:xfrm>
          <a:prstGeom prst="rect">
            <a:avLst/>
          </a:prstGeom>
        </p:spPr>
      </p:pic>
      <p:pic>
        <p:nvPicPr>
          <p:cNvPr id="22" name="Resim 21">
            <a:extLst>
              <a:ext uri="{FF2B5EF4-FFF2-40B4-BE49-F238E27FC236}">
                <a16:creationId xmlns:a16="http://schemas.microsoft.com/office/drawing/2014/main" id="{E7ADCC92-2338-B84D-0360-3B09D0B4774D}"/>
              </a:ext>
            </a:extLst>
          </p:cNvPr>
          <p:cNvPicPr>
            <a:picLocks noChangeAspect="1"/>
          </p:cNvPicPr>
          <p:nvPr/>
        </p:nvPicPr>
        <p:blipFill>
          <a:blip r:embed="rId5"/>
          <a:stretch>
            <a:fillRect/>
          </a:stretch>
        </p:blipFill>
        <p:spPr>
          <a:xfrm>
            <a:off x="306747" y="4492278"/>
            <a:ext cx="8621256" cy="500954"/>
          </a:xfrm>
          <a:prstGeom prst="rect">
            <a:avLst/>
          </a:prstGeom>
        </p:spPr>
      </p:pic>
      <p:pic>
        <p:nvPicPr>
          <p:cNvPr id="25" name="Resim 24">
            <a:extLst>
              <a:ext uri="{FF2B5EF4-FFF2-40B4-BE49-F238E27FC236}">
                <a16:creationId xmlns:a16="http://schemas.microsoft.com/office/drawing/2014/main" id="{C2219FA4-B4D5-2D64-F583-2ED1E32133FE}"/>
              </a:ext>
            </a:extLst>
          </p:cNvPr>
          <p:cNvPicPr>
            <a:picLocks noChangeAspect="1"/>
          </p:cNvPicPr>
          <p:nvPr/>
        </p:nvPicPr>
        <p:blipFill>
          <a:blip r:embed="rId6"/>
          <a:stretch>
            <a:fillRect/>
          </a:stretch>
        </p:blipFill>
        <p:spPr>
          <a:xfrm>
            <a:off x="9185038" y="4463646"/>
            <a:ext cx="2254294" cy="500954"/>
          </a:xfrm>
          <a:prstGeom prst="rect">
            <a:avLst/>
          </a:prstGeom>
        </p:spPr>
      </p:pic>
    </p:spTree>
    <p:extLst>
      <p:ext uri="{BB962C8B-B14F-4D97-AF65-F5344CB8AC3E}">
        <p14:creationId xmlns:p14="http://schemas.microsoft.com/office/powerpoint/2010/main" val="2808017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nodePh="1">
                                  <p:stCondLst>
                                    <p:cond delay="0"/>
                                  </p:stCondLst>
                                  <p:endCondLst>
                                    <p:cond evt="begin" delay="0">
                                      <p:tn val="10"/>
                                    </p:cond>
                                  </p:end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74</a:t>
            </a:r>
          </a:p>
        </p:txBody>
      </p:sp>
      <p:sp>
        <p:nvSpPr>
          <p:cNvPr id="9" name="Başlık 1">
            <a:extLst>
              <a:ext uri="{FF2B5EF4-FFF2-40B4-BE49-F238E27FC236}">
                <a16:creationId xmlns:a16="http://schemas.microsoft.com/office/drawing/2014/main" id="{7C923C75-FF43-658A-0C5B-E4A0B53BF86E}"/>
              </a:ext>
            </a:extLst>
          </p:cNvPr>
          <p:cNvSpPr>
            <a:spLocks noGrp="1"/>
          </p:cNvSpPr>
          <p:nvPr>
            <p:ph type="title"/>
          </p:nvPr>
        </p:nvSpPr>
        <p:spPr>
          <a:xfrm>
            <a:off x="306747" y="590393"/>
            <a:ext cx="9276676" cy="523057"/>
          </a:xfrm>
        </p:spPr>
        <p:txBody>
          <a:bodyPr rtlCol="0">
            <a:normAutofit/>
          </a:bodyPr>
          <a:lstStyle/>
          <a:p>
            <a:r>
              <a:rPr lang="tr-TR" sz="2800" b="1" i="1" dirty="0"/>
              <a:t>Deneme5:</a:t>
            </a:r>
          </a:p>
        </p:txBody>
      </p:sp>
      <p:sp>
        <p:nvSpPr>
          <p:cNvPr id="2" name="İçerik Yer Tutucusu 2">
            <a:extLst>
              <a:ext uri="{FF2B5EF4-FFF2-40B4-BE49-F238E27FC236}">
                <a16:creationId xmlns:a16="http://schemas.microsoft.com/office/drawing/2014/main" id="{A7F94F81-AFF6-AE02-0C35-BBFEDE4F4303}"/>
              </a:ext>
            </a:extLst>
          </p:cNvPr>
          <p:cNvSpPr txBox="1">
            <a:spLocks/>
          </p:cNvSpPr>
          <p:nvPr/>
        </p:nvSpPr>
        <p:spPr>
          <a:xfrm>
            <a:off x="194387" y="2031587"/>
            <a:ext cx="11048578" cy="3579503"/>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endParaRPr lang="tr-TR" sz="3300"/>
          </a:p>
          <a:p>
            <a:pPr marL="0" indent="0">
              <a:buFont typeface="Arial" panose="020B0604020202020204" pitchFamily="34" charset="0"/>
              <a:buNone/>
            </a:pPr>
            <a:endParaRPr lang="tr-TR" sz="3300" dirty="0"/>
          </a:p>
        </p:txBody>
      </p:sp>
      <p:sp>
        <p:nvSpPr>
          <p:cNvPr id="5" name="İçerik Yer Tutucusu 2">
            <a:extLst>
              <a:ext uri="{FF2B5EF4-FFF2-40B4-BE49-F238E27FC236}">
                <a16:creationId xmlns:a16="http://schemas.microsoft.com/office/drawing/2014/main" id="{0E6E2E0C-6E63-ECFF-DBD4-25A37A500025}"/>
              </a:ext>
            </a:extLst>
          </p:cNvPr>
          <p:cNvSpPr txBox="1">
            <a:spLocks/>
          </p:cNvSpPr>
          <p:nvPr/>
        </p:nvSpPr>
        <p:spPr>
          <a:xfrm>
            <a:off x="194387" y="2031587"/>
            <a:ext cx="11048578" cy="3579503"/>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endParaRPr lang="tr-TR" sz="3300"/>
          </a:p>
          <a:p>
            <a:pPr marL="0" indent="0">
              <a:buFont typeface="Arial" panose="020B0604020202020204" pitchFamily="34" charset="0"/>
              <a:buNone/>
            </a:pPr>
            <a:endParaRPr lang="tr-TR" sz="3300" dirty="0"/>
          </a:p>
        </p:txBody>
      </p:sp>
      <p:sp>
        <p:nvSpPr>
          <p:cNvPr id="8" name="Metin kutusu 7">
            <a:extLst>
              <a:ext uri="{FF2B5EF4-FFF2-40B4-BE49-F238E27FC236}">
                <a16:creationId xmlns:a16="http://schemas.microsoft.com/office/drawing/2014/main" id="{1B1DF3B9-7AAD-A337-7215-8C63E9A82F26}"/>
              </a:ext>
            </a:extLst>
          </p:cNvPr>
          <p:cNvSpPr txBox="1"/>
          <p:nvPr/>
        </p:nvSpPr>
        <p:spPr>
          <a:xfrm>
            <a:off x="194387" y="1732962"/>
            <a:ext cx="11690866" cy="369332"/>
          </a:xfrm>
          <a:prstGeom prst="rect">
            <a:avLst/>
          </a:prstGeom>
          <a:noFill/>
        </p:spPr>
        <p:txBody>
          <a:bodyPr wrap="square">
            <a:spAutoFit/>
          </a:bodyPr>
          <a:lstStyle/>
          <a:p>
            <a:r>
              <a:rPr lang="tr-TR" b="1" dirty="0">
                <a:latin typeface="Book Antiqua (Gövde)"/>
                <a:ea typeface="Calibri" panose="020F0502020204030204" pitchFamily="34" charset="0"/>
                <a:cs typeface="Arial" panose="020B0604020202020204" pitchFamily="34" charset="0"/>
              </a:rPr>
              <a:t>Beşinci deneme için veri setimizin 511. satırını (1x12) alıyoruz ve sonucun 62’ye yakın olmasını bekliyoruz</a:t>
            </a:r>
            <a:endParaRPr lang="tr-TR" dirty="0">
              <a:latin typeface="Book Antiqua (Gövde)"/>
            </a:endParaRPr>
          </a:p>
        </p:txBody>
      </p:sp>
      <p:sp>
        <p:nvSpPr>
          <p:cNvPr id="11" name="Metin kutusu 10">
            <a:extLst>
              <a:ext uri="{FF2B5EF4-FFF2-40B4-BE49-F238E27FC236}">
                <a16:creationId xmlns:a16="http://schemas.microsoft.com/office/drawing/2014/main" id="{7E6E80C7-14C3-0B57-A9C3-27331A93F5CA}"/>
              </a:ext>
            </a:extLst>
          </p:cNvPr>
          <p:cNvSpPr txBox="1"/>
          <p:nvPr/>
        </p:nvSpPr>
        <p:spPr>
          <a:xfrm>
            <a:off x="306747" y="5524433"/>
            <a:ext cx="10534573" cy="646331"/>
          </a:xfrm>
          <a:prstGeom prst="rect">
            <a:avLst/>
          </a:prstGeom>
          <a:noFill/>
        </p:spPr>
        <p:txBody>
          <a:bodyPr wrap="square">
            <a:spAutoFit/>
          </a:bodyPr>
          <a:lstStyle/>
          <a:p>
            <a:r>
              <a:rPr lang="tr-TR" b="1" dirty="0">
                <a:latin typeface="Book Antiqua (Gövde)"/>
                <a:ea typeface="Calibri" panose="020F0502020204030204" pitchFamily="34" charset="0"/>
                <a:cs typeface="Arial" panose="020B0604020202020204" pitchFamily="34" charset="0"/>
              </a:rPr>
              <a:t>Beklenilen sonuç: </a:t>
            </a:r>
            <a:r>
              <a:rPr lang="tr-TR" b="1" dirty="0">
                <a:solidFill>
                  <a:srgbClr val="0070C0"/>
                </a:solidFill>
                <a:latin typeface="Book Antiqua (Gövde)"/>
                <a:ea typeface="Calibri" panose="020F0502020204030204" pitchFamily="34" charset="0"/>
                <a:cs typeface="Arial" panose="020B0604020202020204" pitchFamily="34" charset="0"/>
              </a:rPr>
              <a:t>62</a:t>
            </a:r>
            <a:r>
              <a:rPr lang="tr-TR" b="1" dirty="0">
                <a:latin typeface="Book Antiqua (Gövde)"/>
                <a:ea typeface="Calibri" panose="020F0502020204030204" pitchFamily="34" charset="0"/>
                <a:cs typeface="Arial" panose="020B0604020202020204" pitchFamily="34" charset="0"/>
              </a:rPr>
              <a:t>, Elde edilen sonuç: </a:t>
            </a:r>
            <a:r>
              <a:rPr lang="tr-TR" b="1" dirty="0">
                <a:solidFill>
                  <a:srgbClr val="0070C0"/>
                </a:solidFill>
                <a:latin typeface="Book Antiqua (Gövde)"/>
                <a:ea typeface="Calibri" panose="020F0502020204030204" pitchFamily="34" charset="0"/>
                <a:cs typeface="Arial" panose="020B0604020202020204" pitchFamily="34" charset="0"/>
              </a:rPr>
              <a:t>150.15</a:t>
            </a:r>
            <a:r>
              <a:rPr lang="tr-TR" b="1" dirty="0">
                <a:latin typeface="Book Antiqua (Gövde)"/>
                <a:ea typeface="Calibri" panose="020F0502020204030204" pitchFamily="34" charset="0"/>
                <a:cs typeface="Arial" panose="020B0604020202020204" pitchFamily="34" charset="0"/>
              </a:rPr>
              <a:t>.</a:t>
            </a:r>
          </a:p>
          <a:p>
            <a:r>
              <a:rPr lang="tr-TR" b="1" dirty="0">
                <a:latin typeface="Book Antiqua (Gövde)"/>
                <a:ea typeface="Calibri" panose="020F0502020204030204" pitchFamily="34" charset="0"/>
                <a:cs typeface="Arial" panose="020B0604020202020204" pitchFamily="34" charset="0"/>
              </a:rPr>
              <a:t>Deneme 5: </a:t>
            </a:r>
            <a:r>
              <a:rPr lang="tr-TR" b="1" dirty="0">
                <a:solidFill>
                  <a:srgbClr val="FF0000"/>
                </a:solidFill>
                <a:latin typeface="Book Antiqua (Gövde)"/>
                <a:ea typeface="Calibri" panose="020F0502020204030204" pitchFamily="34" charset="0"/>
                <a:cs typeface="Arial" panose="020B0604020202020204" pitchFamily="34" charset="0"/>
              </a:rPr>
              <a:t>BAŞARISIZ</a:t>
            </a:r>
            <a:endParaRPr lang="tr-TR" dirty="0">
              <a:solidFill>
                <a:srgbClr val="FF0000"/>
              </a:solidFill>
              <a:latin typeface="Book Antiqua (Gövde)"/>
            </a:endParaRPr>
          </a:p>
        </p:txBody>
      </p:sp>
      <p:pic>
        <p:nvPicPr>
          <p:cNvPr id="20" name="Resim 19" descr="tablo içeren bir resim&#10;&#10;Açıklama otomatik olarak oluşturuldu">
            <a:extLst>
              <a:ext uri="{FF2B5EF4-FFF2-40B4-BE49-F238E27FC236}">
                <a16:creationId xmlns:a16="http://schemas.microsoft.com/office/drawing/2014/main" id="{0BDA934F-3EB2-09CB-D5D2-8B0260A97971}"/>
              </a:ext>
            </a:extLst>
          </p:cNvPr>
          <p:cNvPicPr>
            <a:picLocks noChangeAspect="1"/>
          </p:cNvPicPr>
          <p:nvPr/>
        </p:nvPicPr>
        <p:blipFill>
          <a:blip r:embed="rId4"/>
          <a:stretch>
            <a:fillRect/>
          </a:stretch>
        </p:blipFill>
        <p:spPr>
          <a:xfrm>
            <a:off x="306747" y="2270659"/>
            <a:ext cx="6629975" cy="2316681"/>
          </a:xfrm>
          <a:prstGeom prst="rect">
            <a:avLst/>
          </a:prstGeom>
        </p:spPr>
      </p:pic>
      <p:pic>
        <p:nvPicPr>
          <p:cNvPr id="22" name="Resim 21">
            <a:extLst>
              <a:ext uri="{FF2B5EF4-FFF2-40B4-BE49-F238E27FC236}">
                <a16:creationId xmlns:a16="http://schemas.microsoft.com/office/drawing/2014/main" id="{0DDFADFA-3B5D-C214-C898-346D90175DF9}"/>
              </a:ext>
            </a:extLst>
          </p:cNvPr>
          <p:cNvPicPr>
            <a:picLocks noChangeAspect="1"/>
          </p:cNvPicPr>
          <p:nvPr/>
        </p:nvPicPr>
        <p:blipFill>
          <a:blip r:embed="rId5"/>
          <a:stretch>
            <a:fillRect/>
          </a:stretch>
        </p:blipFill>
        <p:spPr>
          <a:xfrm>
            <a:off x="306747" y="4890846"/>
            <a:ext cx="9135780" cy="530240"/>
          </a:xfrm>
          <a:prstGeom prst="rect">
            <a:avLst/>
          </a:prstGeom>
        </p:spPr>
      </p:pic>
      <p:pic>
        <p:nvPicPr>
          <p:cNvPr id="24" name="Resim 23">
            <a:extLst>
              <a:ext uri="{FF2B5EF4-FFF2-40B4-BE49-F238E27FC236}">
                <a16:creationId xmlns:a16="http://schemas.microsoft.com/office/drawing/2014/main" id="{5E17D87A-EFE1-9EC0-B4D5-9D285B3093D9}"/>
              </a:ext>
            </a:extLst>
          </p:cNvPr>
          <p:cNvPicPr>
            <a:picLocks noChangeAspect="1"/>
          </p:cNvPicPr>
          <p:nvPr/>
        </p:nvPicPr>
        <p:blipFill>
          <a:blip r:embed="rId6"/>
          <a:stretch>
            <a:fillRect/>
          </a:stretch>
        </p:blipFill>
        <p:spPr>
          <a:xfrm>
            <a:off x="9610077" y="4890846"/>
            <a:ext cx="2441573" cy="530240"/>
          </a:xfrm>
          <a:prstGeom prst="rect">
            <a:avLst/>
          </a:prstGeom>
        </p:spPr>
      </p:pic>
    </p:spTree>
    <p:extLst>
      <p:ext uri="{BB962C8B-B14F-4D97-AF65-F5344CB8AC3E}">
        <p14:creationId xmlns:p14="http://schemas.microsoft.com/office/powerpoint/2010/main" val="26808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nodePh="1">
                                  <p:stCondLst>
                                    <p:cond delay="0"/>
                                  </p:stCondLst>
                                  <p:endCondLst>
                                    <p:cond evt="begin" delay="0">
                                      <p:tn val="10"/>
                                    </p:cond>
                                  </p:end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nodePh="1">
                                  <p:stCondLst>
                                    <p:cond delay="0"/>
                                  </p:stCondLst>
                                  <p:endCondLst>
                                    <p:cond evt="begin" delay="0">
                                      <p:tn val="15"/>
                                    </p:cond>
                                  </p:end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build="p"/>
      <p:bldP spid="5"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75</a:t>
            </a:r>
          </a:p>
        </p:txBody>
      </p:sp>
      <p:sp>
        <p:nvSpPr>
          <p:cNvPr id="10" name="Metin kutusu 9">
            <a:extLst>
              <a:ext uri="{FF2B5EF4-FFF2-40B4-BE49-F238E27FC236}">
                <a16:creationId xmlns:a16="http://schemas.microsoft.com/office/drawing/2014/main" id="{DEB90EC6-A5F2-773E-BAB5-AA20DEC3D9DE}"/>
              </a:ext>
            </a:extLst>
          </p:cNvPr>
          <p:cNvSpPr txBox="1"/>
          <p:nvPr/>
        </p:nvSpPr>
        <p:spPr>
          <a:xfrm>
            <a:off x="194387" y="1732962"/>
            <a:ext cx="11803226" cy="784830"/>
          </a:xfrm>
          <a:prstGeom prst="rect">
            <a:avLst/>
          </a:prstGeom>
          <a:noFill/>
        </p:spPr>
        <p:txBody>
          <a:bodyPr wrap="square">
            <a:spAutoFit/>
          </a:bodyPr>
          <a:lstStyle/>
          <a:p>
            <a:r>
              <a:rPr lang="tr-TR" sz="1500" dirty="0">
                <a:latin typeface="Book Antiqua (Gövde)"/>
              </a:rPr>
              <a:t>Orman Yangınları MLP regresyon projesinde 10 adet test yapılmış olup </a:t>
            </a:r>
            <a:r>
              <a:rPr lang="tr-TR" sz="1500" b="1" dirty="0">
                <a:latin typeface="Book Antiqua (Gövde)"/>
              </a:rPr>
              <a:t>%40 </a:t>
            </a:r>
            <a:r>
              <a:rPr lang="tr-TR" sz="1500" dirty="0">
                <a:latin typeface="Book Antiqua (Gövde)"/>
              </a:rPr>
              <a:t>(4 </a:t>
            </a:r>
            <a:r>
              <a:rPr lang="tr-TR" sz="1500" dirty="0">
                <a:solidFill>
                  <a:srgbClr val="00B050"/>
                </a:solidFill>
                <a:latin typeface="Book Antiqua (Gövde)"/>
              </a:rPr>
              <a:t>başarılı</a:t>
            </a:r>
            <a:r>
              <a:rPr lang="tr-TR" sz="1500" dirty="0">
                <a:latin typeface="Book Antiqua (Gövde)"/>
              </a:rPr>
              <a:t>, 6 </a:t>
            </a:r>
            <a:r>
              <a:rPr lang="tr-TR" sz="1500" dirty="0">
                <a:solidFill>
                  <a:srgbClr val="FF0000"/>
                </a:solidFill>
                <a:latin typeface="Book Antiqua (Gövde)"/>
              </a:rPr>
              <a:t>başarısız</a:t>
            </a:r>
            <a:r>
              <a:rPr lang="tr-TR" sz="1500" dirty="0">
                <a:latin typeface="Book Antiqua (Gövde)"/>
              </a:rPr>
              <a:t>) başarı sağlanmıştır. Bu da Tasarımımızın %60’lık başarısız olduğunu gösterir ki elde ettiğimiz regresyon grafiklerinde ortalama %40 başarı oranı aldığımızı ve yapılan bu testlerle </a:t>
            </a:r>
            <a:r>
              <a:rPr lang="tr-TR" sz="1500" b="1" dirty="0">
                <a:latin typeface="Book Antiqua (Gövde)"/>
              </a:rPr>
              <a:t>tutarlı</a:t>
            </a:r>
            <a:r>
              <a:rPr lang="tr-TR" sz="1500" dirty="0">
                <a:latin typeface="Book Antiqua (Gövde)"/>
              </a:rPr>
              <a:t> olduğunu göstermektedir.</a:t>
            </a:r>
          </a:p>
        </p:txBody>
      </p:sp>
      <p:sp>
        <p:nvSpPr>
          <p:cNvPr id="2" name="Metin kutusu 1">
            <a:extLst>
              <a:ext uri="{FF2B5EF4-FFF2-40B4-BE49-F238E27FC236}">
                <a16:creationId xmlns:a16="http://schemas.microsoft.com/office/drawing/2014/main" id="{8A737016-CCDD-4C3F-9CC7-7D3E9AE2242A}"/>
              </a:ext>
            </a:extLst>
          </p:cNvPr>
          <p:cNvSpPr txBox="1"/>
          <p:nvPr/>
        </p:nvSpPr>
        <p:spPr>
          <a:xfrm>
            <a:off x="194387" y="2511627"/>
            <a:ext cx="2670111" cy="369332"/>
          </a:xfrm>
          <a:prstGeom prst="rect">
            <a:avLst/>
          </a:prstGeom>
          <a:noFill/>
        </p:spPr>
        <p:txBody>
          <a:bodyPr wrap="square">
            <a:spAutoFit/>
          </a:bodyPr>
          <a:lstStyle/>
          <a:p>
            <a:r>
              <a:rPr lang="tr-TR" b="1" dirty="0" err="1">
                <a:latin typeface="Book Antiqua (Gövde)"/>
              </a:rPr>
              <a:t>nntool</a:t>
            </a:r>
            <a:r>
              <a:rPr lang="tr-TR" b="1" dirty="0">
                <a:latin typeface="Book Antiqua (Gövde)"/>
              </a:rPr>
              <a:t> </a:t>
            </a:r>
            <a:r>
              <a:rPr lang="tr-TR" dirty="0">
                <a:latin typeface="Book Antiqua (Gövde)"/>
              </a:rPr>
              <a:t>sonuçları:</a:t>
            </a:r>
          </a:p>
        </p:txBody>
      </p:sp>
      <p:sp>
        <p:nvSpPr>
          <p:cNvPr id="15" name="Metin kutusu 14">
            <a:extLst>
              <a:ext uri="{FF2B5EF4-FFF2-40B4-BE49-F238E27FC236}">
                <a16:creationId xmlns:a16="http://schemas.microsoft.com/office/drawing/2014/main" id="{13C25DA7-CD90-2BF5-5A54-C6BB5A15ABA0}"/>
              </a:ext>
            </a:extLst>
          </p:cNvPr>
          <p:cNvSpPr txBox="1"/>
          <p:nvPr/>
        </p:nvSpPr>
        <p:spPr>
          <a:xfrm>
            <a:off x="5005096" y="5937155"/>
            <a:ext cx="6296805" cy="323165"/>
          </a:xfrm>
          <a:prstGeom prst="rect">
            <a:avLst/>
          </a:prstGeom>
          <a:noFill/>
        </p:spPr>
        <p:txBody>
          <a:bodyPr wrap="square">
            <a:spAutoFit/>
          </a:bodyPr>
          <a:lstStyle/>
          <a:p>
            <a:r>
              <a:rPr lang="tr-TR" sz="1500" dirty="0">
                <a:latin typeface="Book Antiqua (Gövde)"/>
              </a:rPr>
              <a:t>Değerler %60 oranına yakın. Şu an için testimiz orta başarılı diyebiliriz</a:t>
            </a:r>
          </a:p>
        </p:txBody>
      </p:sp>
      <p:sp>
        <p:nvSpPr>
          <p:cNvPr id="16" name="Metin kutusu 15">
            <a:extLst>
              <a:ext uri="{FF2B5EF4-FFF2-40B4-BE49-F238E27FC236}">
                <a16:creationId xmlns:a16="http://schemas.microsoft.com/office/drawing/2014/main" id="{9ADF699D-4B99-0426-42ED-146794398D41}"/>
              </a:ext>
            </a:extLst>
          </p:cNvPr>
          <p:cNvSpPr txBox="1"/>
          <p:nvPr/>
        </p:nvSpPr>
        <p:spPr>
          <a:xfrm>
            <a:off x="4946160" y="4503302"/>
            <a:ext cx="6296805" cy="323165"/>
          </a:xfrm>
          <a:prstGeom prst="rect">
            <a:avLst/>
          </a:prstGeom>
          <a:noFill/>
        </p:spPr>
        <p:txBody>
          <a:bodyPr wrap="square">
            <a:spAutoFit/>
          </a:bodyPr>
          <a:lstStyle/>
          <a:p>
            <a:r>
              <a:rPr lang="tr-TR" sz="1500" dirty="0">
                <a:latin typeface="Book Antiqua (Gövde)"/>
              </a:rPr>
              <a:t>Algoritmanın tahmini sonuç sütunu:</a:t>
            </a:r>
          </a:p>
        </p:txBody>
      </p:sp>
      <p:sp>
        <p:nvSpPr>
          <p:cNvPr id="17" name="Metin kutusu 16">
            <a:extLst>
              <a:ext uri="{FF2B5EF4-FFF2-40B4-BE49-F238E27FC236}">
                <a16:creationId xmlns:a16="http://schemas.microsoft.com/office/drawing/2014/main" id="{892495AB-246B-CBEE-BB3B-FA7DD8E39D49}"/>
              </a:ext>
            </a:extLst>
          </p:cNvPr>
          <p:cNvSpPr txBox="1"/>
          <p:nvPr/>
        </p:nvSpPr>
        <p:spPr>
          <a:xfrm>
            <a:off x="4946159" y="3112344"/>
            <a:ext cx="6296805" cy="323165"/>
          </a:xfrm>
          <a:prstGeom prst="rect">
            <a:avLst/>
          </a:prstGeom>
          <a:noFill/>
        </p:spPr>
        <p:txBody>
          <a:bodyPr wrap="square">
            <a:spAutoFit/>
          </a:bodyPr>
          <a:lstStyle/>
          <a:p>
            <a:r>
              <a:rPr lang="tr-TR" sz="1500" dirty="0">
                <a:latin typeface="Book Antiqua (Gövde)"/>
              </a:rPr>
              <a:t>Var olan hedef (sonuç) sütunu:</a:t>
            </a:r>
          </a:p>
        </p:txBody>
      </p:sp>
      <p:sp>
        <p:nvSpPr>
          <p:cNvPr id="11" name="Başlık 1">
            <a:extLst>
              <a:ext uri="{FF2B5EF4-FFF2-40B4-BE49-F238E27FC236}">
                <a16:creationId xmlns:a16="http://schemas.microsoft.com/office/drawing/2014/main" id="{A9E69B49-AB56-50CF-B185-28CB6CDD119F}"/>
              </a:ext>
            </a:extLst>
          </p:cNvPr>
          <p:cNvSpPr>
            <a:spLocks noGrp="1"/>
          </p:cNvSpPr>
          <p:nvPr>
            <p:ph type="title"/>
          </p:nvPr>
        </p:nvSpPr>
        <p:spPr>
          <a:xfrm>
            <a:off x="530290" y="674304"/>
            <a:ext cx="8949612" cy="601519"/>
          </a:xfrm>
        </p:spPr>
        <p:txBody>
          <a:bodyPr rtlCol="0">
            <a:normAutofit fontScale="90000"/>
          </a:bodyPr>
          <a:lstStyle/>
          <a:p>
            <a:pPr rtl="0"/>
            <a:r>
              <a:rPr lang="tr-TR" b="1" dirty="0">
                <a:effectLst/>
                <a:latin typeface="Book Antiqua (Başlıklar)"/>
                <a:ea typeface="Calibri" panose="020F0502020204030204" pitchFamily="34" charset="0"/>
                <a:cs typeface="Arial" panose="020B0604020202020204" pitchFamily="34" charset="0"/>
              </a:rPr>
              <a:t>ORMAN YANGINLARI REGRESYON</a:t>
            </a:r>
            <a:br>
              <a:rPr lang="tr-TR" b="1" dirty="0">
                <a:latin typeface="Book Antiqua (Başlıklar)"/>
                <a:ea typeface="Calibri" panose="020F0502020204030204" pitchFamily="34" charset="0"/>
                <a:cs typeface="Arial" panose="020B0604020202020204" pitchFamily="34" charset="0"/>
              </a:rPr>
            </a:br>
            <a:r>
              <a:rPr lang="tr-TR" b="1" dirty="0">
                <a:effectLst/>
                <a:latin typeface="Book Antiqua (Başlıklar)"/>
                <a:ea typeface="Calibri" panose="020F0502020204030204" pitchFamily="34" charset="0"/>
                <a:cs typeface="Arial" panose="020B0604020202020204" pitchFamily="34" charset="0"/>
              </a:rPr>
              <a:t>ANALİZİ (SONUÇLAR)</a:t>
            </a:r>
            <a:r>
              <a:rPr lang="tr-TR" b="1" dirty="0"/>
              <a:t>:</a:t>
            </a:r>
          </a:p>
        </p:txBody>
      </p:sp>
      <p:pic>
        <p:nvPicPr>
          <p:cNvPr id="20" name="Resim 19">
            <a:extLst>
              <a:ext uri="{FF2B5EF4-FFF2-40B4-BE49-F238E27FC236}">
                <a16:creationId xmlns:a16="http://schemas.microsoft.com/office/drawing/2014/main" id="{5070D8C6-D35F-C4C2-5588-35605476DFBE}"/>
              </a:ext>
            </a:extLst>
          </p:cNvPr>
          <p:cNvPicPr>
            <a:picLocks noChangeAspect="1"/>
          </p:cNvPicPr>
          <p:nvPr/>
        </p:nvPicPr>
        <p:blipFill>
          <a:blip r:embed="rId4"/>
          <a:stretch>
            <a:fillRect/>
          </a:stretch>
        </p:blipFill>
        <p:spPr>
          <a:xfrm>
            <a:off x="200117" y="2997832"/>
            <a:ext cx="4622727" cy="3273235"/>
          </a:xfrm>
          <a:prstGeom prst="rect">
            <a:avLst/>
          </a:prstGeom>
        </p:spPr>
      </p:pic>
      <p:pic>
        <p:nvPicPr>
          <p:cNvPr id="24" name="Resim 23">
            <a:extLst>
              <a:ext uri="{FF2B5EF4-FFF2-40B4-BE49-F238E27FC236}">
                <a16:creationId xmlns:a16="http://schemas.microsoft.com/office/drawing/2014/main" id="{D4D67B3A-6939-6B2D-2394-EF7A6E64AD1E}"/>
              </a:ext>
            </a:extLst>
          </p:cNvPr>
          <p:cNvPicPr>
            <a:picLocks noChangeAspect="1"/>
          </p:cNvPicPr>
          <p:nvPr/>
        </p:nvPicPr>
        <p:blipFill>
          <a:blip r:embed="rId5"/>
          <a:stretch>
            <a:fillRect/>
          </a:stretch>
        </p:blipFill>
        <p:spPr>
          <a:xfrm>
            <a:off x="5056153" y="3537218"/>
            <a:ext cx="6710829" cy="837337"/>
          </a:xfrm>
          <a:prstGeom prst="rect">
            <a:avLst/>
          </a:prstGeom>
          <a:ln>
            <a:solidFill>
              <a:srgbClr val="46B0AB"/>
            </a:solidFill>
          </a:ln>
        </p:spPr>
      </p:pic>
      <p:pic>
        <p:nvPicPr>
          <p:cNvPr id="26" name="Resim 25" descr="tablo içeren bir resim&#10;&#10;Açıklama otomatik olarak oluşturuldu">
            <a:extLst>
              <a:ext uri="{FF2B5EF4-FFF2-40B4-BE49-F238E27FC236}">
                <a16:creationId xmlns:a16="http://schemas.microsoft.com/office/drawing/2014/main" id="{9786556B-E848-DA25-B3CF-A0BCBADA5D29}"/>
              </a:ext>
            </a:extLst>
          </p:cNvPr>
          <p:cNvPicPr>
            <a:picLocks noChangeAspect="1"/>
          </p:cNvPicPr>
          <p:nvPr/>
        </p:nvPicPr>
        <p:blipFill>
          <a:blip r:embed="rId6"/>
          <a:stretch>
            <a:fillRect/>
          </a:stretch>
        </p:blipFill>
        <p:spPr>
          <a:xfrm>
            <a:off x="5034870" y="4905868"/>
            <a:ext cx="6680880" cy="837337"/>
          </a:xfrm>
          <a:prstGeom prst="rect">
            <a:avLst/>
          </a:prstGeom>
          <a:ln>
            <a:solidFill>
              <a:srgbClr val="46B0AB"/>
            </a:solidFill>
          </a:ln>
        </p:spPr>
      </p:pic>
    </p:spTree>
    <p:extLst>
      <p:ext uri="{BB962C8B-B14F-4D97-AF65-F5344CB8AC3E}">
        <p14:creationId xmlns:p14="http://schemas.microsoft.com/office/powerpoint/2010/main" val="3510149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530289" y="674304"/>
            <a:ext cx="9080241" cy="601519"/>
          </a:xfrm>
        </p:spPr>
        <p:txBody>
          <a:bodyPr rtlCol="0">
            <a:normAutofit fontScale="90000"/>
          </a:bodyPr>
          <a:lstStyle/>
          <a:p>
            <a:pPr rtl="0"/>
            <a:r>
              <a:rPr lang="tr-TR" b="1" dirty="0"/>
              <a:t>SURİYELİ SIĞINMACI REGRESYON ANALİZİ:</a:t>
            </a:r>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67322" y="6340151"/>
            <a:ext cx="530291"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76</a:t>
            </a:r>
          </a:p>
        </p:txBody>
      </p:sp>
      <p:sp>
        <p:nvSpPr>
          <p:cNvPr id="5" name="İçerik Yer Tutucusu 4">
            <a:extLst>
              <a:ext uri="{FF2B5EF4-FFF2-40B4-BE49-F238E27FC236}">
                <a16:creationId xmlns:a16="http://schemas.microsoft.com/office/drawing/2014/main" id="{9AEE7503-383F-D336-751F-7E2AA2C7234A}"/>
              </a:ext>
            </a:extLst>
          </p:cNvPr>
          <p:cNvSpPr>
            <a:spLocks noGrp="1"/>
          </p:cNvSpPr>
          <p:nvPr>
            <p:ph idx="1"/>
          </p:nvPr>
        </p:nvSpPr>
        <p:spPr>
          <a:xfrm>
            <a:off x="2231296" y="2667000"/>
            <a:ext cx="6390190" cy="1828800"/>
          </a:xfrm>
        </p:spPr>
        <p:txBody>
          <a:bodyPr>
            <a:normAutofit fontScale="92500" lnSpcReduction="20000"/>
          </a:bodyPr>
          <a:lstStyle/>
          <a:p>
            <a:pPr marL="0" indent="0">
              <a:buNone/>
            </a:pPr>
            <a:r>
              <a:rPr lang="tr-TR" sz="15000" dirty="0"/>
              <a:t>PROJE</a:t>
            </a:r>
          </a:p>
        </p:txBody>
      </p:sp>
      <p:sp>
        <p:nvSpPr>
          <p:cNvPr id="8" name="İçerik Yer Tutucusu 4">
            <a:extLst>
              <a:ext uri="{FF2B5EF4-FFF2-40B4-BE49-F238E27FC236}">
                <a16:creationId xmlns:a16="http://schemas.microsoft.com/office/drawing/2014/main" id="{80B0D5A5-5C65-90C6-753E-3595F78BB8E9}"/>
              </a:ext>
            </a:extLst>
          </p:cNvPr>
          <p:cNvSpPr txBox="1">
            <a:spLocks/>
          </p:cNvSpPr>
          <p:nvPr/>
        </p:nvSpPr>
        <p:spPr>
          <a:xfrm>
            <a:off x="8010646" y="3240912"/>
            <a:ext cx="2198225" cy="2509776"/>
          </a:xfrm>
          <a:prstGeom prst="rect">
            <a:avLst/>
          </a:prstGeom>
        </p:spPr>
        <p:txBody>
          <a:bodyPr vert="horz" lIns="91440" tIns="45720" rIns="91440" bIns="45720" rtlCol="0">
            <a:no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tr-TR" sz="25000" dirty="0">
                <a:solidFill>
                  <a:srgbClr val="EF7920"/>
                </a:solidFill>
              </a:rPr>
              <a:t>3</a:t>
            </a:r>
          </a:p>
        </p:txBody>
      </p:sp>
    </p:spTree>
    <p:extLst>
      <p:ext uri="{BB962C8B-B14F-4D97-AF65-F5344CB8AC3E}">
        <p14:creationId xmlns:p14="http://schemas.microsoft.com/office/powerpoint/2010/main" val="3354835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8"/>
            <a:ext cx="11803226" cy="4616474"/>
          </a:xfrm>
        </p:spPr>
        <p:txBody>
          <a:bodyPr rtlCol="0">
            <a:noAutofit/>
          </a:bodyPr>
          <a:lstStyle/>
          <a:p>
            <a:pPr marL="0" indent="0">
              <a:buNone/>
            </a:pPr>
            <a:r>
              <a:rPr lang="tr-TR" b="1" dirty="0"/>
              <a:t>- </a:t>
            </a:r>
            <a:r>
              <a:rPr lang="tr-TR" dirty="0"/>
              <a:t>2011 yılında Suriye’de başlayan iç savaş sonrası ülkedeki milyonlarca Suriyeli ülkesini terk etmek zorunda kalmış ve sığınmacı (mülteci) olarak başka ülkelere göç etmişlerdir. Bu sığınmacı krizinin en büyük yükünü ise Suriye devletine 877 Km sınırı olan ve toplam da 3.751.889 sığınmacı kabul eden Türkiye cumhuriyeti çekiyor.</a:t>
            </a:r>
          </a:p>
          <a:p>
            <a:pPr marL="0" indent="0">
              <a:buNone/>
            </a:pPr>
            <a:r>
              <a:rPr lang="tr-TR" dirty="0"/>
              <a:t>- Projemizin üçüncü konusunda </a:t>
            </a:r>
            <a:r>
              <a:rPr lang="tr-TR" b="1" dirty="0"/>
              <a:t>Suriyeli Sığınmacı Sınıflandırması </a:t>
            </a:r>
            <a:r>
              <a:rPr lang="tr-TR" dirty="0"/>
              <a:t>yapmak için veri olarak; şehirlerin Suriye sınırına ulan uzaklığı, şehirlerde bulunan toplam fabrika sayısı, şehirlerin toplam işsizlik oranı, şehirlerde bulunan üniversite sayısı ve şehirlerin toplam nüfusu alınmış olup ve tüm bu veriler işlenerek şehirdeki mülteci sayısı tahmin edilmeye çalışılmıştır. </a:t>
            </a:r>
          </a:p>
          <a:p>
            <a:pPr marL="0" indent="0">
              <a:buNone/>
            </a:pPr>
            <a:r>
              <a:rPr lang="tr-TR" dirty="0"/>
              <a:t>- Veriler </a:t>
            </a:r>
            <a:r>
              <a:rPr lang="tr-TR" b="1" dirty="0"/>
              <a:t>goc.gov.tr </a:t>
            </a:r>
            <a:r>
              <a:rPr lang="tr-TR" dirty="0"/>
              <a:t>ve</a:t>
            </a:r>
            <a:r>
              <a:rPr lang="tr-TR" b="1" dirty="0"/>
              <a:t> mülteciler.org.tr </a:t>
            </a:r>
            <a:r>
              <a:rPr lang="tr-TR" dirty="0"/>
              <a:t>sitesinden alınmış olup kullanılan veriler ve hücre değerleri detaylı bir şekilde Excel tablosu olarak ayrıca paylaşılmıştır (</a:t>
            </a:r>
            <a:r>
              <a:rPr lang="tr-TR" i="1" dirty="0"/>
              <a:t>Suriyeli_siginmaci.xls</a:t>
            </a:r>
            <a:r>
              <a:rPr lang="tr-TR" dirty="0"/>
              <a:t>)</a:t>
            </a:r>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4" name="Dikdörtgen 3">
            <a:extLst>
              <a:ext uri="{FF2B5EF4-FFF2-40B4-BE49-F238E27FC236}">
                <a16:creationId xmlns:a16="http://schemas.microsoft.com/office/drawing/2014/main" id="{9DEA4A6A-E90D-B3E1-1692-C44DF8B30B72}"/>
              </a:ext>
            </a:extLst>
          </p:cNvPr>
          <p:cNvSpPr/>
          <p:nvPr/>
        </p:nvSpPr>
        <p:spPr>
          <a:xfrm>
            <a:off x="11355356" y="6340151"/>
            <a:ext cx="642258"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77</a:t>
            </a:r>
          </a:p>
        </p:txBody>
      </p:sp>
      <p:sp>
        <p:nvSpPr>
          <p:cNvPr id="8" name="Başlık 1">
            <a:extLst>
              <a:ext uri="{FF2B5EF4-FFF2-40B4-BE49-F238E27FC236}">
                <a16:creationId xmlns:a16="http://schemas.microsoft.com/office/drawing/2014/main" id="{C42167E0-2758-1889-80F7-2C9CB3DB12BB}"/>
              </a:ext>
            </a:extLst>
          </p:cNvPr>
          <p:cNvSpPr>
            <a:spLocks noGrp="1"/>
          </p:cNvSpPr>
          <p:nvPr>
            <p:ph type="title"/>
          </p:nvPr>
        </p:nvSpPr>
        <p:spPr>
          <a:xfrm>
            <a:off x="530289" y="674304"/>
            <a:ext cx="9080241" cy="601519"/>
          </a:xfrm>
        </p:spPr>
        <p:txBody>
          <a:bodyPr rtlCol="0">
            <a:normAutofit fontScale="90000"/>
          </a:bodyPr>
          <a:lstStyle/>
          <a:p>
            <a:pPr rtl="0"/>
            <a:r>
              <a:rPr lang="tr-TR" b="1" dirty="0"/>
              <a:t>SURİYELİ SIĞINMACI REGRESYON ANALİZİ:</a:t>
            </a:r>
          </a:p>
        </p:txBody>
      </p:sp>
    </p:spTree>
    <p:extLst>
      <p:ext uri="{BB962C8B-B14F-4D97-AF65-F5344CB8AC3E}">
        <p14:creationId xmlns:p14="http://schemas.microsoft.com/office/powerpoint/2010/main" val="3781655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679578" y="573527"/>
            <a:ext cx="3052666" cy="704155"/>
          </a:xfrm>
        </p:spPr>
        <p:txBody>
          <a:bodyPr rtlCol="0"/>
          <a:lstStyle/>
          <a:p>
            <a:pPr rtl="0"/>
            <a:r>
              <a:rPr lang="tr-TR" b="1" dirty="0"/>
              <a:t>VERİLER:</a:t>
            </a:r>
          </a:p>
        </p:txBody>
      </p:sp>
      <p:sp>
        <p:nvSpPr>
          <p:cNvPr id="3" name="İçerik Yer Tutucusu 2"/>
          <p:cNvSpPr>
            <a:spLocks noGrp="1"/>
          </p:cNvSpPr>
          <p:nvPr>
            <p:ph idx="1"/>
          </p:nvPr>
        </p:nvSpPr>
        <p:spPr>
          <a:xfrm>
            <a:off x="194387" y="1712453"/>
            <a:ext cx="6924870" cy="493403"/>
          </a:xfrm>
        </p:spPr>
        <p:txBody>
          <a:bodyPr rtlCol="0">
            <a:normAutofit/>
          </a:bodyPr>
          <a:lstStyle/>
          <a:p>
            <a:pPr marL="0" indent="0" rtl="0">
              <a:buNone/>
            </a:pPr>
            <a:r>
              <a:rPr lang="tr-TR" dirty="0"/>
              <a:t>Örnek Tablo: </a:t>
            </a:r>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5" name="İçerik Yer Tutucusu 2">
            <a:extLst>
              <a:ext uri="{FF2B5EF4-FFF2-40B4-BE49-F238E27FC236}">
                <a16:creationId xmlns:a16="http://schemas.microsoft.com/office/drawing/2014/main" id="{491076EE-0F3E-DC53-0112-ED2AC71738E3}"/>
              </a:ext>
            </a:extLst>
          </p:cNvPr>
          <p:cNvSpPr txBox="1">
            <a:spLocks/>
          </p:cNvSpPr>
          <p:nvPr/>
        </p:nvSpPr>
        <p:spPr>
          <a:xfrm>
            <a:off x="194387" y="4765885"/>
            <a:ext cx="11803226" cy="1408336"/>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tr-TR" sz="2200" dirty="0"/>
              <a:t>Algoritmamız; yukarıdaki tabloda gösterildiği gibi 35 tane giriş verimiz </a:t>
            </a:r>
            <a:r>
              <a:rPr lang="tr-TR" sz="2200" b="1" dirty="0"/>
              <a:t>(1 ile 6. Sütun) </a:t>
            </a:r>
            <a:r>
              <a:rPr lang="tr-TR" sz="2200" dirty="0"/>
              <a:t>ve sığınmacı sayısını gösteren 1 adet hedef sütunumuzdan oluşuyor </a:t>
            </a:r>
            <a:r>
              <a:rPr lang="tr-TR" sz="2200" b="1" dirty="0"/>
              <a:t>(7. Sütun</a:t>
            </a:r>
            <a:r>
              <a:rPr lang="tr-TR" sz="2200" dirty="0"/>
              <a:t>).</a:t>
            </a:r>
          </a:p>
        </p:txBody>
      </p:sp>
      <p:pic>
        <p:nvPicPr>
          <p:cNvPr id="9" name="Resim 8">
            <a:extLst>
              <a:ext uri="{FF2B5EF4-FFF2-40B4-BE49-F238E27FC236}">
                <a16:creationId xmlns:a16="http://schemas.microsoft.com/office/drawing/2014/main" id="{2BDBC1DF-CB78-AABA-7B99-99850D11F92A}"/>
              </a:ext>
            </a:extLst>
          </p:cNvPr>
          <p:cNvPicPr>
            <a:picLocks noChangeAspect="1"/>
          </p:cNvPicPr>
          <p:nvPr/>
        </p:nvPicPr>
        <p:blipFill>
          <a:blip r:embed="rId4"/>
          <a:stretch>
            <a:fillRect/>
          </a:stretch>
        </p:blipFill>
        <p:spPr>
          <a:xfrm>
            <a:off x="262054" y="2146465"/>
            <a:ext cx="11239479" cy="1074736"/>
          </a:xfrm>
          <a:prstGeom prst="rect">
            <a:avLst/>
          </a:prstGeom>
          <a:ln>
            <a:solidFill>
              <a:schemeClr val="tx2"/>
            </a:solidFill>
          </a:ln>
        </p:spPr>
      </p:pic>
      <p:sp>
        <p:nvSpPr>
          <p:cNvPr id="12" name="Dikdörtgen 11">
            <a:extLst>
              <a:ext uri="{FF2B5EF4-FFF2-40B4-BE49-F238E27FC236}">
                <a16:creationId xmlns:a16="http://schemas.microsoft.com/office/drawing/2014/main" id="{FD8916C8-8BE9-D137-0F6C-F27AD38D72C2}"/>
              </a:ext>
            </a:extLst>
          </p:cNvPr>
          <p:cNvSpPr/>
          <p:nvPr/>
        </p:nvSpPr>
        <p:spPr>
          <a:xfrm>
            <a:off x="11355356" y="6340151"/>
            <a:ext cx="642258"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78</a:t>
            </a:r>
          </a:p>
        </p:txBody>
      </p:sp>
      <p:pic>
        <p:nvPicPr>
          <p:cNvPr id="7" name="Resim 6" descr="tablo içeren bir resim&#10;&#10;Açıklama otomatik olarak oluşturuldu">
            <a:extLst>
              <a:ext uri="{FF2B5EF4-FFF2-40B4-BE49-F238E27FC236}">
                <a16:creationId xmlns:a16="http://schemas.microsoft.com/office/drawing/2014/main" id="{ED3B2BCB-9178-2AF0-C2D8-0614DB8743C6}"/>
              </a:ext>
            </a:extLst>
          </p:cNvPr>
          <p:cNvPicPr>
            <a:picLocks noChangeAspect="1"/>
          </p:cNvPicPr>
          <p:nvPr/>
        </p:nvPicPr>
        <p:blipFill rotWithShape="1">
          <a:blip r:embed="rId5"/>
          <a:srcRect t="32057" b="41525"/>
          <a:stretch/>
        </p:blipFill>
        <p:spPr>
          <a:xfrm>
            <a:off x="262053" y="3553778"/>
            <a:ext cx="11239479" cy="1046177"/>
          </a:xfrm>
          <a:prstGeom prst="rect">
            <a:avLst/>
          </a:prstGeom>
          <a:solidFill>
            <a:schemeClr val="tx1"/>
          </a:solidFill>
          <a:ln w="28575">
            <a:solidFill>
              <a:schemeClr val="tx2"/>
            </a:solidFill>
          </a:ln>
        </p:spPr>
      </p:pic>
    </p:spTree>
    <p:extLst>
      <p:ext uri="{BB962C8B-B14F-4D97-AF65-F5344CB8AC3E}">
        <p14:creationId xmlns:p14="http://schemas.microsoft.com/office/powerpoint/2010/main" val="1901513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642257" y="625151"/>
            <a:ext cx="3162300" cy="666833"/>
          </a:xfrm>
        </p:spPr>
        <p:txBody>
          <a:bodyPr rtlCol="0"/>
          <a:lstStyle/>
          <a:p>
            <a:pPr rtl="0"/>
            <a:r>
              <a:rPr lang="tr-TR" b="1" dirty="0"/>
              <a:t>ADIMLAR:</a:t>
            </a:r>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4" name="Dikdörtgen 3">
            <a:extLst>
              <a:ext uri="{FF2B5EF4-FFF2-40B4-BE49-F238E27FC236}">
                <a16:creationId xmlns:a16="http://schemas.microsoft.com/office/drawing/2014/main" id="{6AE69C44-3C96-811D-F75A-BFFAF34BCCEC}"/>
              </a:ext>
            </a:extLst>
          </p:cNvPr>
          <p:cNvSpPr/>
          <p:nvPr/>
        </p:nvSpPr>
        <p:spPr>
          <a:xfrm>
            <a:off x="11355356" y="6340151"/>
            <a:ext cx="642258"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79</a:t>
            </a:r>
          </a:p>
        </p:txBody>
      </p:sp>
      <p:sp>
        <p:nvSpPr>
          <p:cNvPr id="9" name="İçerik Yer Tutucusu 2">
            <a:extLst>
              <a:ext uri="{FF2B5EF4-FFF2-40B4-BE49-F238E27FC236}">
                <a16:creationId xmlns:a16="http://schemas.microsoft.com/office/drawing/2014/main" id="{8B866DB3-ADC6-F945-4FC2-A1AFE0971877}"/>
              </a:ext>
            </a:extLst>
          </p:cNvPr>
          <p:cNvSpPr>
            <a:spLocks noGrp="1"/>
          </p:cNvSpPr>
          <p:nvPr>
            <p:ph idx="1"/>
          </p:nvPr>
        </p:nvSpPr>
        <p:spPr>
          <a:xfrm>
            <a:off x="118399" y="1768872"/>
            <a:ext cx="11599295" cy="4879189"/>
          </a:xfrm>
        </p:spPr>
        <p:txBody>
          <a:bodyPr rtlCol="0">
            <a:normAutofit/>
          </a:bodyPr>
          <a:lstStyle/>
          <a:p>
            <a:pPr marL="0" indent="0" rtl="0">
              <a:buNone/>
            </a:pPr>
            <a:r>
              <a:rPr lang="tr-TR" sz="2800" b="1" dirty="0"/>
              <a:t>MLP </a:t>
            </a:r>
            <a:r>
              <a:rPr lang="tr-TR" sz="2800" b="1" dirty="0" err="1"/>
              <a:t>Fitting</a:t>
            </a:r>
            <a:r>
              <a:rPr lang="tr-TR" sz="2800" b="1" dirty="0"/>
              <a:t> Regresyon Algoritma adımları:</a:t>
            </a:r>
          </a:p>
          <a:p>
            <a:pPr marL="0" indent="0" rtl="0">
              <a:lnSpc>
                <a:spcPct val="100000"/>
              </a:lnSpc>
              <a:buNone/>
            </a:pPr>
            <a:r>
              <a:rPr lang="tr-TR" sz="1500" dirty="0"/>
              <a:t>1- Veriler </a:t>
            </a:r>
            <a:r>
              <a:rPr lang="tr-TR" sz="1500" dirty="0" err="1"/>
              <a:t>Fitting</a:t>
            </a:r>
            <a:r>
              <a:rPr lang="tr-TR" sz="1500" dirty="0"/>
              <a:t> algoritmasına uygun hale getirilir.</a:t>
            </a:r>
          </a:p>
          <a:p>
            <a:pPr marL="0" indent="0" rtl="0">
              <a:lnSpc>
                <a:spcPct val="100000"/>
              </a:lnSpc>
              <a:buNone/>
            </a:pPr>
            <a:r>
              <a:rPr lang="tr-TR" sz="1500" dirty="0"/>
              <a:t>2- Verileri içeren tablo </a:t>
            </a:r>
            <a:r>
              <a:rPr lang="tr-TR" sz="1500" b="1" dirty="0"/>
              <a:t>CSV</a:t>
            </a:r>
            <a:r>
              <a:rPr lang="tr-TR" sz="1500" dirty="0"/>
              <a:t> formatında Matlab programına </a:t>
            </a:r>
            <a:r>
              <a:rPr lang="tr-TR" sz="1500" dirty="0" err="1"/>
              <a:t>import</a:t>
            </a:r>
            <a:r>
              <a:rPr lang="tr-TR" sz="1500" dirty="0"/>
              <a:t> edilir.</a:t>
            </a:r>
          </a:p>
          <a:p>
            <a:pPr marL="0" indent="0" rtl="0">
              <a:lnSpc>
                <a:spcPct val="100000"/>
              </a:lnSpc>
              <a:buNone/>
            </a:pPr>
            <a:r>
              <a:rPr lang="tr-TR" sz="1500" dirty="0"/>
              <a:t>3- Daha sonra verileri içeren (Hedef sütunu hariç) tüm sütunlar normalize edilir. (0 ile 1 veya -1 ile 1 arasına dönüştürülür)</a:t>
            </a:r>
          </a:p>
          <a:p>
            <a:pPr marL="0" indent="0">
              <a:lnSpc>
                <a:spcPct val="100000"/>
              </a:lnSpc>
              <a:buNone/>
            </a:pPr>
            <a:r>
              <a:rPr lang="tr-TR" sz="1500" dirty="0"/>
              <a:t>4- </a:t>
            </a:r>
            <a:r>
              <a:rPr lang="tr-TR" sz="1500" dirty="0" err="1"/>
              <a:t>Matlab’in</a:t>
            </a:r>
            <a:r>
              <a:rPr lang="tr-TR" sz="1500" dirty="0"/>
              <a:t> </a:t>
            </a:r>
            <a:r>
              <a:rPr lang="tr-TR" sz="1500" b="1" dirty="0" err="1">
                <a:latin typeface="Book Antiqua (Gövde)"/>
              </a:rPr>
              <a:t>randperm</a:t>
            </a:r>
            <a:r>
              <a:rPr lang="tr-TR" sz="1500" dirty="0">
                <a:latin typeface="Book Antiqua (Gövde)"/>
              </a:rPr>
              <a:t> fonksiyonu kullanılarak veriler için giriş sayısı kadar rastgele yer açılır</a:t>
            </a:r>
            <a:r>
              <a:rPr lang="tr-TR" sz="1500" dirty="0"/>
              <a:t>.</a:t>
            </a:r>
          </a:p>
          <a:p>
            <a:pPr marL="0" indent="0">
              <a:lnSpc>
                <a:spcPct val="100000"/>
              </a:lnSpc>
              <a:buNone/>
            </a:pPr>
            <a:r>
              <a:rPr lang="tr-TR" sz="1500" dirty="0"/>
              <a:t>5- Veri girişlerinin büyük bir kısmı eğitmek için alındıktan sonra kalan giriş verileri test olarak farklı bir dosyaya alınır. Aynı şekilde Regresyonda kullanacağımız hedef sütunumuzda bulunan verilerin bir kısmı etiketlenmek üzere bir dosyaya alındıktan sonra kalan veriler yine test olarak farklı bir dosyaya alınır.</a:t>
            </a:r>
          </a:p>
          <a:p>
            <a:pPr marL="0" indent="0">
              <a:lnSpc>
                <a:spcPct val="100000"/>
              </a:lnSpc>
              <a:buNone/>
            </a:pPr>
            <a:r>
              <a:rPr lang="tr-TR" sz="1500" dirty="0"/>
              <a:t>6- Gizli katman sayısı, öğrenme oranı, eğitim test validasyon veri oranları ve diğer parametreler belirlenir.</a:t>
            </a:r>
          </a:p>
          <a:p>
            <a:pPr marL="0" indent="0">
              <a:lnSpc>
                <a:spcPct val="100000"/>
              </a:lnSpc>
              <a:buNone/>
            </a:pPr>
            <a:r>
              <a:rPr lang="tr-TR" sz="1500" dirty="0"/>
              <a:t>6- Son olarak verilen </a:t>
            </a:r>
            <a:r>
              <a:rPr lang="tr-TR" sz="1500" b="1" dirty="0"/>
              <a:t>RUN</a:t>
            </a:r>
            <a:r>
              <a:rPr lang="tr-TR" sz="1500" dirty="0"/>
              <a:t> komutuyla işlenmeye başlanır ve elde edilen regresyon grafiği, performans grafiği gibi sonuçlar analiz edilir. Bu işlem 2 türlü gerçekleştirilebilir.</a:t>
            </a:r>
          </a:p>
          <a:p>
            <a:pPr marL="0" indent="0" algn="ctr" rtl="0">
              <a:lnSpc>
                <a:spcPct val="100000"/>
              </a:lnSpc>
              <a:buNone/>
            </a:pPr>
            <a:r>
              <a:rPr lang="tr-TR" sz="1500" dirty="0"/>
              <a:t>	a) </a:t>
            </a:r>
            <a:r>
              <a:rPr lang="tr-TR" sz="1500" b="1" i="1" dirty="0" err="1"/>
              <a:t>train</a:t>
            </a:r>
            <a:r>
              <a:rPr lang="tr-TR" sz="1500" dirty="0"/>
              <a:t> komut seti                                                                    b) </a:t>
            </a:r>
            <a:r>
              <a:rPr lang="tr-TR" sz="1500" b="1" i="1" dirty="0" err="1"/>
              <a:t>nnstart</a:t>
            </a:r>
            <a:r>
              <a:rPr lang="tr-TR" sz="1500" dirty="0"/>
              <a:t> komutu</a:t>
            </a:r>
          </a:p>
        </p:txBody>
      </p:sp>
    </p:spTree>
    <p:extLst>
      <p:ext uri="{BB962C8B-B14F-4D97-AF65-F5344CB8AC3E}">
        <p14:creationId xmlns:p14="http://schemas.microsoft.com/office/powerpoint/2010/main" val="608251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6" end="6"/>
                                            </p:txEl>
                                          </p:spTgt>
                                        </p:tgtEl>
                                        <p:attrNameLst>
                                          <p:attrName>style.visibility</p:attrName>
                                        </p:attrNameLst>
                                      </p:cBhvr>
                                      <p:to>
                                        <p:strVal val="visible"/>
                                      </p:to>
                                    </p:set>
                                    <p:animEffect transition="in" filter="fade">
                                      <p:cBhvr>
                                        <p:cTn id="37" dur="500"/>
                                        <p:tgtEl>
                                          <p:spTgt spid="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xEl>
                                              <p:pRg st="7" end="7"/>
                                            </p:txEl>
                                          </p:spTgt>
                                        </p:tgtEl>
                                        <p:attrNameLst>
                                          <p:attrName>style.visibility</p:attrName>
                                        </p:attrNameLst>
                                      </p:cBhvr>
                                      <p:to>
                                        <p:strVal val="visible"/>
                                      </p:to>
                                    </p:set>
                                    <p:animEffect transition="in" filter="fade">
                                      <p:cBhvr>
                                        <p:cTn id="42" dur="500"/>
                                        <p:tgtEl>
                                          <p:spTgt spid="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xEl>
                                              <p:pRg st="8" end="8"/>
                                            </p:txEl>
                                          </p:spTgt>
                                        </p:tgtEl>
                                        <p:attrNameLst>
                                          <p:attrName>style.visibility</p:attrName>
                                        </p:attrNameLst>
                                      </p:cBhvr>
                                      <p:to>
                                        <p:strVal val="visible"/>
                                      </p:to>
                                    </p:set>
                                    <p:animEffect transition="in" filter="fade">
                                      <p:cBhvr>
                                        <p:cTn id="47"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679578" y="573527"/>
            <a:ext cx="3052666" cy="704155"/>
          </a:xfrm>
        </p:spPr>
        <p:txBody>
          <a:bodyPr rtlCol="0"/>
          <a:lstStyle/>
          <a:p>
            <a:pPr rtl="0"/>
            <a:r>
              <a:rPr lang="tr-TR" b="1" dirty="0"/>
              <a:t>VERİLER:</a:t>
            </a:r>
          </a:p>
        </p:txBody>
      </p:sp>
      <p:sp>
        <p:nvSpPr>
          <p:cNvPr id="3" name="İçerik Yer Tutucusu 2"/>
          <p:cNvSpPr>
            <a:spLocks noGrp="1"/>
          </p:cNvSpPr>
          <p:nvPr>
            <p:ph idx="1"/>
          </p:nvPr>
        </p:nvSpPr>
        <p:spPr>
          <a:xfrm>
            <a:off x="194387" y="2031588"/>
            <a:ext cx="6924870" cy="493403"/>
          </a:xfrm>
        </p:spPr>
        <p:txBody>
          <a:bodyPr rtlCol="0">
            <a:normAutofit/>
          </a:bodyPr>
          <a:lstStyle/>
          <a:p>
            <a:pPr marL="0" indent="0" rtl="0">
              <a:buNone/>
            </a:pPr>
            <a:r>
              <a:rPr lang="tr-TR" dirty="0"/>
              <a:t>Örnek Tablo: </a:t>
            </a:r>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717694" y="6340151"/>
            <a:ext cx="279919"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8</a:t>
            </a:r>
          </a:p>
        </p:txBody>
      </p:sp>
      <p:graphicFrame>
        <p:nvGraphicFramePr>
          <p:cNvPr id="4" name="Tablo 3">
            <a:extLst>
              <a:ext uri="{FF2B5EF4-FFF2-40B4-BE49-F238E27FC236}">
                <a16:creationId xmlns:a16="http://schemas.microsoft.com/office/drawing/2014/main" id="{656E0E0E-EA8C-C98F-533A-B8EC781EFCDD}"/>
              </a:ext>
            </a:extLst>
          </p:cNvPr>
          <p:cNvGraphicFramePr>
            <a:graphicFrameLocks noGrp="1"/>
          </p:cNvGraphicFramePr>
          <p:nvPr>
            <p:extLst>
              <p:ext uri="{D42A27DB-BD31-4B8C-83A1-F6EECF244321}">
                <p14:modId xmlns:p14="http://schemas.microsoft.com/office/powerpoint/2010/main" val="3498720434"/>
              </p:ext>
            </p:extLst>
          </p:nvPr>
        </p:nvGraphicFramePr>
        <p:xfrm>
          <a:off x="335901" y="2748841"/>
          <a:ext cx="11206062" cy="696977"/>
        </p:xfrm>
        <a:graphic>
          <a:graphicData uri="http://schemas.openxmlformats.org/drawingml/2006/table">
            <a:tbl>
              <a:tblPr>
                <a:tableStyleId>{C4B1156A-380E-4F78-BDF5-A606A8083BF9}</a:tableStyleId>
              </a:tblPr>
              <a:tblGrid>
                <a:gridCol w="1245118">
                  <a:extLst>
                    <a:ext uri="{9D8B030D-6E8A-4147-A177-3AD203B41FA5}">
                      <a16:colId xmlns:a16="http://schemas.microsoft.com/office/drawing/2014/main" val="3078002522"/>
                    </a:ext>
                  </a:extLst>
                </a:gridCol>
                <a:gridCol w="1245118">
                  <a:extLst>
                    <a:ext uri="{9D8B030D-6E8A-4147-A177-3AD203B41FA5}">
                      <a16:colId xmlns:a16="http://schemas.microsoft.com/office/drawing/2014/main" val="3084760912"/>
                    </a:ext>
                  </a:extLst>
                </a:gridCol>
                <a:gridCol w="1245118">
                  <a:extLst>
                    <a:ext uri="{9D8B030D-6E8A-4147-A177-3AD203B41FA5}">
                      <a16:colId xmlns:a16="http://schemas.microsoft.com/office/drawing/2014/main" val="4001167731"/>
                    </a:ext>
                  </a:extLst>
                </a:gridCol>
                <a:gridCol w="1245118">
                  <a:extLst>
                    <a:ext uri="{9D8B030D-6E8A-4147-A177-3AD203B41FA5}">
                      <a16:colId xmlns:a16="http://schemas.microsoft.com/office/drawing/2014/main" val="2843859958"/>
                    </a:ext>
                  </a:extLst>
                </a:gridCol>
                <a:gridCol w="1245118">
                  <a:extLst>
                    <a:ext uri="{9D8B030D-6E8A-4147-A177-3AD203B41FA5}">
                      <a16:colId xmlns:a16="http://schemas.microsoft.com/office/drawing/2014/main" val="754351678"/>
                    </a:ext>
                  </a:extLst>
                </a:gridCol>
                <a:gridCol w="1245118">
                  <a:extLst>
                    <a:ext uri="{9D8B030D-6E8A-4147-A177-3AD203B41FA5}">
                      <a16:colId xmlns:a16="http://schemas.microsoft.com/office/drawing/2014/main" val="1350012208"/>
                    </a:ext>
                  </a:extLst>
                </a:gridCol>
                <a:gridCol w="1245118">
                  <a:extLst>
                    <a:ext uri="{9D8B030D-6E8A-4147-A177-3AD203B41FA5}">
                      <a16:colId xmlns:a16="http://schemas.microsoft.com/office/drawing/2014/main" val="3635282897"/>
                    </a:ext>
                  </a:extLst>
                </a:gridCol>
                <a:gridCol w="1245118">
                  <a:extLst>
                    <a:ext uri="{9D8B030D-6E8A-4147-A177-3AD203B41FA5}">
                      <a16:colId xmlns:a16="http://schemas.microsoft.com/office/drawing/2014/main" val="1571013671"/>
                    </a:ext>
                  </a:extLst>
                </a:gridCol>
                <a:gridCol w="1245118">
                  <a:extLst>
                    <a:ext uri="{9D8B030D-6E8A-4147-A177-3AD203B41FA5}">
                      <a16:colId xmlns:a16="http://schemas.microsoft.com/office/drawing/2014/main" val="1089658018"/>
                    </a:ext>
                  </a:extLst>
                </a:gridCol>
              </a:tblGrid>
              <a:tr h="224537">
                <a:tc>
                  <a:txBody>
                    <a:bodyPr/>
                    <a:lstStyle/>
                    <a:p>
                      <a:pPr algn="ctr" fontAlgn="b"/>
                      <a:r>
                        <a:rPr lang="tr-TR" sz="1100" u="none" strike="noStrike">
                          <a:effectLst/>
                        </a:rPr>
                        <a:t>Gebelik</a:t>
                      </a:r>
                      <a:endParaRPr lang="tr-TR"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100" u="none" strike="noStrike">
                          <a:effectLst/>
                        </a:rPr>
                        <a:t>Glikoz</a:t>
                      </a:r>
                      <a:endParaRPr lang="tr-TR"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100" u="none" strike="noStrike">
                          <a:effectLst/>
                        </a:rPr>
                        <a:t>Kan basıncı</a:t>
                      </a:r>
                      <a:endParaRPr lang="tr-TR"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100" u="none" strike="noStrike" dirty="0">
                          <a:effectLst/>
                        </a:rPr>
                        <a:t>Cilt Kalınlığı</a:t>
                      </a:r>
                      <a:endParaRPr lang="tr-TR"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100" u="none" strike="noStrike">
                          <a:effectLst/>
                        </a:rPr>
                        <a:t>İnsülin</a:t>
                      </a:r>
                      <a:endParaRPr lang="tr-TR"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100" b="0" i="0" u="none" strike="noStrike" dirty="0">
                          <a:solidFill>
                            <a:srgbClr val="000000"/>
                          </a:solidFill>
                          <a:effectLst/>
                          <a:latin typeface="Calibri" panose="020F0502020204030204" pitchFamily="34" charset="0"/>
                        </a:rPr>
                        <a:t>Diyabet Durumu</a:t>
                      </a:r>
                    </a:p>
                  </a:txBody>
                  <a:tcPr marL="7620" marR="7620" marT="7620" marB="0" anchor="b"/>
                </a:tc>
                <a:tc>
                  <a:txBody>
                    <a:bodyPr/>
                    <a:lstStyle/>
                    <a:p>
                      <a:pPr algn="ctr" fontAlgn="b"/>
                      <a:r>
                        <a:rPr lang="tr-TR" sz="1100" u="none" strike="noStrike">
                          <a:effectLst/>
                        </a:rPr>
                        <a:t>Diyabet Yüzdesi</a:t>
                      </a:r>
                      <a:endParaRPr lang="tr-TR"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100" u="none" strike="noStrike">
                          <a:effectLst/>
                        </a:rPr>
                        <a:t>Yaş</a:t>
                      </a:r>
                      <a:endParaRPr lang="tr-TR"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100" u="none" strike="noStrike" dirty="0">
                          <a:effectLst/>
                        </a:rPr>
                        <a:t>BMI</a:t>
                      </a:r>
                      <a:endParaRPr lang="tr-TR"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75478716"/>
                  </a:ext>
                </a:extLst>
              </a:tr>
              <a:tr h="223880">
                <a:tc>
                  <a:txBody>
                    <a:bodyPr/>
                    <a:lstStyle/>
                    <a:p>
                      <a:pPr algn="ctr" fontAlgn="b"/>
                      <a:r>
                        <a:rPr lang="tr-TR" sz="1500" b="1" u="none" strike="noStrike" dirty="0">
                          <a:effectLst/>
                        </a:rPr>
                        <a:t>6</a:t>
                      </a:r>
                      <a:endParaRPr lang="tr-TR" sz="15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500" b="1" u="none" strike="noStrike" dirty="0">
                          <a:effectLst/>
                        </a:rPr>
                        <a:t>148</a:t>
                      </a:r>
                      <a:endParaRPr lang="tr-TR" sz="15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500" b="1" u="none" strike="noStrike">
                          <a:effectLst/>
                        </a:rPr>
                        <a:t>72</a:t>
                      </a:r>
                      <a:endParaRPr lang="tr-TR" sz="15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500" b="1" u="none" strike="noStrike" dirty="0">
                          <a:effectLst/>
                        </a:rPr>
                        <a:t>35</a:t>
                      </a:r>
                      <a:endParaRPr lang="tr-TR" sz="15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500" b="1" u="none" strike="noStrike">
                          <a:effectLst/>
                        </a:rPr>
                        <a:t>0</a:t>
                      </a:r>
                      <a:endParaRPr lang="tr-TR" sz="15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500" b="1" u="none" strike="noStrike" dirty="0">
                          <a:effectLst/>
                        </a:rPr>
                        <a:t>1</a:t>
                      </a:r>
                      <a:endParaRPr lang="tr-TR" sz="15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500" b="1" u="none" strike="noStrike" dirty="0">
                          <a:effectLst/>
                        </a:rPr>
                        <a:t>0,627</a:t>
                      </a:r>
                      <a:endParaRPr lang="tr-TR" sz="15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500" b="1" u="none" strike="noStrike">
                          <a:effectLst/>
                        </a:rPr>
                        <a:t>50</a:t>
                      </a:r>
                      <a:endParaRPr lang="tr-TR" sz="15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500" b="1" u="none" strike="noStrike" dirty="0">
                          <a:effectLst/>
                        </a:rPr>
                        <a:t>33,6</a:t>
                      </a:r>
                      <a:endParaRPr lang="tr-TR" sz="15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00253438"/>
                  </a:ext>
                </a:extLst>
              </a:tr>
              <a:tr h="223880">
                <a:tc>
                  <a:txBody>
                    <a:bodyPr/>
                    <a:lstStyle/>
                    <a:p>
                      <a:pPr algn="ctr" fontAlgn="b"/>
                      <a:r>
                        <a:rPr lang="tr-TR" sz="1500" b="1" u="none" strike="noStrike">
                          <a:effectLst/>
                        </a:rPr>
                        <a:t>1</a:t>
                      </a:r>
                      <a:endParaRPr lang="tr-TR" sz="15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tr-TR" sz="1500" b="1" u="none" strike="noStrike" dirty="0">
                          <a:effectLst/>
                        </a:rPr>
                        <a:t>85</a:t>
                      </a:r>
                      <a:endParaRPr lang="tr-TR" sz="15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500" b="1" u="none" strike="noStrike" dirty="0">
                          <a:effectLst/>
                        </a:rPr>
                        <a:t>66</a:t>
                      </a:r>
                      <a:endParaRPr lang="tr-TR" sz="15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500" b="1" u="none" strike="noStrike" dirty="0">
                          <a:effectLst/>
                        </a:rPr>
                        <a:t>29</a:t>
                      </a:r>
                      <a:endParaRPr lang="tr-TR" sz="15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500" b="1" u="none" strike="noStrike" dirty="0">
                          <a:effectLst/>
                        </a:rPr>
                        <a:t>0</a:t>
                      </a:r>
                      <a:endParaRPr lang="tr-TR" sz="15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500" b="1" u="none" strike="noStrike" dirty="0">
                          <a:effectLst/>
                        </a:rPr>
                        <a:t>0</a:t>
                      </a:r>
                      <a:endParaRPr lang="tr-TR" sz="15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500" b="1" u="none" strike="noStrike" dirty="0">
                          <a:effectLst/>
                        </a:rPr>
                        <a:t>0,351</a:t>
                      </a:r>
                      <a:endParaRPr lang="tr-TR" sz="15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500" b="1" u="none" strike="noStrike" dirty="0">
                          <a:effectLst/>
                        </a:rPr>
                        <a:t>31</a:t>
                      </a:r>
                      <a:endParaRPr lang="tr-TR" sz="1500" b="1"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tr-TR" sz="1500" b="1" u="none" strike="noStrike" dirty="0">
                          <a:effectLst/>
                        </a:rPr>
                        <a:t>26,6</a:t>
                      </a:r>
                      <a:endParaRPr lang="tr-TR" sz="15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3698538"/>
                  </a:ext>
                </a:extLst>
              </a:tr>
            </a:tbl>
          </a:graphicData>
        </a:graphic>
      </p:graphicFrame>
      <p:sp>
        <p:nvSpPr>
          <p:cNvPr id="5" name="İçerik Yer Tutucusu 2">
            <a:extLst>
              <a:ext uri="{FF2B5EF4-FFF2-40B4-BE49-F238E27FC236}">
                <a16:creationId xmlns:a16="http://schemas.microsoft.com/office/drawing/2014/main" id="{491076EE-0F3E-DC53-0112-ED2AC71738E3}"/>
              </a:ext>
            </a:extLst>
          </p:cNvPr>
          <p:cNvSpPr txBox="1">
            <a:spLocks/>
          </p:cNvSpPr>
          <p:nvPr/>
        </p:nvSpPr>
        <p:spPr>
          <a:xfrm>
            <a:off x="194387" y="3839607"/>
            <a:ext cx="11803226" cy="2936276"/>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2200" dirty="0"/>
              <a:t>Burada 50 yaşında olan bireyin diyabet hastası olduğunu (diyabet durumu=</a:t>
            </a:r>
            <a:r>
              <a:rPr lang="tr-TR" sz="2200" b="1" dirty="0"/>
              <a:t>1)</a:t>
            </a:r>
            <a:r>
              <a:rPr lang="tr-TR" sz="2200" dirty="0"/>
              <a:t> ve vücut kitle indeksinin(BMI) </a:t>
            </a:r>
            <a:r>
              <a:rPr lang="tr-TR" sz="2200" b="1" dirty="0"/>
              <a:t>33.6 </a:t>
            </a:r>
            <a:r>
              <a:rPr lang="tr-TR" sz="2200" dirty="0"/>
              <a:t>olduğunu gözlemliyoruz, diyabet durumu=</a:t>
            </a:r>
            <a:r>
              <a:rPr lang="tr-TR" sz="2200" b="1" dirty="0"/>
              <a:t>0 </a:t>
            </a:r>
            <a:r>
              <a:rPr lang="tr-TR" sz="2200" dirty="0"/>
              <a:t>olan 31 yaşındaki başka bir bireyin vücut kitle indeksinin(BMI) </a:t>
            </a:r>
            <a:r>
              <a:rPr lang="tr-TR" sz="2200" b="1" dirty="0"/>
              <a:t>26.6 </a:t>
            </a:r>
            <a:r>
              <a:rPr lang="tr-TR" sz="2200" dirty="0"/>
              <a:t>olduğunu gözlemliyoruz.</a:t>
            </a:r>
          </a:p>
          <a:p>
            <a:pPr marL="0" indent="0">
              <a:buNone/>
            </a:pPr>
            <a:r>
              <a:rPr lang="tr-TR" sz="2200" dirty="0"/>
              <a:t>Algoritmamız; yukarıdaki tabloda gösterildiği gibi 768 tane giriş verimiz </a:t>
            </a:r>
            <a:r>
              <a:rPr lang="tr-TR" sz="2200" b="1" dirty="0"/>
              <a:t>(1 ile 8. Sütun) </a:t>
            </a:r>
            <a:r>
              <a:rPr lang="tr-TR" sz="2200" dirty="0"/>
              <a:t>ve vücut kitle indeksini(BMI) verilerini içeren 1 tane çıkış verimizden oluşuyor </a:t>
            </a:r>
            <a:r>
              <a:rPr lang="tr-TR" sz="2200" b="1" dirty="0"/>
              <a:t>(9. Sütun</a:t>
            </a:r>
            <a:r>
              <a:rPr lang="tr-TR" sz="2200" dirty="0"/>
              <a:t>).</a:t>
            </a:r>
          </a:p>
        </p:txBody>
      </p:sp>
    </p:spTree>
    <p:extLst>
      <p:ext uri="{BB962C8B-B14F-4D97-AF65-F5344CB8AC3E}">
        <p14:creationId xmlns:p14="http://schemas.microsoft.com/office/powerpoint/2010/main" val="307132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65807496-C5CC-447F-B619-323F22AABA5F}"/>
              </a:ext>
              <a:ext uri="{C183D7F6-B498-43B3-948B-1728B52AA6E4}">
                <adec:decorative xmlns:adec="http://schemas.microsoft.com/office/drawing/2017/decorative" val="1"/>
              </a:ext>
            </a:extLst>
          </p:cNvPr>
          <p:cNvSpPr/>
          <p:nvPr/>
        </p:nvSpPr>
        <p:spPr>
          <a:xfrm>
            <a:off x="7786835" y="4231379"/>
            <a:ext cx="840963" cy="840963"/>
          </a:xfrm>
          <a:prstGeom prst="ellipse">
            <a:avLst/>
          </a:prstGeom>
          <a:solidFill>
            <a:schemeClr val="accent3">
              <a:lumMod val="40000"/>
              <a:lumOff val="6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solidFill>
                <a:schemeClr val="accent2"/>
              </a:solidFill>
            </a:endParaRPr>
          </a:p>
        </p:txBody>
      </p:sp>
      <p:sp>
        <p:nvSpPr>
          <p:cNvPr id="43" name="Oval 42">
            <a:extLst>
              <a:ext uri="{FF2B5EF4-FFF2-40B4-BE49-F238E27FC236}">
                <a16:creationId xmlns:a16="http://schemas.microsoft.com/office/drawing/2014/main" id="{FF1881B7-2C83-4EEC-9B49-173395A3F1D0}"/>
              </a:ext>
              <a:ext uri="{C183D7F6-B498-43B3-948B-1728B52AA6E4}">
                <adec:decorative xmlns:adec="http://schemas.microsoft.com/office/drawing/2017/decorative" val="1"/>
              </a:ext>
            </a:extLst>
          </p:cNvPr>
          <p:cNvSpPr/>
          <p:nvPr/>
        </p:nvSpPr>
        <p:spPr>
          <a:xfrm>
            <a:off x="10181819" y="4244059"/>
            <a:ext cx="840963" cy="840963"/>
          </a:xfrm>
          <a:prstGeom prst="ellipse">
            <a:avLst/>
          </a:prstGeom>
          <a:solidFill>
            <a:srgbClr val="7030A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
        <p:nvSpPr>
          <p:cNvPr id="46" name="Oval 45">
            <a:extLst>
              <a:ext uri="{FF2B5EF4-FFF2-40B4-BE49-F238E27FC236}">
                <a16:creationId xmlns:a16="http://schemas.microsoft.com/office/drawing/2014/main" id="{BC4B4EEA-C4AC-44FD-A69B-008A1CDDA310}"/>
              </a:ext>
              <a:ext uri="{C183D7F6-B498-43B3-948B-1728B52AA6E4}">
                <adec:decorative xmlns:adec="http://schemas.microsoft.com/office/drawing/2017/decorative" val="1"/>
              </a:ext>
            </a:extLst>
          </p:cNvPr>
          <p:cNvSpPr/>
          <p:nvPr/>
        </p:nvSpPr>
        <p:spPr>
          <a:xfrm>
            <a:off x="3181129" y="4234354"/>
            <a:ext cx="840963" cy="840963"/>
          </a:xfrm>
          <a:prstGeom prst="ellipse">
            <a:avLst/>
          </a:prstGeom>
          <a:solidFill>
            <a:schemeClr val="accent6">
              <a:lumMod val="40000"/>
              <a:lumOff val="6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
        <p:nvSpPr>
          <p:cNvPr id="6" name="Oval 5">
            <a:extLst>
              <a:ext uri="{FF2B5EF4-FFF2-40B4-BE49-F238E27FC236}">
                <a16:creationId xmlns:a16="http://schemas.microsoft.com/office/drawing/2014/main" id="{8146B637-4021-488D-8D76-50643F5E5713}"/>
              </a:ext>
              <a:ext uri="{C183D7F6-B498-43B3-948B-1728B52AA6E4}">
                <adec:decorative xmlns:adec="http://schemas.microsoft.com/office/drawing/2017/decorative" val="1"/>
              </a:ext>
            </a:extLst>
          </p:cNvPr>
          <p:cNvSpPr/>
          <p:nvPr/>
        </p:nvSpPr>
        <p:spPr>
          <a:xfrm>
            <a:off x="956650" y="4251304"/>
            <a:ext cx="840963" cy="84096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cxnSp>
        <p:nvCxnSpPr>
          <p:cNvPr id="55" name="Düz Bağlayıcı 54" descr="zaman çizelgesi">
            <a:extLst>
              <a:ext uri="{FF2B5EF4-FFF2-40B4-BE49-F238E27FC236}">
                <a16:creationId xmlns:a16="http://schemas.microsoft.com/office/drawing/2014/main" id="{03EF01C1-5F44-4071-A9AA-CE6ADA1A5F59}"/>
              </a:ext>
            </a:extLst>
          </p:cNvPr>
          <p:cNvCxnSpPr>
            <a:cxnSpLocks/>
            <a:stCxn id="34" idx="6"/>
            <a:endCxn id="17" idx="2"/>
          </p:cNvCxnSpPr>
          <p:nvPr/>
        </p:nvCxnSpPr>
        <p:spPr>
          <a:xfrm flipH="1">
            <a:off x="1285365" y="5333472"/>
            <a:ext cx="9401418" cy="1314"/>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sp>
        <p:nvSpPr>
          <p:cNvPr id="17" name="Oval 16" descr="zaman çizelgesi işaretçileri">
            <a:extLst>
              <a:ext uri="{FF2B5EF4-FFF2-40B4-BE49-F238E27FC236}">
                <a16:creationId xmlns:a16="http://schemas.microsoft.com/office/drawing/2014/main" id="{685160D7-D23E-4878-8060-E663BA970B55}"/>
              </a:ext>
            </a:extLst>
          </p:cNvPr>
          <p:cNvSpPr/>
          <p:nvPr/>
        </p:nvSpPr>
        <p:spPr>
          <a:xfrm>
            <a:off x="1285365" y="5250304"/>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ln>
                <a:solidFill>
                  <a:srgbClr val="000000"/>
                </a:solidFill>
              </a:ln>
            </a:endParaRPr>
          </a:p>
        </p:txBody>
      </p:sp>
      <p:sp>
        <p:nvSpPr>
          <p:cNvPr id="39" name="Oval 38" descr="zaman çizelgesi işaretçileri">
            <a:extLst>
              <a:ext uri="{FF2B5EF4-FFF2-40B4-BE49-F238E27FC236}">
                <a16:creationId xmlns:a16="http://schemas.microsoft.com/office/drawing/2014/main" id="{D71B5693-DD1D-45E8-899F-7698F4F9E0CB}"/>
              </a:ext>
            </a:extLst>
          </p:cNvPr>
          <p:cNvSpPr/>
          <p:nvPr/>
        </p:nvSpPr>
        <p:spPr>
          <a:xfrm>
            <a:off x="3517129" y="5250304"/>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ln>
                <a:solidFill>
                  <a:srgbClr val="000000"/>
                </a:solidFill>
              </a:ln>
            </a:endParaRPr>
          </a:p>
        </p:txBody>
      </p:sp>
      <p:sp>
        <p:nvSpPr>
          <p:cNvPr id="49" name="Oval 48" descr="zaman çizelgesi işaretçileri">
            <a:extLst>
              <a:ext uri="{FF2B5EF4-FFF2-40B4-BE49-F238E27FC236}">
                <a16:creationId xmlns:a16="http://schemas.microsoft.com/office/drawing/2014/main" id="{5B5DE130-A1BB-4953-B61E-0F2854B4BF5A}"/>
              </a:ext>
            </a:extLst>
          </p:cNvPr>
          <p:cNvSpPr/>
          <p:nvPr/>
        </p:nvSpPr>
        <p:spPr>
          <a:xfrm>
            <a:off x="5806589" y="5259303"/>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ln>
                <a:solidFill>
                  <a:srgbClr val="000000"/>
                </a:solidFill>
              </a:ln>
            </a:endParaRPr>
          </a:p>
        </p:txBody>
      </p:sp>
      <p:sp>
        <p:nvSpPr>
          <p:cNvPr id="52" name="Oval 51" descr="zaman çizelgesi işaretçileri">
            <a:extLst>
              <a:ext uri="{FF2B5EF4-FFF2-40B4-BE49-F238E27FC236}">
                <a16:creationId xmlns:a16="http://schemas.microsoft.com/office/drawing/2014/main" id="{800A5842-C1EA-4797-9271-15E9E00DB4E5}"/>
              </a:ext>
            </a:extLst>
          </p:cNvPr>
          <p:cNvSpPr/>
          <p:nvPr/>
        </p:nvSpPr>
        <p:spPr>
          <a:xfrm>
            <a:off x="8122835" y="5259303"/>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ln>
                <a:solidFill>
                  <a:srgbClr val="000000"/>
                </a:solidFill>
              </a:ln>
            </a:endParaRPr>
          </a:p>
        </p:txBody>
      </p:sp>
      <p:sp>
        <p:nvSpPr>
          <p:cNvPr id="18" name="Metin Yer Tutucusu 17">
            <a:extLst>
              <a:ext uri="{FF2B5EF4-FFF2-40B4-BE49-F238E27FC236}">
                <a16:creationId xmlns:a16="http://schemas.microsoft.com/office/drawing/2014/main" id="{4E091A31-7866-4F47-B0CF-3293835EEDE8}"/>
              </a:ext>
            </a:extLst>
          </p:cNvPr>
          <p:cNvSpPr>
            <a:spLocks noGrp="1"/>
          </p:cNvSpPr>
          <p:nvPr>
            <p:ph type="body" sz="quarter" idx="18"/>
          </p:nvPr>
        </p:nvSpPr>
        <p:spPr>
          <a:xfrm>
            <a:off x="402178" y="5521747"/>
            <a:ext cx="1949906" cy="745799"/>
          </a:xfrm>
        </p:spPr>
        <p:txBody>
          <a:bodyPr rtlCol="0"/>
          <a:lstStyle/>
          <a:p>
            <a:pPr rtl="0"/>
            <a:r>
              <a:rPr lang="tr-TR" sz="1400" b="1" dirty="0">
                <a:latin typeface="Calibri Light" panose="020F0302020204030204" pitchFamily="34" charset="0"/>
                <a:cs typeface="Calibri Light" panose="020F0302020204030204" pitchFamily="34" charset="0"/>
              </a:rPr>
              <a:t>ŞEHİRLERİN SURİYE SINIRINA OLAN UZAKLIĞI</a:t>
            </a:r>
          </a:p>
          <a:p>
            <a:pPr rtl="0"/>
            <a:endParaRPr lang="tr-TR" sz="1400" dirty="0">
              <a:latin typeface="Calibri Light" panose="020F0302020204030204" pitchFamily="34" charset="0"/>
              <a:cs typeface="Calibri Light" panose="020F0302020204030204" pitchFamily="34" charset="0"/>
            </a:endParaRPr>
          </a:p>
        </p:txBody>
      </p:sp>
      <p:sp>
        <p:nvSpPr>
          <p:cNvPr id="19" name="Metin Yer Tutucusu 18">
            <a:extLst>
              <a:ext uri="{FF2B5EF4-FFF2-40B4-BE49-F238E27FC236}">
                <a16:creationId xmlns:a16="http://schemas.microsoft.com/office/drawing/2014/main" id="{B350F797-AA8E-422D-B1BE-31919E5E8542}"/>
              </a:ext>
            </a:extLst>
          </p:cNvPr>
          <p:cNvSpPr>
            <a:spLocks noGrp="1"/>
          </p:cNvSpPr>
          <p:nvPr>
            <p:ph type="body" sz="quarter" idx="19"/>
          </p:nvPr>
        </p:nvSpPr>
        <p:spPr>
          <a:xfrm>
            <a:off x="2471099" y="5521747"/>
            <a:ext cx="2153722" cy="744485"/>
          </a:xfrm>
        </p:spPr>
        <p:txBody>
          <a:bodyPr rtlCol="0"/>
          <a:lstStyle/>
          <a:p>
            <a:pPr rtl="0"/>
            <a:r>
              <a:rPr lang="tr-TR" sz="1400" b="1" dirty="0">
                <a:latin typeface="Calibri Light" panose="020F0302020204030204" pitchFamily="34" charset="0"/>
                <a:cs typeface="Calibri Light" panose="020F0302020204030204" pitchFamily="34" charset="0"/>
              </a:rPr>
              <a:t>ŞEHİR DE BULUNAN TOPLAM FABRİKA/SANAYİ SAYISI</a:t>
            </a:r>
          </a:p>
          <a:p>
            <a:pPr rtl="0"/>
            <a:endParaRPr lang="tr-TR" sz="1400" dirty="0">
              <a:latin typeface="Calibri Light" panose="020F0302020204030204" pitchFamily="34" charset="0"/>
              <a:cs typeface="Calibri Light" panose="020F0302020204030204" pitchFamily="34" charset="0"/>
            </a:endParaRPr>
          </a:p>
        </p:txBody>
      </p:sp>
      <p:sp>
        <p:nvSpPr>
          <p:cNvPr id="20" name="Metin Yer Tutucusu 19">
            <a:extLst>
              <a:ext uri="{FF2B5EF4-FFF2-40B4-BE49-F238E27FC236}">
                <a16:creationId xmlns:a16="http://schemas.microsoft.com/office/drawing/2014/main" id="{4A642F3E-3C03-4E20-ABCA-E003162FC000}"/>
              </a:ext>
            </a:extLst>
          </p:cNvPr>
          <p:cNvSpPr>
            <a:spLocks noGrp="1"/>
          </p:cNvSpPr>
          <p:nvPr>
            <p:ph type="body" sz="quarter" idx="20"/>
          </p:nvPr>
        </p:nvSpPr>
        <p:spPr>
          <a:xfrm>
            <a:off x="7130454" y="5521746"/>
            <a:ext cx="2153723" cy="744485"/>
          </a:xfrm>
        </p:spPr>
        <p:txBody>
          <a:bodyPr rtlCol="0"/>
          <a:lstStyle/>
          <a:p>
            <a:pPr rtl="0"/>
            <a:r>
              <a:rPr lang="tr-TR" sz="1400" b="1" dirty="0">
                <a:latin typeface="Calibri Light" panose="020F0302020204030204" pitchFamily="34" charset="0"/>
                <a:cs typeface="Calibri Light" panose="020F0302020204030204" pitchFamily="34" charset="0"/>
              </a:rPr>
              <a:t>ŞEHİR DE YAŞAYAN TOPLAM YERLİ NÜFUS</a:t>
            </a:r>
            <a:endParaRPr lang="tr-TR" sz="1400" dirty="0">
              <a:latin typeface="Calibri Light" panose="020F0302020204030204" pitchFamily="34" charset="0"/>
              <a:cs typeface="Calibri Light" panose="020F0302020204030204" pitchFamily="34" charset="0"/>
            </a:endParaRPr>
          </a:p>
        </p:txBody>
      </p:sp>
      <p:sp>
        <p:nvSpPr>
          <p:cNvPr id="21" name="Metin Yer Tutucusu 20">
            <a:extLst>
              <a:ext uri="{FF2B5EF4-FFF2-40B4-BE49-F238E27FC236}">
                <a16:creationId xmlns:a16="http://schemas.microsoft.com/office/drawing/2014/main" id="{77D8C714-BC59-4848-A254-B9834EBACE42}"/>
              </a:ext>
            </a:extLst>
          </p:cNvPr>
          <p:cNvSpPr>
            <a:spLocks noGrp="1"/>
          </p:cNvSpPr>
          <p:nvPr>
            <p:ph type="body" sz="quarter" idx="21"/>
          </p:nvPr>
        </p:nvSpPr>
        <p:spPr>
          <a:xfrm>
            <a:off x="9368324" y="5521747"/>
            <a:ext cx="2459531" cy="577848"/>
          </a:xfrm>
        </p:spPr>
        <p:txBody>
          <a:bodyPr rtlCol="0"/>
          <a:lstStyle/>
          <a:p>
            <a:pPr rtl="0"/>
            <a:r>
              <a:rPr lang="tr-TR" sz="1400" b="1" dirty="0">
                <a:latin typeface="Calibri Light" panose="020F0302020204030204" pitchFamily="34" charset="0"/>
                <a:cs typeface="Calibri Light" panose="020F0302020204030204" pitchFamily="34" charset="0"/>
              </a:rPr>
              <a:t>ŞEH</a:t>
            </a:r>
            <a:r>
              <a:rPr lang="tr-TR" sz="1400" b="1" dirty="0"/>
              <a:t>İR DE BULUNAN TOPLAM ÜNİVERSİTE SAYISI</a:t>
            </a:r>
            <a:endParaRPr lang="tr-TR" sz="1400" b="1" dirty="0">
              <a:latin typeface="Calibri Light" panose="020F0302020204030204" pitchFamily="34" charset="0"/>
              <a:cs typeface="Calibri Light" panose="020F0302020204030204" pitchFamily="34" charset="0"/>
            </a:endParaRPr>
          </a:p>
        </p:txBody>
      </p:sp>
      <p:sp>
        <p:nvSpPr>
          <p:cNvPr id="4" name="Başlık 3">
            <a:extLst>
              <a:ext uri="{FF2B5EF4-FFF2-40B4-BE49-F238E27FC236}">
                <a16:creationId xmlns:a16="http://schemas.microsoft.com/office/drawing/2014/main" id="{804827BC-1867-4AEF-8917-48108BFA283D}"/>
              </a:ext>
            </a:extLst>
          </p:cNvPr>
          <p:cNvSpPr>
            <a:spLocks noGrp="1"/>
          </p:cNvSpPr>
          <p:nvPr>
            <p:ph type="title"/>
          </p:nvPr>
        </p:nvSpPr>
        <p:spPr>
          <a:xfrm>
            <a:off x="683726" y="546067"/>
            <a:ext cx="7001583" cy="618450"/>
          </a:xfrm>
        </p:spPr>
        <p:txBody>
          <a:bodyPr rtlCol="0">
            <a:normAutofit/>
          </a:bodyPr>
          <a:lstStyle/>
          <a:p>
            <a:pPr rtl="0"/>
            <a:r>
              <a:rPr lang="tr-TR" b="1" dirty="0">
                <a:latin typeface="+mn-lt"/>
                <a:cs typeface="Angsana New" panose="020B0502040204020203" pitchFamily="18" charset="-34"/>
              </a:rPr>
              <a:t>VERİLER:</a:t>
            </a:r>
            <a:endParaRPr lang="tr-TR" b="1" dirty="0">
              <a:latin typeface="+mn-lt"/>
              <a:cs typeface="Calibri Light" panose="020F0302020204030204" pitchFamily="34" charset="0"/>
            </a:endParaRPr>
          </a:p>
        </p:txBody>
      </p:sp>
      <p:pic>
        <p:nvPicPr>
          <p:cNvPr id="24" name="Grafik 23" descr="İğneli harita ana hat">
            <a:extLst>
              <a:ext uri="{FF2B5EF4-FFF2-40B4-BE49-F238E27FC236}">
                <a16:creationId xmlns:a16="http://schemas.microsoft.com/office/drawing/2014/main" id="{83245F40-E890-5080-4C68-FFD237CA0C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63738" y="4148825"/>
            <a:ext cx="914400" cy="914400"/>
          </a:xfrm>
          <a:prstGeom prst="rect">
            <a:avLst/>
          </a:prstGeom>
        </p:spPr>
      </p:pic>
      <p:sp>
        <p:nvSpPr>
          <p:cNvPr id="34" name="Oval 33" descr="zaman çizelgesi işaretçileri">
            <a:extLst>
              <a:ext uri="{FF2B5EF4-FFF2-40B4-BE49-F238E27FC236}">
                <a16:creationId xmlns:a16="http://schemas.microsoft.com/office/drawing/2014/main" id="{CAE55ECA-CDF4-D0E1-63BF-6CAA42DF9459}"/>
              </a:ext>
            </a:extLst>
          </p:cNvPr>
          <p:cNvSpPr/>
          <p:nvPr/>
        </p:nvSpPr>
        <p:spPr>
          <a:xfrm>
            <a:off x="10517819" y="5248990"/>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ln>
                <a:solidFill>
                  <a:srgbClr val="000000"/>
                </a:solidFill>
              </a:ln>
            </a:endParaRPr>
          </a:p>
        </p:txBody>
      </p:sp>
      <p:sp>
        <p:nvSpPr>
          <p:cNvPr id="36" name="Oval 35">
            <a:extLst>
              <a:ext uri="{FF2B5EF4-FFF2-40B4-BE49-F238E27FC236}">
                <a16:creationId xmlns:a16="http://schemas.microsoft.com/office/drawing/2014/main" id="{19146B2A-5AD5-1EB6-9971-D9A58C289B5C}"/>
              </a:ext>
              <a:ext uri="{C183D7F6-B498-43B3-948B-1728B52AA6E4}">
                <adec:decorative xmlns:adec="http://schemas.microsoft.com/office/drawing/2017/decorative" val="1"/>
              </a:ext>
            </a:extLst>
          </p:cNvPr>
          <p:cNvSpPr/>
          <p:nvPr/>
        </p:nvSpPr>
        <p:spPr>
          <a:xfrm>
            <a:off x="5483982" y="4297737"/>
            <a:ext cx="840963" cy="840963"/>
          </a:xfrm>
          <a:prstGeom prst="ellipse">
            <a:avLst/>
          </a:prstGeom>
          <a:solidFill>
            <a:schemeClr val="accent1">
              <a:lumMod val="40000"/>
              <a:lumOff val="6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pic>
        <p:nvPicPr>
          <p:cNvPr id="38" name="Grafik 37" descr="Fabrika ana hat">
            <a:extLst>
              <a:ext uri="{FF2B5EF4-FFF2-40B4-BE49-F238E27FC236}">
                <a16:creationId xmlns:a16="http://schemas.microsoft.com/office/drawing/2014/main" id="{2DC71C75-3CC8-A19A-1952-658E4EA64D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7960" y="4177867"/>
            <a:ext cx="914400" cy="914400"/>
          </a:xfrm>
          <a:prstGeom prst="rect">
            <a:avLst/>
          </a:prstGeom>
        </p:spPr>
      </p:pic>
      <p:pic>
        <p:nvPicPr>
          <p:cNvPr id="40" name="Grafik 39" descr="İşletmenin Büyümesi ana hat">
            <a:extLst>
              <a:ext uri="{FF2B5EF4-FFF2-40B4-BE49-F238E27FC236}">
                <a16:creationId xmlns:a16="http://schemas.microsoft.com/office/drawing/2014/main" id="{88D3064B-71E5-F433-DC64-E0358597FA5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48605" y="4293664"/>
            <a:ext cx="914400" cy="914400"/>
          </a:xfrm>
          <a:prstGeom prst="rect">
            <a:avLst/>
          </a:prstGeom>
        </p:spPr>
      </p:pic>
      <p:pic>
        <p:nvPicPr>
          <p:cNvPr id="42" name="Grafik 41" descr="Bir grup insan  ana hat">
            <a:extLst>
              <a:ext uri="{FF2B5EF4-FFF2-40B4-BE49-F238E27FC236}">
                <a16:creationId xmlns:a16="http://schemas.microsoft.com/office/drawing/2014/main" id="{195EF39E-5447-CCFB-09CD-34E242CFAFE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78057" y="4222262"/>
            <a:ext cx="840963" cy="840963"/>
          </a:xfrm>
          <a:prstGeom prst="rect">
            <a:avLst/>
          </a:prstGeom>
        </p:spPr>
      </p:pic>
      <p:pic>
        <p:nvPicPr>
          <p:cNvPr id="44" name="Grafik 43" descr="Okul binası ana hat">
            <a:extLst>
              <a:ext uri="{FF2B5EF4-FFF2-40B4-BE49-F238E27FC236}">
                <a16:creationId xmlns:a16="http://schemas.microsoft.com/office/drawing/2014/main" id="{A1575CAF-3F76-A40A-D1F3-B97B63EB9E2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421254" y="4148825"/>
            <a:ext cx="1031008" cy="1031008"/>
          </a:xfrm>
          <a:prstGeom prst="rect">
            <a:avLst/>
          </a:prstGeom>
        </p:spPr>
      </p:pic>
      <p:sp>
        <p:nvSpPr>
          <p:cNvPr id="51" name="Metin Yer Tutucusu 19">
            <a:extLst>
              <a:ext uri="{FF2B5EF4-FFF2-40B4-BE49-F238E27FC236}">
                <a16:creationId xmlns:a16="http://schemas.microsoft.com/office/drawing/2014/main" id="{67219E6A-8078-2A9B-8870-0CDC47896A1E}"/>
              </a:ext>
            </a:extLst>
          </p:cNvPr>
          <p:cNvSpPr txBox="1">
            <a:spLocks/>
          </p:cNvSpPr>
          <p:nvPr/>
        </p:nvSpPr>
        <p:spPr>
          <a:xfrm>
            <a:off x="4833233" y="5521747"/>
            <a:ext cx="2072776" cy="577848"/>
          </a:xfrm>
          <a:prstGeom prst="rect">
            <a:avLst/>
          </a:prstGeom>
        </p:spPr>
        <p:txBody>
          <a:bodyPr vert="horz" lIns="91440" tIns="45720" rIns="91440" bIns="45720" rtlCol="0">
            <a:noAutofit/>
          </a:bodyPr>
          <a:lstStyle>
            <a:lvl1pPr marL="0" indent="0" algn="ctr" defTabSz="914400" rtl="0" eaLnBrk="1" latinLnBrk="0" hangingPunct="1">
              <a:lnSpc>
                <a:spcPct val="100000"/>
              </a:lnSpc>
              <a:spcBef>
                <a:spcPts val="0"/>
              </a:spcBef>
              <a:buFont typeface="Arial" panose="020B0604020202020204" pitchFamily="34" charset="0"/>
              <a:buNone/>
              <a:defRPr sz="1800" b="1" kern="1200">
                <a:solidFill>
                  <a:schemeClr val="tx1"/>
                </a:solidFill>
                <a:latin typeface="Calibri Light" panose="020F0302020204030204" pitchFamily="34" charset="0"/>
                <a:ea typeface="+mn-ea"/>
                <a:cs typeface="Calibri Light" panose="020F0302020204030204" pitchFamily="34" charset="0"/>
              </a:defRPr>
            </a:lvl1pPr>
            <a:lvl2pPr marL="45720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r>
              <a:rPr lang="tr-TR" sz="1400" dirty="0"/>
              <a:t>ŞEHRİN TOPLAM İŞSİZLİK ORANI</a:t>
            </a:r>
          </a:p>
        </p:txBody>
      </p:sp>
      <p:pic>
        <p:nvPicPr>
          <p:cNvPr id="54" name="Resim 53">
            <a:extLst>
              <a:ext uri="{FF2B5EF4-FFF2-40B4-BE49-F238E27FC236}">
                <a16:creationId xmlns:a16="http://schemas.microsoft.com/office/drawing/2014/main" id="{961DD1A5-5973-7C3F-751F-F79640DB01B4}"/>
              </a:ext>
            </a:extLst>
          </p:cNvPr>
          <p:cNvPicPr>
            <a:picLocks noChangeAspect="1"/>
          </p:cNvPicPr>
          <p:nvPr/>
        </p:nvPicPr>
        <p:blipFill>
          <a:blip r:embed="rId13"/>
          <a:stretch>
            <a:fillRect/>
          </a:stretch>
        </p:blipFill>
        <p:spPr>
          <a:xfrm>
            <a:off x="10896600" y="82117"/>
            <a:ext cx="1209867" cy="1209867"/>
          </a:xfrm>
          <a:prstGeom prst="rect">
            <a:avLst/>
          </a:prstGeom>
        </p:spPr>
      </p:pic>
      <p:pic>
        <p:nvPicPr>
          <p:cNvPr id="3" name="Resim 2" descr="küçük resim, vektör grafikler içeren bir resim&#10;&#10;Açıklama otomatik olarak oluşturuldu">
            <a:extLst>
              <a:ext uri="{FF2B5EF4-FFF2-40B4-BE49-F238E27FC236}">
                <a16:creationId xmlns:a16="http://schemas.microsoft.com/office/drawing/2014/main" id="{7BC117C1-C387-472A-278F-A84E3BDEAA93}"/>
              </a:ext>
            </a:extLst>
          </p:cNvPr>
          <p:cNvPicPr>
            <a:picLocks noChangeAspect="1"/>
          </p:cNvPicPr>
          <p:nvPr/>
        </p:nvPicPr>
        <p:blipFill rotWithShape="1">
          <a:blip r:embed="rId14"/>
          <a:srcRect r="40975"/>
          <a:stretch/>
        </p:blipFill>
        <p:spPr>
          <a:xfrm>
            <a:off x="5062695" y="1809629"/>
            <a:ext cx="1343110" cy="1359047"/>
          </a:xfrm>
          <a:prstGeom prst="flowChartConnector">
            <a:avLst/>
          </a:prstGeom>
          <a:ln w="28575">
            <a:solidFill>
              <a:schemeClr val="accent2"/>
            </a:solidFill>
          </a:ln>
        </p:spPr>
      </p:pic>
      <p:sp>
        <p:nvSpPr>
          <p:cNvPr id="30" name="Metin Yer Tutucusu 19">
            <a:extLst>
              <a:ext uri="{FF2B5EF4-FFF2-40B4-BE49-F238E27FC236}">
                <a16:creationId xmlns:a16="http://schemas.microsoft.com/office/drawing/2014/main" id="{6193D7C9-043F-FBCD-172B-111E0630A5E2}"/>
              </a:ext>
            </a:extLst>
          </p:cNvPr>
          <p:cNvSpPr txBox="1">
            <a:spLocks/>
          </p:cNvSpPr>
          <p:nvPr/>
        </p:nvSpPr>
        <p:spPr>
          <a:xfrm>
            <a:off x="4671808" y="3281625"/>
            <a:ext cx="2124883" cy="256511"/>
          </a:xfrm>
          <a:prstGeom prst="rect">
            <a:avLst/>
          </a:prstGeom>
        </p:spPr>
        <p:txBody>
          <a:bodyPr vert="horz" lIns="91440" tIns="45720" rIns="91440" bIns="45720" rtlCol="0">
            <a:noAutofit/>
          </a:bodyPr>
          <a:lstStyle>
            <a:lvl1pPr marL="0" indent="0" algn="ctr" defTabSz="914400" rtl="0" eaLnBrk="1" latinLnBrk="0" hangingPunct="1">
              <a:lnSpc>
                <a:spcPct val="100000"/>
              </a:lnSpc>
              <a:spcBef>
                <a:spcPts val="0"/>
              </a:spcBef>
              <a:buFont typeface="Arial" panose="020B0604020202020204" pitchFamily="34" charset="0"/>
              <a:buNone/>
              <a:defRPr sz="1800" b="1" kern="1200">
                <a:solidFill>
                  <a:schemeClr val="tx1"/>
                </a:solidFill>
                <a:latin typeface="Calibri Light" panose="020F0302020204030204" pitchFamily="34" charset="0"/>
                <a:ea typeface="+mn-ea"/>
                <a:cs typeface="Calibri Light" panose="020F0302020204030204" pitchFamily="34" charset="0"/>
              </a:defRPr>
            </a:lvl1pPr>
            <a:lvl2pPr marL="45720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r>
              <a:rPr lang="tr-TR" sz="2000" dirty="0"/>
              <a:t>MÜLTECİ SAYISI</a:t>
            </a:r>
          </a:p>
        </p:txBody>
      </p:sp>
      <p:sp>
        <p:nvSpPr>
          <p:cNvPr id="2" name="Dikdörtgen 1">
            <a:extLst>
              <a:ext uri="{FF2B5EF4-FFF2-40B4-BE49-F238E27FC236}">
                <a16:creationId xmlns:a16="http://schemas.microsoft.com/office/drawing/2014/main" id="{83654687-544F-11A3-6744-21D5B797F3EF}"/>
              </a:ext>
            </a:extLst>
          </p:cNvPr>
          <p:cNvSpPr/>
          <p:nvPr/>
        </p:nvSpPr>
        <p:spPr>
          <a:xfrm>
            <a:off x="11355356" y="6340151"/>
            <a:ext cx="642258"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80</a:t>
            </a:r>
          </a:p>
        </p:txBody>
      </p:sp>
    </p:spTree>
    <p:extLst>
      <p:ext uri="{BB962C8B-B14F-4D97-AF65-F5344CB8AC3E}">
        <p14:creationId xmlns:p14="http://schemas.microsoft.com/office/powerpoint/2010/main" val="164165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xEl>
                                              <p:pRg st="0" end="0"/>
                                            </p:txEl>
                                          </p:spTgt>
                                        </p:tgtEl>
                                        <p:attrNameLst>
                                          <p:attrName>style.visibility</p:attrName>
                                        </p:attrNameLst>
                                      </p:cBhvr>
                                      <p:to>
                                        <p:strVal val="visible"/>
                                      </p:to>
                                    </p:set>
                                    <p:animEffect transition="in" filter="fade">
                                      <p:cBhvr>
                                        <p:cTn id="22" dur="500"/>
                                        <p:tgtEl>
                                          <p:spTgt spid="1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9">
                                            <p:txEl>
                                              <p:pRg st="0" end="0"/>
                                            </p:txEl>
                                          </p:spTgt>
                                        </p:tgtEl>
                                        <p:attrNameLst>
                                          <p:attrName>style.visibility</p:attrName>
                                        </p:attrNameLst>
                                      </p:cBhvr>
                                      <p:to>
                                        <p:strVal val="visible"/>
                                      </p:to>
                                    </p:set>
                                    <p:animEffect transition="in" filter="fade">
                                      <p:cBhvr>
                                        <p:cTn id="32" dur="500"/>
                                        <p:tgtEl>
                                          <p:spTgt spid="19">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fade">
                                      <p:cBhvr>
                                        <p:cTn id="42" dur="500"/>
                                        <p:tgtEl>
                                          <p:spTgt spid="5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0">
                                            <p:txEl>
                                              <p:pRg st="0" end="0"/>
                                            </p:txEl>
                                          </p:spTgt>
                                        </p:tgtEl>
                                        <p:attrNameLst>
                                          <p:attrName>style.visibility</p:attrName>
                                        </p:attrNameLst>
                                      </p:cBhvr>
                                      <p:to>
                                        <p:strVal val="visible"/>
                                      </p:to>
                                    </p:set>
                                    <p:animEffect transition="in" filter="fade">
                                      <p:cBhvr>
                                        <p:cTn id="52" dur="500"/>
                                        <p:tgtEl>
                                          <p:spTgt spid="20">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fade">
                                      <p:cBhvr>
                                        <p:cTn id="57" dur="500"/>
                                        <p:tgtEl>
                                          <p:spTgt spid="4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1">
                                            <p:txEl>
                                              <p:pRg st="0" end="0"/>
                                            </p:txEl>
                                          </p:spTgt>
                                        </p:tgtEl>
                                        <p:attrNameLst>
                                          <p:attrName>style.visibility</p:attrName>
                                        </p:attrNameLst>
                                      </p:cBhvr>
                                      <p:to>
                                        <p:strVal val="visible"/>
                                      </p:to>
                                    </p:set>
                                    <p:animEffect transition="in" filter="fade">
                                      <p:cBhvr>
                                        <p:cTn id="62"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19" grpId="0" build="p"/>
      <p:bldP spid="20" grpId="0" build="p"/>
      <p:bldP spid="21" grpId="0" build="p"/>
      <p:bldP spid="51" grpId="0"/>
      <p:bldP spid="3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94387" y="687050"/>
            <a:ext cx="10549813" cy="460711"/>
          </a:xfrm>
        </p:spPr>
        <p:txBody>
          <a:bodyPr rtlCol="0">
            <a:normAutofit/>
          </a:bodyPr>
          <a:lstStyle/>
          <a:p>
            <a:pPr marL="0" indent="0">
              <a:buNone/>
            </a:pPr>
            <a:r>
              <a:rPr lang="tr-TR" sz="2300" b="1" dirty="0"/>
              <a:t>ADIMLAR:</a:t>
            </a:r>
          </a:p>
        </p:txBody>
      </p:sp>
      <p:sp>
        <p:nvSpPr>
          <p:cNvPr id="3" name="İçerik Yer Tutucusu 2"/>
          <p:cNvSpPr>
            <a:spLocks noGrp="1"/>
          </p:cNvSpPr>
          <p:nvPr>
            <p:ph idx="1"/>
          </p:nvPr>
        </p:nvSpPr>
        <p:spPr>
          <a:xfrm>
            <a:off x="360784" y="1675782"/>
            <a:ext cx="11255828" cy="310396"/>
          </a:xfrm>
        </p:spPr>
        <p:txBody>
          <a:bodyPr rtlCol="0">
            <a:normAutofit fontScale="70000" lnSpcReduction="20000"/>
          </a:bodyPr>
          <a:lstStyle/>
          <a:p>
            <a:pPr marL="0" indent="0">
              <a:buNone/>
            </a:pPr>
            <a:r>
              <a:rPr lang="tr-TR" dirty="0"/>
              <a:t>Veriler </a:t>
            </a:r>
            <a:r>
              <a:rPr lang="tr-TR" b="1" dirty="0"/>
              <a:t>«</a:t>
            </a:r>
            <a:r>
              <a:rPr lang="tr-TR" b="1" dirty="0" err="1"/>
              <a:t>Table</a:t>
            </a:r>
            <a:r>
              <a:rPr lang="tr-TR" b="1" dirty="0"/>
              <a:t>» </a:t>
            </a:r>
            <a:r>
              <a:rPr lang="tr-TR" dirty="0"/>
              <a:t>formatında </a:t>
            </a:r>
            <a:r>
              <a:rPr lang="tr-TR" b="1" dirty="0" err="1"/>
              <a:t>import</a:t>
            </a:r>
            <a:r>
              <a:rPr lang="tr-TR" dirty="0"/>
              <a:t> edildikten sonra proje 1 ve proje 2’de yapılan adımlar tekrar edilmiştir.</a:t>
            </a:r>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13" name="İçerik Yer Tutucusu 2">
            <a:extLst>
              <a:ext uri="{FF2B5EF4-FFF2-40B4-BE49-F238E27FC236}">
                <a16:creationId xmlns:a16="http://schemas.microsoft.com/office/drawing/2014/main" id="{1D590A6E-E81A-E73C-89EF-35E996B56F50}"/>
              </a:ext>
            </a:extLst>
          </p:cNvPr>
          <p:cNvSpPr txBox="1">
            <a:spLocks/>
          </p:cNvSpPr>
          <p:nvPr/>
        </p:nvSpPr>
        <p:spPr>
          <a:xfrm>
            <a:off x="194387" y="4884103"/>
            <a:ext cx="11636829" cy="1363825"/>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rtl="0">
              <a:buNone/>
            </a:pPr>
            <a:endParaRPr lang="tr-TR" dirty="0"/>
          </a:p>
        </p:txBody>
      </p:sp>
      <p:sp>
        <p:nvSpPr>
          <p:cNvPr id="8" name="İçerik Yer Tutucusu 2">
            <a:extLst>
              <a:ext uri="{FF2B5EF4-FFF2-40B4-BE49-F238E27FC236}">
                <a16:creationId xmlns:a16="http://schemas.microsoft.com/office/drawing/2014/main" id="{BB9AFC97-3592-9857-024C-4A757DF8D353}"/>
              </a:ext>
            </a:extLst>
          </p:cNvPr>
          <p:cNvSpPr txBox="1">
            <a:spLocks/>
          </p:cNvSpPr>
          <p:nvPr/>
        </p:nvSpPr>
        <p:spPr>
          <a:xfrm>
            <a:off x="4317949" y="5172293"/>
            <a:ext cx="6253635" cy="906433"/>
          </a:xfrm>
          <a:prstGeom prst="rect">
            <a:avLst/>
          </a:prstGeom>
        </p:spPr>
        <p:txBody>
          <a:bodyPr vert="horz" lIns="91440" tIns="45720" rIns="91440" bIns="45720" rtlCol="0">
            <a:no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tr-TR" sz="2000" dirty="0"/>
              <a:t>Proje 1’de de olduğu gibi «</a:t>
            </a:r>
            <a:r>
              <a:rPr lang="tr-TR" sz="2000" b="1" dirty="0"/>
              <a:t>n</a:t>
            </a:r>
            <a:r>
              <a:rPr lang="tr-TR" sz="2000" dirty="0"/>
              <a:t>» adlı giriş sayısı kadar rastgele yer açan </a:t>
            </a:r>
            <a:r>
              <a:rPr lang="tr-TR" sz="2000" b="1" dirty="0" err="1"/>
              <a:t>randperm</a:t>
            </a:r>
            <a:r>
              <a:rPr lang="tr-TR" sz="2000" dirty="0"/>
              <a:t> fonksiyonunu çağrılarak verilerin </a:t>
            </a:r>
            <a:r>
              <a:rPr lang="tr-TR" sz="2000" dirty="0" err="1"/>
              <a:t>rassal</a:t>
            </a:r>
            <a:r>
              <a:rPr lang="tr-TR" sz="2000" dirty="0"/>
              <a:t> bir şekilde dizilmesi sağlanmıştır.</a:t>
            </a:r>
          </a:p>
        </p:txBody>
      </p:sp>
      <p:sp>
        <p:nvSpPr>
          <p:cNvPr id="9" name="İçerik Yer Tutucusu 2">
            <a:extLst>
              <a:ext uri="{FF2B5EF4-FFF2-40B4-BE49-F238E27FC236}">
                <a16:creationId xmlns:a16="http://schemas.microsoft.com/office/drawing/2014/main" id="{2933BE5F-841A-090F-2072-01D0D39EAC09}"/>
              </a:ext>
            </a:extLst>
          </p:cNvPr>
          <p:cNvSpPr txBox="1">
            <a:spLocks/>
          </p:cNvSpPr>
          <p:nvPr/>
        </p:nvSpPr>
        <p:spPr>
          <a:xfrm>
            <a:off x="4317949" y="4810083"/>
            <a:ext cx="4490150" cy="385022"/>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tr-TR" sz="2000" dirty="0"/>
              <a:t>İlk 6 sütunumuz normalize edilmiştir.</a:t>
            </a:r>
          </a:p>
        </p:txBody>
      </p:sp>
      <p:sp>
        <p:nvSpPr>
          <p:cNvPr id="15" name="İçerik Yer Tutucusu 2">
            <a:extLst>
              <a:ext uri="{FF2B5EF4-FFF2-40B4-BE49-F238E27FC236}">
                <a16:creationId xmlns:a16="http://schemas.microsoft.com/office/drawing/2014/main" id="{D5E4A373-B489-7FB8-6AF0-239F67961887}"/>
              </a:ext>
            </a:extLst>
          </p:cNvPr>
          <p:cNvSpPr txBox="1">
            <a:spLocks/>
          </p:cNvSpPr>
          <p:nvPr/>
        </p:nvSpPr>
        <p:spPr>
          <a:xfrm>
            <a:off x="4317948" y="6114966"/>
            <a:ext cx="6253635" cy="385022"/>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tr-TR" sz="2000" b="1" i="1" dirty="0"/>
              <a:t>Train</a:t>
            </a:r>
            <a:r>
              <a:rPr lang="tr-TR" sz="2000" dirty="0"/>
              <a:t> fonksiyonu çağrılmıştır.</a:t>
            </a:r>
          </a:p>
        </p:txBody>
      </p:sp>
      <p:sp>
        <p:nvSpPr>
          <p:cNvPr id="16" name="Dikdörtgen 15">
            <a:extLst>
              <a:ext uri="{FF2B5EF4-FFF2-40B4-BE49-F238E27FC236}">
                <a16:creationId xmlns:a16="http://schemas.microsoft.com/office/drawing/2014/main" id="{D62F0825-C360-59BC-3EAC-1FE8135E9493}"/>
              </a:ext>
            </a:extLst>
          </p:cNvPr>
          <p:cNvSpPr/>
          <p:nvPr/>
        </p:nvSpPr>
        <p:spPr>
          <a:xfrm>
            <a:off x="11355356" y="6340151"/>
            <a:ext cx="642258"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81</a:t>
            </a:r>
          </a:p>
        </p:txBody>
      </p:sp>
      <p:pic>
        <p:nvPicPr>
          <p:cNvPr id="7" name="Resim 6" descr="metin içeren bir resim&#10;&#10;Açıklama otomatik olarak oluşturuldu">
            <a:extLst>
              <a:ext uri="{FF2B5EF4-FFF2-40B4-BE49-F238E27FC236}">
                <a16:creationId xmlns:a16="http://schemas.microsoft.com/office/drawing/2014/main" id="{57B64115-23A1-9599-2ACB-370AC4D72F8C}"/>
              </a:ext>
            </a:extLst>
          </p:cNvPr>
          <p:cNvPicPr>
            <a:picLocks noChangeAspect="1"/>
          </p:cNvPicPr>
          <p:nvPr/>
        </p:nvPicPr>
        <p:blipFill>
          <a:blip r:embed="rId4"/>
          <a:stretch>
            <a:fillRect/>
          </a:stretch>
        </p:blipFill>
        <p:spPr>
          <a:xfrm>
            <a:off x="575388" y="2096614"/>
            <a:ext cx="3664365" cy="4403373"/>
          </a:xfrm>
          <a:prstGeom prst="rect">
            <a:avLst/>
          </a:prstGeom>
        </p:spPr>
      </p:pic>
      <p:pic>
        <p:nvPicPr>
          <p:cNvPr id="11" name="Resim 10" descr="metin içeren bir resim&#10;&#10;Açıklama otomatik olarak oluşturuldu">
            <a:extLst>
              <a:ext uri="{FF2B5EF4-FFF2-40B4-BE49-F238E27FC236}">
                <a16:creationId xmlns:a16="http://schemas.microsoft.com/office/drawing/2014/main" id="{2C27D287-79BA-1356-9BAD-EE0227E9B91D}"/>
              </a:ext>
            </a:extLst>
          </p:cNvPr>
          <p:cNvPicPr>
            <a:picLocks noChangeAspect="1"/>
          </p:cNvPicPr>
          <p:nvPr/>
        </p:nvPicPr>
        <p:blipFill>
          <a:blip r:embed="rId5"/>
          <a:stretch>
            <a:fillRect/>
          </a:stretch>
        </p:blipFill>
        <p:spPr>
          <a:xfrm>
            <a:off x="4317949" y="2111232"/>
            <a:ext cx="3971186" cy="2556166"/>
          </a:xfrm>
          <a:prstGeom prst="rect">
            <a:avLst/>
          </a:prstGeom>
        </p:spPr>
      </p:pic>
    </p:spTree>
    <p:extLst>
      <p:ext uri="{BB962C8B-B14F-4D97-AF65-F5344CB8AC3E}">
        <p14:creationId xmlns:p14="http://schemas.microsoft.com/office/powerpoint/2010/main" val="91930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nodePh="1">
                                  <p:stCondLst>
                                    <p:cond delay="0"/>
                                  </p:stCondLst>
                                  <p:endCondLst>
                                    <p:cond evt="begin" delay="0">
                                      <p:tn val="10"/>
                                    </p:cond>
                                  </p:end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fade">
                                      <p:cBhvr>
                                        <p:cTn id="22" dur="500"/>
                                        <p:tgtEl>
                                          <p:spTgt spid="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animEffect transition="in" filter="fade">
                                      <p:cBhvr>
                                        <p:cTn id="27"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3" grpId="0"/>
      <p:bldP spid="8" grpId="0" build="p"/>
      <p:bldP spid="9" grpId="0" build="p"/>
      <p:bldP spid="15"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94387" y="687050"/>
            <a:ext cx="10549813" cy="460711"/>
          </a:xfrm>
        </p:spPr>
        <p:txBody>
          <a:bodyPr rtlCol="0">
            <a:normAutofit/>
          </a:bodyPr>
          <a:lstStyle/>
          <a:p>
            <a:pPr marL="0" indent="0">
              <a:buNone/>
            </a:pPr>
            <a:r>
              <a:rPr lang="tr-TR" sz="2300" b="1" dirty="0"/>
              <a:t>ADIMLAR:</a:t>
            </a:r>
          </a:p>
        </p:txBody>
      </p:sp>
      <p:sp>
        <p:nvSpPr>
          <p:cNvPr id="3" name="İçerik Yer Tutucusu 2"/>
          <p:cNvSpPr>
            <a:spLocks noGrp="1"/>
          </p:cNvSpPr>
          <p:nvPr>
            <p:ph idx="1"/>
          </p:nvPr>
        </p:nvSpPr>
        <p:spPr>
          <a:xfrm>
            <a:off x="327915" y="1722860"/>
            <a:ext cx="11255828" cy="310396"/>
          </a:xfrm>
        </p:spPr>
        <p:txBody>
          <a:bodyPr rtlCol="0">
            <a:normAutofit fontScale="70000" lnSpcReduction="20000"/>
          </a:bodyPr>
          <a:lstStyle/>
          <a:p>
            <a:pPr marL="0" indent="0">
              <a:buNone/>
            </a:pPr>
            <a:r>
              <a:rPr lang="tr-TR" dirty="0"/>
              <a:t>Veriler </a:t>
            </a:r>
            <a:r>
              <a:rPr lang="tr-TR" b="1" dirty="0"/>
              <a:t>«</a:t>
            </a:r>
            <a:r>
              <a:rPr lang="tr-TR" b="1" dirty="0" err="1"/>
              <a:t>Table</a:t>
            </a:r>
            <a:r>
              <a:rPr lang="tr-TR" b="1" dirty="0"/>
              <a:t>» </a:t>
            </a:r>
            <a:r>
              <a:rPr lang="tr-TR" dirty="0"/>
              <a:t>formatında </a:t>
            </a:r>
            <a:r>
              <a:rPr lang="tr-TR" b="1" dirty="0" err="1"/>
              <a:t>import</a:t>
            </a:r>
            <a:r>
              <a:rPr lang="tr-TR" dirty="0"/>
              <a:t> edildikten sonra proje 1 ve proje 2’de yapılan adımlar tekrar edilmiştir.</a:t>
            </a:r>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13" name="İçerik Yer Tutucusu 2">
            <a:extLst>
              <a:ext uri="{FF2B5EF4-FFF2-40B4-BE49-F238E27FC236}">
                <a16:creationId xmlns:a16="http://schemas.microsoft.com/office/drawing/2014/main" id="{1D590A6E-E81A-E73C-89EF-35E996B56F50}"/>
              </a:ext>
            </a:extLst>
          </p:cNvPr>
          <p:cNvSpPr txBox="1">
            <a:spLocks/>
          </p:cNvSpPr>
          <p:nvPr/>
        </p:nvSpPr>
        <p:spPr>
          <a:xfrm>
            <a:off x="194387" y="4884103"/>
            <a:ext cx="11636829" cy="1363825"/>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rtl="0">
              <a:buNone/>
            </a:pPr>
            <a:endParaRPr lang="tr-TR" dirty="0"/>
          </a:p>
        </p:txBody>
      </p:sp>
      <p:sp>
        <p:nvSpPr>
          <p:cNvPr id="18" name="İçerik Yer Tutucusu 2">
            <a:extLst>
              <a:ext uri="{FF2B5EF4-FFF2-40B4-BE49-F238E27FC236}">
                <a16:creationId xmlns:a16="http://schemas.microsoft.com/office/drawing/2014/main" id="{A5B2D576-F4AD-F339-5EE2-6E26DB29E410}"/>
              </a:ext>
            </a:extLst>
          </p:cNvPr>
          <p:cNvSpPr txBox="1">
            <a:spLocks/>
          </p:cNvSpPr>
          <p:nvPr/>
        </p:nvSpPr>
        <p:spPr>
          <a:xfrm>
            <a:off x="100107" y="3970653"/>
            <a:ext cx="4309847" cy="1642454"/>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tr-TR" sz="1800" dirty="0"/>
              <a:t>Eğitim başlatıldığında </a:t>
            </a:r>
            <a:r>
              <a:rPr lang="tr-TR" sz="1800" dirty="0" err="1"/>
              <a:t>input</a:t>
            </a:r>
            <a:r>
              <a:rPr lang="tr-TR" sz="1800" dirty="0"/>
              <a:t> (giriş) verilerimizin sayısı 6, gizli katman sayısının  </a:t>
            </a:r>
            <a:r>
              <a:rPr lang="tr-TR" sz="1800" b="1" dirty="0"/>
              <a:t>10</a:t>
            </a:r>
            <a:r>
              <a:rPr lang="tr-TR" sz="1800" dirty="0"/>
              <a:t> ve </a:t>
            </a:r>
            <a:r>
              <a:rPr lang="tr-TR" sz="1800" dirty="0" err="1"/>
              <a:t>output</a:t>
            </a:r>
            <a:r>
              <a:rPr lang="tr-TR" sz="1800" dirty="0"/>
              <a:t> (çıkış) verilerimizin 1 hedef sütunundan oluştuğunu gözlemliyoruz.</a:t>
            </a:r>
          </a:p>
        </p:txBody>
      </p:sp>
      <p:sp>
        <p:nvSpPr>
          <p:cNvPr id="20" name="İçerik Yer Tutucusu 2">
            <a:extLst>
              <a:ext uri="{FF2B5EF4-FFF2-40B4-BE49-F238E27FC236}">
                <a16:creationId xmlns:a16="http://schemas.microsoft.com/office/drawing/2014/main" id="{CB3E786F-4E3C-AB1B-BF0C-4548973F61CA}"/>
              </a:ext>
            </a:extLst>
          </p:cNvPr>
          <p:cNvSpPr txBox="1">
            <a:spLocks/>
          </p:cNvSpPr>
          <p:nvPr/>
        </p:nvSpPr>
        <p:spPr>
          <a:xfrm>
            <a:off x="8453140" y="4129140"/>
            <a:ext cx="3574091" cy="1325479"/>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500" dirty="0"/>
              <a:t>Eğitim 33 (</a:t>
            </a:r>
            <a:r>
              <a:rPr lang="tr-TR" sz="1500" dirty="0" err="1"/>
              <a:t>Epoch</a:t>
            </a:r>
            <a:r>
              <a:rPr lang="tr-TR" sz="1500" dirty="0"/>
              <a:t>) iterasyon sürmüştür. </a:t>
            </a:r>
            <a:r>
              <a:rPr lang="tr-TR" sz="1500" dirty="0" err="1"/>
              <a:t>Validation</a:t>
            </a:r>
            <a:r>
              <a:rPr lang="tr-TR" sz="1500" dirty="0"/>
              <a:t> </a:t>
            </a:r>
            <a:r>
              <a:rPr lang="tr-TR" sz="1500" dirty="0" err="1"/>
              <a:t>Checks</a:t>
            </a:r>
            <a:r>
              <a:rPr lang="tr-TR" sz="1500" dirty="0"/>
              <a:t> (Kontrol edilen doğrulama verileri) 6 olarak oluşmuş olup, performans ve </a:t>
            </a:r>
            <a:r>
              <a:rPr lang="tr-TR" sz="1500" dirty="0" err="1"/>
              <a:t>gradient</a:t>
            </a:r>
            <a:r>
              <a:rPr lang="tr-TR" sz="1500" dirty="0"/>
              <a:t> değerleri istenilen noktaya gelmiştir.</a:t>
            </a:r>
          </a:p>
        </p:txBody>
      </p:sp>
      <p:sp>
        <p:nvSpPr>
          <p:cNvPr id="23" name="Dikdörtgen 22">
            <a:extLst>
              <a:ext uri="{FF2B5EF4-FFF2-40B4-BE49-F238E27FC236}">
                <a16:creationId xmlns:a16="http://schemas.microsoft.com/office/drawing/2014/main" id="{1FAE7413-502A-58C9-A55E-762021EF8BA2}"/>
              </a:ext>
            </a:extLst>
          </p:cNvPr>
          <p:cNvSpPr/>
          <p:nvPr/>
        </p:nvSpPr>
        <p:spPr>
          <a:xfrm>
            <a:off x="11355356" y="6340151"/>
            <a:ext cx="642258"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81</a:t>
            </a:r>
          </a:p>
        </p:txBody>
      </p:sp>
      <p:pic>
        <p:nvPicPr>
          <p:cNvPr id="5" name="Resim 4" descr="metin, saat, ekran görüntüsü içeren bir resim&#10;&#10;Açıklama otomatik olarak oluşturuldu">
            <a:extLst>
              <a:ext uri="{FF2B5EF4-FFF2-40B4-BE49-F238E27FC236}">
                <a16:creationId xmlns:a16="http://schemas.microsoft.com/office/drawing/2014/main" id="{548ACFC7-85AC-7DBC-C08F-C7574E717838}"/>
              </a:ext>
            </a:extLst>
          </p:cNvPr>
          <p:cNvPicPr>
            <a:picLocks noChangeAspect="1"/>
          </p:cNvPicPr>
          <p:nvPr/>
        </p:nvPicPr>
        <p:blipFill>
          <a:blip r:embed="rId4"/>
          <a:stretch>
            <a:fillRect/>
          </a:stretch>
        </p:blipFill>
        <p:spPr>
          <a:xfrm>
            <a:off x="194387" y="2329645"/>
            <a:ext cx="4439771" cy="1492466"/>
          </a:xfrm>
          <a:prstGeom prst="rect">
            <a:avLst/>
          </a:prstGeom>
        </p:spPr>
      </p:pic>
      <p:pic>
        <p:nvPicPr>
          <p:cNvPr id="8" name="Resim 7">
            <a:extLst>
              <a:ext uri="{FF2B5EF4-FFF2-40B4-BE49-F238E27FC236}">
                <a16:creationId xmlns:a16="http://schemas.microsoft.com/office/drawing/2014/main" id="{6778C69F-1A03-795C-5869-B7ECD9A95074}"/>
              </a:ext>
            </a:extLst>
          </p:cNvPr>
          <p:cNvPicPr>
            <a:picLocks noChangeAspect="1"/>
          </p:cNvPicPr>
          <p:nvPr/>
        </p:nvPicPr>
        <p:blipFill>
          <a:blip r:embed="rId5"/>
          <a:stretch>
            <a:fillRect/>
          </a:stretch>
        </p:blipFill>
        <p:spPr>
          <a:xfrm>
            <a:off x="4796406" y="2329644"/>
            <a:ext cx="3367879" cy="4318417"/>
          </a:xfrm>
          <a:prstGeom prst="rect">
            <a:avLst/>
          </a:prstGeom>
        </p:spPr>
      </p:pic>
      <p:sp>
        <p:nvSpPr>
          <p:cNvPr id="9" name="İçerik Yer Tutucusu 2">
            <a:extLst>
              <a:ext uri="{FF2B5EF4-FFF2-40B4-BE49-F238E27FC236}">
                <a16:creationId xmlns:a16="http://schemas.microsoft.com/office/drawing/2014/main" id="{CD356297-36F8-9A43-EBB4-3874AC28B119}"/>
              </a:ext>
            </a:extLst>
          </p:cNvPr>
          <p:cNvSpPr txBox="1">
            <a:spLocks/>
          </p:cNvSpPr>
          <p:nvPr/>
        </p:nvSpPr>
        <p:spPr>
          <a:xfrm>
            <a:off x="8453140" y="2346936"/>
            <a:ext cx="2808673" cy="1325479"/>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tr-TR" sz="1400" dirty="0"/>
              <a:t>Burada eğitim için performans faktörü(kriteri) olarak </a:t>
            </a:r>
            <a:r>
              <a:rPr lang="tr-TR" sz="1400" b="1" dirty="0" err="1"/>
              <a:t>Mean</a:t>
            </a:r>
            <a:r>
              <a:rPr lang="tr-TR" sz="1400" b="1" dirty="0"/>
              <a:t> </a:t>
            </a:r>
            <a:r>
              <a:rPr lang="tr-TR" sz="1400" b="1" dirty="0" err="1"/>
              <a:t>squared</a:t>
            </a:r>
            <a:r>
              <a:rPr lang="tr-TR" sz="1400" b="1" dirty="0"/>
              <a:t> </a:t>
            </a:r>
            <a:r>
              <a:rPr lang="tr-TR" sz="1400" b="1" dirty="0" err="1"/>
              <a:t>Error</a:t>
            </a:r>
            <a:r>
              <a:rPr lang="tr-TR" sz="1400" b="1" dirty="0"/>
              <a:t> (</a:t>
            </a:r>
            <a:r>
              <a:rPr lang="tr-TR" sz="1400" b="1" dirty="0" err="1"/>
              <a:t>mse</a:t>
            </a:r>
            <a:r>
              <a:rPr lang="tr-TR" sz="1400" b="1" dirty="0"/>
              <a:t>)</a:t>
            </a:r>
            <a:r>
              <a:rPr lang="tr-TR" sz="1400" dirty="0"/>
              <a:t>, Yöntem olarak </a:t>
            </a:r>
            <a:r>
              <a:rPr lang="tr-TR" sz="1400" b="1" dirty="0" err="1"/>
              <a:t>traingda</a:t>
            </a:r>
            <a:r>
              <a:rPr lang="tr-TR" sz="1400" dirty="0"/>
              <a:t>, hesaplama </a:t>
            </a:r>
            <a:r>
              <a:rPr lang="tr-TR" sz="1400" dirty="0" err="1"/>
              <a:t>fonkisyonu</a:t>
            </a:r>
            <a:r>
              <a:rPr lang="tr-TR" sz="1400" dirty="0"/>
              <a:t> olarak da (Matlab </a:t>
            </a:r>
            <a:r>
              <a:rPr lang="tr-TR" sz="1400" dirty="0" err="1"/>
              <a:t>execute</a:t>
            </a:r>
            <a:r>
              <a:rPr lang="tr-TR" sz="1400" dirty="0"/>
              <a:t>) MEX seçilmiştir.</a:t>
            </a:r>
          </a:p>
        </p:txBody>
      </p:sp>
    </p:spTree>
    <p:extLst>
      <p:ext uri="{BB962C8B-B14F-4D97-AF65-F5344CB8AC3E}">
        <p14:creationId xmlns:p14="http://schemas.microsoft.com/office/powerpoint/2010/main" val="1770274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nodePh="1">
                                  <p:stCondLst>
                                    <p:cond delay="0"/>
                                  </p:stCondLst>
                                  <p:endCondLst>
                                    <p:cond evt="begin" delay="0">
                                      <p:tn val="10"/>
                                    </p:cond>
                                  </p:end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0" end="0"/>
                                            </p:txEl>
                                          </p:spTgt>
                                        </p:tgtEl>
                                        <p:attrNameLst>
                                          <p:attrName>style.visibility</p:attrName>
                                        </p:attrNameLst>
                                      </p:cBhvr>
                                      <p:to>
                                        <p:strVal val="visible"/>
                                      </p:to>
                                    </p:set>
                                    <p:animEffect transition="in" filter="fade">
                                      <p:cBhvr>
                                        <p:cTn id="17" dur="500"/>
                                        <p:tgtEl>
                                          <p:spTgt spid="1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xEl>
                                              <p:pRg st="0" end="0"/>
                                            </p:txEl>
                                          </p:spTgt>
                                        </p:tgtEl>
                                        <p:attrNameLst>
                                          <p:attrName>style.visibility</p:attrName>
                                        </p:attrNameLst>
                                      </p:cBhvr>
                                      <p:to>
                                        <p:strVal val="visible"/>
                                      </p:to>
                                    </p:set>
                                    <p:animEffect transition="in" filter="fade">
                                      <p:cBhvr>
                                        <p:cTn id="22" dur="500"/>
                                        <p:tgtEl>
                                          <p:spTgt spid="2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fade">
                                      <p:cBhvr>
                                        <p:cTn id="2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3" grpId="0"/>
      <p:bldP spid="18" grpId="0" build="p"/>
      <p:bldP spid="20" grpId="0" build="p"/>
      <p:bldP spid="9"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94387" y="687050"/>
            <a:ext cx="10549813" cy="460711"/>
          </a:xfrm>
        </p:spPr>
        <p:txBody>
          <a:bodyPr rtlCol="0">
            <a:normAutofit/>
          </a:bodyPr>
          <a:lstStyle/>
          <a:p>
            <a:pPr marL="0" indent="0">
              <a:buNone/>
            </a:pPr>
            <a:r>
              <a:rPr lang="tr-TR" sz="2300" b="1" dirty="0"/>
              <a:t>ADIMLAR:</a:t>
            </a:r>
          </a:p>
        </p:txBody>
      </p:sp>
      <p:sp>
        <p:nvSpPr>
          <p:cNvPr id="3" name="İçerik Yer Tutucusu 2"/>
          <p:cNvSpPr>
            <a:spLocks noGrp="1"/>
          </p:cNvSpPr>
          <p:nvPr>
            <p:ph idx="1"/>
          </p:nvPr>
        </p:nvSpPr>
        <p:spPr>
          <a:xfrm>
            <a:off x="360784" y="1675782"/>
            <a:ext cx="11255828" cy="310396"/>
          </a:xfrm>
        </p:spPr>
        <p:txBody>
          <a:bodyPr rtlCol="0">
            <a:normAutofit fontScale="70000" lnSpcReduction="20000"/>
          </a:bodyPr>
          <a:lstStyle/>
          <a:p>
            <a:pPr marL="0" indent="0">
              <a:buNone/>
            </a:pPr>
            <a:r>
              <a:rPr lang="tr-TR" dirty="0"/>
              <a:t>Veriler </a:t>
            </a:r>
            <a:r>
              <a:rPr lang="tr-TR" b="1" dirty="0"/>
              <a:t>«</a:t>
            </a:r>
            <a:r>
              <a:rPr lang="tr-TR" b="1" dirty="0" err="1"/>
              <a:t>Table</a:t>
            </a:r>
            <a:r>
              <a:rPr lang="tr-TR" b="1" dirty="0"/>
              <a:t>» </a:t>
            </a:r>
            <a:r>
              <a:rPr lang="tr-TR" dirty="0"/>
              <a:t>formatında </a:t>
            </a:r>
            <a:r>
              <a:rPr lang="tr-TR" b="1" dirty="0" err="1"/>
              <a:t>import</a:t>
            </a:r>
            <a:r>
              <a:rPr lang="tr-TR" dirty="0"/>
              <a:t> edildikten sonra proje 1 ve proje 2’de yapılan adımlar tekrar edilmiştir.</a:t>
            </a:r>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13" name="İçerik Yer Tutucusu 2">
            <a:extLst>
              <a:ext uri="{FF2B5EF4-FFF2-40B4-BE49-F238E27FC236}">
                <a16:creationId xmlns:a16="http://schemas.microsoft.com/office/drawing/2014/main" id="{1D590A6E-E81A-E73C-89EF-35E996B56F50}"/>
              </a:ext>
            </a:extLst>
          </p:cNvPr>
          <p:cNvSpPr txBox="1">
            <a:spLocks/>
          </p:cNvSpPr>
          <p:nvPr/>
        </p:nvSpPr>
        <p:spPr>
          <a:xfrm>
            <a:off x="194387" y="4884103"/>
            <a:ext cx="11636829" cy="1363825"/>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rtl="0">
              <a:buNone/>
            </a:pPr>
            <a:endParaRPr lang="tr-TR" dirty="0"/>
          </a:p>
        </p:txBody>
      </p:sp>
      <p:sp>
        <p:nvSpPr>
          <p:cNvPr id="29" name="Dikdörtgen 28">
            <a:extLst>
              <a:ext uri="{FF2B5EF4-FFF2-40B4-BE49-F238E27FC236}">
                <a16:creationId xmlns:a16="http://schemas.microsoft.com/office/drawing/2014/main" id="{3B7183FC-0CD8-2202-4496-CB6C73B2CDE2}"/>
              </a:ext>
            </a:extLst>
          </p:cNvPr>
          <p:cNvSpPr/>
          <p:nvPr/>
        </p:nvSpPr>
        <p:spPr>
          <a:xfrm>
            <a:off x="11355356" y="6340151"/>
            <a:ext cx="642258"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83</a:t>
            </a:r>
          </a:p>
        </p:txBody>
      </p:sp>
      <p:pic>
        <p:nvPicPr>
          <p:cNvPr id="7" name="Resim 6">
            <a:extLst>
              <a:ext uri="{FF2B5EF4-FFF2-40B4-BE49-F238E27FC236}">
                <a16:creationId xmlns:a16="http://schemas.microsoft.com/office/drawing/2014/main" id="{B4B30669-7F87-7E73-64F6-75CF86631B1D}"/>
              </a:ext>
            </a:extLst>
          </p:cNvPr>
          <p:cNvPicPr>
            <a:picLocks noChangeAspect="1"/>
          </p:cNvPicPr>
          <p:nvPr/>
        </p:nvPicPr>
        <p:blipFill>
          <a:blip r:embed="rId4"/>
          <a:stretch>
            <a:fillRect/>
          </a:stretch>
        </p:blipFill>
        <p:spPr>
          <a:xfrm>
            <a:off x="3305441" y="2176049"/>
            <a:ext cx="2735648" cy="2114648"/>
          </a:xfrm>
          <a:prstGeom prst="rect">
            <a:avLst/>
          </a:prstGeom>
        </p:spPr>
      </p:pic>
      <p:pic>
        <p:nvPicPr>
          <p:cNvPr id="9" name="Resim 8">
            <a:extLst>
              <a:ext uri="{FF2B5EF4-FFF2-40B4-BE49-F238E27FC236}">
                <a16:creationId xmlns:a16="http://schemas.microsoft.com/office/drawing/2014/main" id="{2F54022F-1A5D-7501-E6DD-7C8D230BE6F6}"/>
              </a:ext>
            </a:extLst>
          </p:cNvPr>
          <p:cNvPicPr>
            <a:picLocks noChangeAspect="1"/>
          </p:cNvPicPr>
          <p:nvPr/>
        </p:nvPicPr>
        <p:blipFill>
          <a:blip r:embed="rId5"/>
          <a:stretch>
            <a:fillRect/>
          </a:stretch>
        </p:blipFill>
        <p:spPr>
          <a:xfrm>
            <a:off x="3305440" y="4592978"/>
            <a:ext cx="2589427" cy="1972709"/>
          </a:xfrm>
          <a:prstGeom prst="rect">
            <a:avLst/>
          </a:prstGeom>
        </p:spPr>
      </p:pic>
      <p:pic>
        <p:nvPicPr>
          <p:cNvPr id="11" name="Resim 10">
            <a:extLst>
              <a:ext uri="{FF2B5EF4-FFF2-40B4-BE49-F238E27FC236}">
                <a16:creationId xmlns:a16="http://schemas.microsoft.com/office/drawing/2014/main" id="{2652FEC1-5860-BD83-9350-91782A33F3E9}"/>
              </a:ext>
            </a:extLst>
          </p:cNvPr>
          <p:cNvPicPr>
            <a:picLocks noChangeAspect="1"/>
          </p:cNvPicPr>
          <p:nvPr/>
        </p:nvPicPr>
        <p:blipFill>
          <a:blip r:embed="rId6"/>
          <a:stretch>
            <a:fillRect/>
          </a:stretch>
        </p:blipFill>
        <p:spPr>
          <a:xfrm>
            <a:off x="408767" y="2132795"/>
            <a:ext cx="2735649" cy="2048759"/>
          </a:xfrm>
          <a:prstGeom prst="rect">
            <a:avLst/>
          </a:prstGeom>
        </p:spPr>
      </p:pic>
      <p:pic>
        <p:nvPicPr>
          <p:cNvPr id="14" name="Resim 13">
            <a:extLst>
              <a:ext uri="{FF2B5EF4-FFF2-40B4-BE49-F238E27FC236}">
                <a16:creationId xmlns:a16="http://schemas.microsoft.com/office/drawing/2014/main" id="{EAF0152C-41FF-5EDC-C267-56EC6579F8C2}"/>
              </a:ext>
            </a:extLst>
          </p:cNvPr>
          <p:cNvPicPr>
            <a:picLocks noChangeAspect="1"/>
          </p:cNvPicPr>
          <p:nvPr/>
        </p:nvPicPr>
        <p:blipFill>
          <a:blip r:embed="rId7"/>
          <a:stretch>
            <a:fillRect/>
          </a:stretch>
        </p:blipFill>
        <p:spPr>
          <a:xfrm>
            <a:off x="492408" y="4132404"/>
            <a:ext cx="2515012" cy="2563553"/>
          </a:xfrm>
          <a:prstGeom prst="rect">
            <a:avLst/>
          </a:prstGeom>
        </p:spPr>
      </p:pic>
      <p:sp>
        <p:nvSpPr>
          <p:cNvPr id="16" name="İçerik Yer Tutucusu 2">
            <a:extLst>
              <a:ext uri="{FF2B5EF4-FFF2-40B4-BE49-F238E27FC236}">
                <a16:creationId xmlns:a16="http://schemas.microsoft.com/office/drawing/2014/main" id="{2CB6339D-0FF8-4E74-55E8-FC776888D2C2}"/>
              </a:ext>
            </a:extLst>
          </p:cNvPr>
          <p:cNvSpPr txBox="1">
            <a:spLocks/>
          </p:cNvSpPr>
          <p:nvPr/>
        </p:nvSpPr>
        <p:spPr>
          <a:xfrm>
            <a:off x="6431902" y="3797828"/>
            <a:ext cx="5760098" cy="2172549"/>
          </a:xfrm>
          <a:prstGeom prst="rect">
            <a:avLst/>
          </a:prstGeom>
        </p:spPr>
        <p:txBody>
          <a:bodyPr vert="horz" lIns="91440" tIns="45720" rIns="91440" bIns="45720" rtlCol="0">
            <a:no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2000" dirty="0"/>
              <a:t>Burada Regresyon grafiklerini gözlemliyoruz.</a:t>
            </a:r>
          </a:p>
          <a:p>
            <a:pPr marL="0" indent="0">
              <a:buNone/>
            </a:pPr>
            <a:r>
              <a:rPr lang="tr-TR" sz="2000" dirty="0"/>
              <a:t>Burada hedefimiz ve hesapladığımız değerler arasındaki korelasyon katsayılarını görüyoruz.</a:t>
            </a:r>
          </a:p>
          <a:p>
            <a:pPr marL="0" indent="0">
              <a:buNone/>
            </a:pPr>
            <a:r>
              <a:rPr lang="tr-TR" sz="2000" dirty="0"/>
              <a:t>Grafiğimiz orta düzeyde olumsuz ve </a:t>
            </a:r>
            <a:r>
              <a:rPr lang="tr-TR" sz="2000" b="1" dirty="0"/>
              <a:t>R</a:t>
            </a:r>
            <a:r>
              <a:rPr lang="tr-TR" sz="2000" dirty="0"/>
              <a:t> şu an için </a:t>
            </a:r>
            <a:r>
              <a:rPr lang="tr-TR" sz="2000" b="1" dirty="0"/>
              <a:t>%44 </a:t>
            </a:r>
            <a:r>
              <a:rPr lang="tr-TR" sz="2000" dirty="0"/>
              <a:t>oranında. Devam ediyoruz…</a:t>
            </a:r>
          </a:p>
        </p:txBody>
      </p:sp>
      <p:sp>
        <p:nvSpPr>
          <p:cNvPr id="18" name="İçerik Yer Tutucusu 2">
            <a:extLst>
              <a:ext uri="{FF2B5EF4-FFF2-40B4-BE49-F238E27FC236}">
                <a16:creationId xmlns:a16="http://schemas.microsoft.com/office/drawing/2014/main" id="{64F340FC-7E69-2D8F-BCA5-417A49F0618D}"/>
              </a:ext>
            </a:extLst>
          </p:cNvPr>
          <p:cNvSpPr txBox="1">
            <a:spLocks/>
          </p:cNvSpPr>
          <p:nvPr/>
        </p:nvSpPr>
        <p:spPr>
          <a:xfrm>
            <a:off x="6431902" y="2403499"/>
            <a:ext cx="5100736" cy="1281639"/>
          </a:xfrm>
          <a:prstGeom prst="rect">
            <a:avLst/>
          </a:prstGeom>
        </p:spPr>
        <p:txBody>
          <a:bodyPr vert="horz" lIns="91440" tIns="45720" rIns="91440" bIns="45720" rtlCol="0">
            <a:no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2000" dirty="0"/>
              <a:t>Öğrenme Oranımız (Learning rate) algoritmamızı öğrenerek 0.01 den başlayarak 0’a düşmüş ve öğrenecek bir veri kalmadığı için </a:t>
            </a:r>
            <a:r>
              <a:rPr lang="tr-TR" sz="2000" dirty="0" err="1"/>
              <a:t>sıfır’da</a:t>
            </a:r>
            <a:r>
              <a:rPr lang="tr-TR" sz="2000" dirty="0"/>
              <a:t> takılmış.</a:t>
            </a:r>
          </a:p>
        </p:txBody>
      </p:sp>
    </p:spTree>
    <p:extLst>
      <p:ext uri="{BB962C8B-B14F-4D97-AF65-F5344CB8AC3E}">
        <p14:creationId xmlns:p14="http://schemas.microsoft.com/office/powerpoint/2010/main" val="25645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nodePh="1">
                                  <p:stCondLst>
                                    <p:cond delay="0"/>
                                  </p:stCondLst>
                                  <p:endCondLst>
                                    <p:cond evt="begin" delay="0">
                                      <p:tn val="10"/>
                                    </p:cond>
                                  </p:end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animEffect transition="in" filter="fade">
                                      <p:cBhvr>
                                        <p:cTn id="17" dur="500"/>
                                        <p:tgtEl>
                                          <p:spTgt spid="1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xEl>
                                              <p:pRg st="1" end="1"/>
                                            </p:txEl>
                                          </p:spTgt>
                                        </p:tgtEl>
                                        <p:attrNameLst>
                                          <p:attrName>style.visibility</p:attrName>
                                        </p:attrNameLst>
                                      </p:cBhvr>
                                      <p:to>
                                        <p:strVal val="visible"/>
                                      </p:to>
                                    </p:set>
                                    <p:animEffect transition="in" filter="fade">
                                      <p:cBhvr>
                                        <p:cTn id="22" dur="500"/>
                                        <p:tgtEl>
                                          <p:spTgt spid="1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xEl>
                                              <p:pRg st="2" end="2"/>
                                            </p:txEl>
                                          </p:spTgt>
                                        </p:tgtEl>
                                        <p:attrNameLst>
                                          <p:attrName>style.visibility</p:attrName>
                                        </p:attrNameLst>
                                      </p:cBhvr>
                                      <p:to>
                                        <p:strVal val="visible"/>
                                      </p:to>
                                    </p:set>
                                    <p:animEffect transition="in" filter="fade">
                                      <p:cBhvr>
                                        <p:cTn id="27" dur="500"/>
                                        <p:tgtEl>
                                          <p:spTgt spid="1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xEl>
                                              <p:pRg st="0" end="0"/>
                                            </p:txEl>
                                          </p:spTgt>
                                        </p:tgtEl>
                                        <p:attrNameLst>
                                          <p:attrName>style.visibility</p:attrName>
                                        </p:attrNameLst>
                                      </p:cBhvr>
                                      <p:to>
                                        <p:strVal val="visible"/>
                                      </p:to>
                                    </p:set>
                                    <p:animEffect transition="in" filter="fade">
                                      <p:cBhvr>
                                        <p:cTn id="32"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3" grpId="0"/>
      <p:bldP spid="16" grpId="0" build="p"/>
      <p:bldP spid="18"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134027" y="581890"/>
            <a:ext cx="9276676" cy="523057"/>
          </a:xfrm>
        </p:spPr>
        <p:txBody>
          <a:bodyPr rtlCol="0">
            <a:normAutofit/>
          </a:bodyPr>
          <a:lstStyle/>
          <a:p>
            <a:r>
              <a:rPr lang="tr-TR" sz="2800" b="1" dirty="0"/>
              <a:t>7- Run [</a:t>
            </a:r>
            <a:r>
              <a:rPr lang="tr-TR" sz="2800" b="1" i="1" dirty="0" err="1"/>
              <a:t>train</a:t>
            </a:r>
            <a:r>
              <a:rPr lang="tr-TR" sz="2800" dirty="0"/>
              <a:t> Komut seti</a:t>
            </a:r>
            <a:r>
              <a:rPr lang="tr-TR" sz="2800" b="1" dirty="0"/>
              <a:t>]:</a:t>
            </a:r>
          </a:p>
        </p:txBody>
      </p:sp>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11340"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84</a:t>
            </a:r>
          </a:p>
        </p:txBody>
      </p:sp>
      <p:sp>
        <p:nvSpPr>
          <p:cNvPr id="4" name="İçerik Yer Tutucusu 2">
            <a:extLst>
              <a:ext uri="{FF2B5EF4-FFF2-40B4-BE49-F238E27FC236}">
                <a16:creationId xmlns:a16="http://schemas.microsoft.com/office/drawing/2014/main" id="{FB1BBBEF-17B1-4994-CE4E-DB6B0064C641}"/>
              </a:ext>
            </a:extLst>
          </p:cNvPr>
          <p:cNvSpPr txBox="1">
            <a:spLocks/>
          </p:cNvSpPr>
          <p:nvPr/>
        </p:nvSpPr>
        <p:spPr>
          <a:xfrm>
            <a:off x="194387" y="1637019"/>
            <a:ext cx="7552058" cy="365532"/>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500" b="1" dirty="0"/>
              <a:t>Test verilerini sınamak için alttaki kodu seçerek f9 ile </a:t>
            </a:r>
            <a:r>
              <a:rPr lang="tr-TR" sz="1500" b="1" i="1" dirty="0" err="1"/>
              <a:t>run</a:t>
            </a:r>
            <a:r>
              <a:rPr lang="tr-TR" sz="1500" b="1" dirty="0"/>
              <a:t> işlemi yapıyoruz.</a:t>
            </a:r>
            <a:endParaRPr lang="tr-TR" sz="1500" dirty="0"/>
          </a:p>
        </p:txBody>
      </p:sp>
      <p:sp>
        <p:nvSpPr>
          <p:cNvPr id="19" name="İçerik Yer Tutucusu 2">
            <a:extLst>
              <a:ext uri="{FF2B5EF4-FFF2-40B4-BE49-F238E27FC236}">
                <a16:creationId xmlns:a16="http://schemas.microsoft.com/office/drawing/2014/main" id="{E4DE3AC7-3E46-1B93-528F-7AA530226A0F}"/>
              </a:ext>
            </a:extLst>
          </p:cNvPr>
          <p:cNvSpPr txBox="1">
            <a:spLocks/>
          </p:cNvSpPr>
          <p:nvPr/>
        </p:nvSpPr>
        <p:spPr>
          <a:xfrm>
            <a:off x="205660" y="5483369"/>
            <a:ext cx="5571931" cy="859697"/>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500" b="1" dirty="0"/>
              <a:t>Testimizin başarısı: -0.04 ve </a:t>
            </a:r>
            <a:r>
              <a:rPr lang="tr-TR" sz="1500" b="1" dirty="0" err="1"/>
              <a:t>err</a:t>
            </a:r>
            <a:r>
              <a:rPr lang="tr-TR" sz="1500" b="1" dirty="0"/>
              <a:t> = 2.88</a:t>
            </a:r>
          </a:p>
          <a:p>
            <a:pPr marL="0" indent="0">
              <a:buNone/>
            </a:pPr>
            <a:r>
              <a:rPr lang="tr-TR" sz="1500" b="1" dirty="0"/>
              <a:t>Bizim için olumsuz gözüküyor…</a:t>
            </a:r>
          </a:p>
        </p:txBody>
      </p:sp>
      <p:pic>
        <p:nvPicPr>
          <p:cNvPr id="8" name="Resim 7" descr="metin içeren bir resim&#10;&#10;Açıklama otomatik olarak oluşturuldu">
            <a:extLst>
              <a:ext uri="{FF2B5EF4-FFF2-40B4-BE49-F238E27FC236}">
                <a16:creationId xmlns:a16="http://schemas.microsoft.com/office/drawing/2014/main" id="{05004EC3-4D39-FF9E-565F-4BF72DD735F3}"/>
              </a:ext>
            </a:extLst>
          </p:cNvPr>
          <p:cNvPicPr>
            <a:picLocks noChangeAspect="1"/>
          </p:cNvPicPr>
          <p:nvPr/>
        </p:nvPicPr>
        <p:blipFill>
          <a:blip r:embed="rId4"/>
          <a:stretch>
            <a:fillRect/>
          </a:stretch>
        </p:blipFill>
        <p:spPr>
          <a:xfrm>
            <a:off x="284292" y="2031228"/>
            <a:ext cx="4616834" cy="1021859"/>
          </a:xfrm>
          <a:prstGeom prst="rect">
            <a:avLst/>
          </a:prstGeom>
        </p:spPr>
      </p:pic>
      <p:cxnSp>
        <p:nvCxnSpPr>
          <p:cNvPr id="17" name="Bağlayıcı: Dirsek 16">
            <a:extLst>
              <a:ext uri="{FF2B5EF4-FFF2-40B4-BE49-F238E27FC236}">
                <a16:creationId xmlns:a16="http://schemas.microsoft.com/office/drawing/2014/main" id="{3BC90E97-9B77-39D7-2B3F-7DE9A33285E6}"/>
              </a:ext>
            </a:extLst>
          </p:cNvPr>
          <p:cNvCxnSpPr>
            <a:cxnSpLocks/>
          </p:cNvCxnSpPr>
          <p:nvPr/>
        </p:nvCxnSpPr>
        <p:spPr>
          <a:xfrm>
            <a:off x="363894" y="2379306"/>
            <a:ext cx="2616458" cy="1250302"/>
          </a:xfrm>
          <a:prstGeom prst="bentConnector3">
            <a:avLst>
              <a:gd name="adj1" fmla="val -7415"/>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Bağlayıcı: Dirsek 23">
            <a:extLst>
              <a:ext uri="{FF2B5EF4-FFF2-40B4-BE49-F238E27FC236}">
                <a16:creationId xmlns:a16="http://schemas.microsoft.com/office/drawing/2014/main" id="{27BD1412-9CA3-18F5-4F88-0D42CDB8068F}"/>
              </a:ext>
            </a:extLst>
          </p:cNvPr>
          <p:cNvCxnSpPr>
            <a:cxnSpLocks/>
          </p:cNvCxnSpPr>
          <p:nvPr/>
        </p:nvCxnSpPr>
        <p:spPr>
          <a:xfrm>
            <a:off x="363894" y="2890801"/>
            <a:ext cx="2627732" cy="1786581"/>
          </a:xfrm>
          <a:prstGeom prst="bentConnector3">
            <a:avLst>
              <a:gd name="adj1" fmla="val -3262"/>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9" name="Resim 8">
            <a:extLst>
              <a:ext uri="{FF2B5EF4-FFF2-40B4-BE49-F238E27FC236}">
                <a16:creationId xmlns:a16="http://schemas.microsoft.com/office/drawing/2014/main" id="{7E98014D-B7F9-6C67-C414-395C862EDC73}"/>
              </a:ext>
            </a:extLst>
          </p:cNvPr>
          <p:cNvPicPr>
            <a:picLocks noChangeAspect="1"/>
          </p:cNvPicPr>
          <p:nvPr/>
        </p:nvPicPr>
        <p:blipFill>
          <a:blip r:embed="rId5"/>
          <a:stretch>
            <a:fillRect/>
          </a:stretch>
        </p:blipFill>
        <p:spPr>
          <a:xfrm>
            <a:off x="6579121" y="2049889"/>
            <a:ext cx="4449663" cy="4406039"/>
          </a:xfrm>
          <a:prstGeom prst="rect">
            <a:avLst/>
          </a:prstGeom>
        </p:spPr>
      </p:pic>
      <p:pic>
        <p:nvPicPr>
          <p:cNvPr id="12" name="Resim 11" descr="metin içeren bir resim&#10;&#10;Açıklama otomatik olarak oluşturuldu">
            <a:extLst>
              <a:ext uri="{FF2B5EF4-FFF2-40B4-BE49-F238E27FC236}">
                <a16:creationId xmlns:a16="http://schemas.microsoft.com/office/drawing/2014/main" id="{506457A9-E1A1-00E9-F46A-C75520070C64}"/>
              </a:ext>
            </a:extLst>
          </p:cNvPr>
          <p:cNvPicPr>
            <a:picLocks noChangeAspect="1"/>
          </p:cNvPicPr>
          <p:nvPr/>
        </p:nvPicPr>
        <p:blipFill>
          <a:blip r:embed="rId6"/>
          <a:stretch>
            <a:fillRect/>
          </a:stretch>
        </p:blipFill>
        <p:spPr>
          <a:xfrm>
            <a:off x="3059954" y="3194798"/>
            <a:ext cx="1362990" cy="1712049"/>
          </a:xfrm>
          <a:prstGeom prst="rect">
            <a:avLst/>
          </a:prstGeom>
        </p:spPr>
      </p:pic>
    </p:spTree>
    <p:extLst>
      <p:ext uri="{BB962C8B-B14F-4D97-AF65-F5344CB8AC3E}">
        <p14:creationId xmlns:p14="http://schemas.microsoft.com/office/powerpoint/2010/main" val="349728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xEl>
                                              <p:pRg st="0" end="0"/>
                                            </p:txEl>
                                          </p:spTgt>
                                        </p:tgtEl>
                                        <p:attrNameLst>
                                          <p:attrName>style.visibility</p:attrName>
                                        </p:attrNameLst>
                                      </p:cBhvr>
                                      <p:to>
                                        <p:strVal val="visible"/>
                                      </p:to>
                                    </p:set>
                                    <p:animEffect transition="in" filter="fade">
                                      <p:cBhvr>
                                        <p:cTn id="17" dur="500"/>
                                        <p:tgtEl>
                                          <p:spTgt spid="1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xEl>
                                              <p:pRg st="1" end="1"/>
                                            </p:txEl>
                                          </p:spTgt>
                                        </p:tgtEl>
                                        <p:attrNameLst>
                                          <p:attrName>style.visibility</p:attrName>
                                        </p:attrNameLst>
                                      </p:cBhvr>
                                      <p:to>
                                        <p:strVal val="visible"/>
                                      </p:to>
                                    </p:set>
                                    <p:animEffect transition="in" filter="fade">
                                      <p:cBhvr>
                                        <p:cTn id="22"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19"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85</a:t>
            </a:r>
          </a:p>
        </p:txBody>
      </p:sp>
      <p:sp>
        <p:nvSpPr>
          <p:cNvPr id="10" name="Başlık 1">
            <a:extLst>
              <a:ext uri="{FF2B5EF4-FFF2-40B4-BE49-F238E27FC236}">
                <a16:creationId xmlns:a16="http://schemas.microsoft.com/office/drawing/2014/main" id="{95495D94-350D-0F5C-653D-1ED4E3283D2B}"/>
              </a:ext>
            </a:extLst>
          </p:cNvPr>
          <p:cNvSpPr>
            <a:spLocks noGrp="1"/>
          </p:cNvSpPr>
          <p:nvPr>
            <p:ph type="title"/>
          </p:nvPr>
        </p:nvSpPr>
        <p:spPr>
          <a:xfrm>
            <a:off x="134027" y="581890"/>
            <a:ext cx="9276676" cy="523057"/>
          </a:xfrm>
        </p:spPr>
        <p:txBody>
          <a:bodyPr rtlCol="0">
            <a:normAutofit/>
          </a:bodyPr>
          <a:lstStyle/>
          <a:p>
            <a:r>
              <a:rPr lang="tr-TR" sz="2800" b="1" dirty="0"/>
              <a:t>7- Run [</a:t>
            </a:r>
            <a:r>
              <a:rPr lang="tr-TR" sz="2800" b="1" i="1" dirty="0" err="1"/>
              <a:t>nnstart</a:t>
            </a:r>
            <a:r>
              <a:rPr lang="tr-TR" sz="2800" dirty="0"/>
              <a:t> komutu</a:t>
            </a:r>
            <a:r>
              <a:rPr lang="tr-TR" sz="2800" b="1" dirty="0"/>
              <a:t>]:</a:t>
            </a:r>
          </a:p>
        </p:txBody>
      </p:sp>
      <p:sp>
        <p:nvSpPr>
          <p:cNvPr id="13" name="Metin kutusu 12">
            <a:extLst>
              <a:ext uri="{FF2B5EF4-FFF2-40B4-BE49-F238E27FC236}">
                <a16:creationId xmlns:a16="http://schemas.microsoft.com/office/drawing/2014/main" id="{B7CF3F12-5F24-241C-BB99-C8C942D5CDBF}"/>
              </a:ext>
            </a:extLst>
          </p:cNvPr>
          <p:cNvSpPr txBox="1"/>
          <p:nvPr/>
        </p:nvSpPr>
        <p:spPr>
          <a:xfrm>
            <a:off x="194387" y="1844550"/>
            <a:ext cx="11160968" cy="353943"/>
          </a:xfrm>
          <a:prstGeom prst="rect">
            <a:avLst/>
          </a:prstGeom>
          <a:noFill/>
        </p:spPr>
        <p:txBody>
          <a:bodyPr wrap="square">
            <a:spAutoFit/>
          </a:bodyPr>
          <a:lstStyle/>
          <a:p>
            <a:r>
              <a:rPr lang="tr-TR" sz="1700" b="1" dirty="0"/>
              <a:t>İlk yapmamız gereken Matlab programının </a:t>
            </a:r>
            <a:r>
              <a:rPr lang="tr-TR" sz="1700" b="1" dirty="0" err="1"/>
              <a:t>Command</a:t>
            </a:r>
            <a:r>
              <a:rPr lang="tr-TR" sz="1700" b="1" dirty="0"/>
              <a:t> </a:t>
            </a:r>
            <a:r>
              <a:rPr lang="tr-TR" sz="1700" b="1" dirty="0" err="1"/>
              <a:t>Window</a:t>
            </a:r>
            <a:r>
              <a:rPr lang="tr-TR" sz="1700" b="1" dirty="0"/>
              <a:t> paneline </a:t>
            </a:r>
            <a:r>
              <a:rPr lang="tr-TR" sz="1700" b="1" i="1" dirty="0" err="1"/>
              <a:t>nnstart</a:t>
            </a:r>
            <a:r>
              <a:rPr lang="tr-TR" sz="1700" b="1" i="1" dirty="0"/>
              <a:t> </a:t>
            </a:r>
            <a:r>
              <a:rPr lang="tr-TR" sz="1700" b="1" dirty="0"/>
              <a:t>komutunu girmektir. </a:t>
            </a:r>
            <a:endParaRPr lang="tr-TR" sz="1700" dirty="0"/>
          </a:p>
        </p:txBody>
      </p:sp>
      <p:pic>
        <p:nvPicPr>
          <p:cNvPr id="18" name="Resim 17">
            <a:extLst>
              <a:ext uri="{FF2B5EF4-FFF2-40B4-BE49-F238E27FC236}">
                <a16:creationId xmlns:a16="http://schemas.microsoft.com/office/drawing/2014/main" id="{57D5587C-A9F6-D94A-F02A-ADC38AC87ADA}"/>
              </a:ext>
            </a:extLst>
          </p:cNvPr>
          <p:cNvPicPr>
            <a:picLocks noChangeAspect="1"/>
          </p:cNvPicPr>
          <p:nvPr/>
        </p:nvPicPr>
        <p:blipFill>
          <a:blip r:embed="rId4"/>
          <a:stretch>
            <a:fillRect/>
          </a:stretch>
        </p:blipFill>
        <p:spPr>
          <a:xfrm>
            <a:off x="10564192" y="1844550"/>
            <a:ext cx="1116277" cy="353942"/>
          </a:xfrm>
          <a:prstGeom prst="rect">
            <a:avLst/>
          </a:prstGeom>
        </p:spPr>
      </p:pic>
      <p:pic>
        <p:nvPicPr>
          <p:cNvPr id="20" name="Resim 19" descr="metin içeren bir resim&#10;&#10;Açıklama otomatik olarak oluşturuldu">
            <a:extLst>
              <a:ext uri="{FF2B5EF4-FFF2-40B4-BE49-F238E27FC236}">
                <a16:creationId xmlns:a16="http://schemas.microsoft.com/office/drawing/2014/main" id="{DA89BA13-971D-7DB7-8977-CF21F9D96D92}"/>
              </a:ext>
            </a:extLst>
          </p:cNvPr>
          <p:cNvPicPr>
            <a:picLocks noChangeAspect="1"/>
          </p:cNvPicPr>
          <p:nvPr/>
        </p:nvPicPr>
        <p:blipFill>
          <a:blip r:embed="rId5"/>
          <a:stretch>
            <a:fillRect/>
          </a:stretch>
        </p:blipFill>
        <p:spPr>
          <a:xfrm>
            <a:off x="2883790" y="2446288"/>
            <a:ext cx="5669771" cy="3292125"/>
          </a:xfrm>
          <a:prstGeom prst="rect">
            <a:avLst/>
          </a:prstGeom>
          <a:ln w="28575">
            <a:solidFill>
              <a:srgbClr val="46B0AB"/>
            </a:solidFill>
          </a:ln>
        </p:spPr>
      </p:pic>
      <p:sp>
        <p:nvSpPr>
          <p:cNvPr id="21" name="Metin kutusu 20">
            <a:extLst>
              <a:ext uri="{FF2B5EF4-FFF2-40B4-BE49-F238E27FC236}">
                <a16:creationId xmlns:a16="http://schemas.microsoft.com/office/drawing/2014/main" id="{4F478AC2-A5F0-CE3F-C772-71AB4654763A}"/>
              </a:ext>
            </a:extLst>
          </p:cNvPr>
          <p:cNvSpPr txBox="1"/>
          <p:nvPr/>
        </p:nvSpPr>
        <p:spPr>
          <a:xfrm>
            <a:off x="194387" y="5986208"/>
            <a:ext cx="11160968" cy="353943"/>
          </a:xfrm>
          <a:prstGeom prst="rect">
            <a:avLst/>
          </a:prstGeom>
          <a:noFill/>
        </p:spPr>
        <p:txBody>
          <a:bodyPr wrap="square">
            <a:spAutoFit/>
          </a:bodyPr>
          <a:lstStyle/>
          <a:p>
            <a:r>
              <a:rPr lang="tr-TR" sz="1700" b="1" dirty="0"/>
              <a:t>Açılan </a:t>
            </a:r>
            <a:r>
              <a:rPr lang="tr-TR" sz="1700" b="1" dirty="0" err="1"/>
              <a:t>panalden</a:t>
            </a:r>
            <a:r>
              <a:rPr lang="tr-TR" sz="1700" b="1" dirty="0"/>
              <a:t> regresyon işlemi yapacağımız için </a:t>
            </a:r>
            <a:r>
              <a:rPr lang="tr-TR" sz="1700" b="1" dirty="0" err="1"/>
              <a:t>Fitting</a:t>
            </a:r>
            <a:r>
              <a:rPr lang="tr-TR" sz="1700" b="1" dirty="0"/>
              <a:t> sekmesi seçilir.</a:t>
            </a:r>
            <a:endParaRPr lang="tr-TR" sz="1700" dirty="0"/>
          </a:p>
        </p:txBody>
      </p:sp>
      <p:sp>
        <p:nvSpPr>
          <p:cNvPr id="22" name="Dikdörtgen 21">
            <a:extLst>
              <a:ext uri="{FF2B5EF4-FFF2-40B4-BE49-F238E27FC236}">
                <a16:creationId xmlns:a16="http://schemas.microsoft.com/office/drawing/2014/main" id="{E1B732B6-7160-DFFB-2387-E8FD3A6A274D}"/>
              </a:ext>
            </a:extLst>
          </p:cNvPr>
          <p:cNvSpPr/>
          <p:nvPr/>
        </p:nvSpPr>
        <p:spPr>
          <a:xfrm>
            <a:off x="6400105" y="3912911"/>
            <a:ext cx="2061206" cy="179439"/>
          </a:xfrm>
          <a:custGeom>
            <a:avLst/>
            <a:gdLst>
              <a:gd name="connsiteX0" fmla="*/ 0 w 2061206"/>
              <a:gd name="connsiteY0" fmla="*/ 0 h 179439"/>
              <a:gd name="connsiteX1" fmla="*/ 666457 w 2061206"/>
              <a:gd name="connsiteY1" fmla="*/ 0 h 179439"/>
              <a:gd name="connsiteX2" fmla="*/ 1312301 w 2061206"/>
              <a:gd name="connsiteY2" fmla="*/ 0 h 179439"/>
              <a:gd name="connsiteX3" fmla="*/ 2061206 w 2061206"/>
              <a:gd name="connsiteY3" fmla="*/ 0 h 179439"/>
              <a:gd name="connsiteX4" fmla="*/ 2061206 w 2061206"/>
              <a:gd name="connsiteY4" fmla="*/ 179439 h 179439"/>
              <a:gd name="connsiteX5" fmla="*/ 1394749 w 2061206"/>
              <a:gd name="connsiteY5" fmla="*/ 179439 h 179439"/>
              <a:gd name="connsiteX6" fmla="*/ 707681 w 2061206"/>
              <a:gd name="connsiteY6" fmla="*/ 179439 h 179439"/>
              <a:gd name="connsiteX7" fmla="*/ 0 w 2061206"/>
              <a:gd name="connsiteY7" fmla="*/ 179439 h 179439"/>
              <a:gd name="connsiteX8" fmla="*/ 0 w 2061206"/>
              <a:gd name="connsiteY8" fmla="*/ 0 h 179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1206" h="179439" extrusionOk="0">
                <a:moveTo>
                  <a:pt x="0" y="0"/>
                </a:moveTo>
                <a:cubicBezTo>
                  <a:pt x="233373" y="17613"/>
                  <a:pt x="421327" y="-5914"/>
                  <a:pt x="666457" y="0"/>
                </a:cubicBezTo>
                <a:cubicBezTo>
                  <a:pt x="911587" y="5914"/>
                  <a:pt x="1167202" y="-16407"/>
                  <a:pt x="1312301" y="0"/>
                </a:cubicBezTo>
                <a:cubicBezTo>
                  <a:pt x="1457400" y="16407"/>
                  <a:pt x="1905306" y="-19499"/>
                  <a:pt x="2061206" y="0"/>
                </a:cubicBezTo>
                <a:cubicBezTo>
                  <a:pt x="2068737" y="46727"/>
                  <a:pt x="2064804" y="100896"/>
                  <a:pt x="2061206" y="179439"/>
                </a:cubicBezTo>
                <a:cubicBezTo>
                  <a:pt x="1804666" y="205221"/>
                  <a:pt x="1577835" y="200543"/>
                  <a:pt x="1394749" y="179439"/>
                </a:cubicBezTo>
                <a:cubicBezTo>
                  <a:pt x="1211663" y="158335"/>
                  <a:pt x="1040496" y="181224"/>
                  <a:pt x="707681" y="179439"/>
                </a:cubicBezTo>
                <a:cubicBezTo>
                  <a:pt x="374866" y="177654"/>
                  <a:pt x="345441" y="144529"/>
                  <a:pt x="0" y="179439"/>
                </a:cubicBezTo>
                <a:cubicBezTo>
                  <a:pt x="-4031" y="112910"/>
                  <a:pt x="-2214" y="55953"/>
                  <a:pt x="0" y="0"/>
                </a:cubicBezTo>
                <a:close/>
              </a:path>
            </a:pathLst>
          </a:custGeom>
          <a:noFill/>
          <a:ln w="38100">
            <a:solidFill>
              <a:srgbClr val="0070C0"/>
            </a:solidFill>
            <a:extLst>
              <a:ext uri="{C807C97D-BFC1-408E-A445-0C87EB9F89A2}">
                <ask:lineSketchStyleProps xmlns:ask="http://schemas.microsoft.com/office/drawing/2018/sketchyshapes" sd="21637873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23" name="Grafik 22" descr="İmleç düz dolguyla">
            <a:extLst>
              <a:ext uri="{FF2B5EF4-FFF2-40B4-BE49-F238E27FC236}">
                <a16:creationId xmlns:a16="http://schemas.microsoft.com/office/drawing/2014/main" id="{543585F1-7A66-6CC8-6A74-917CBCA278B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36594" y="3821338"/>
            <a:ext cx="741685" cy="741685"/>
          </a:xfrm>
          <a:prstGeom prst="rect">
            <a:avLst/>
          </a:prstGeom>
        </p:spPr>
      </p:pic>
    </p:spTree>
    <p:extLst>
      <p:ext uri="{BB962C8B-B14F-4D97-AF65-F5344CB8AC3E}">
        <p14:creationId xmlns:p14="http://schemas.microsoft.com/office/powerpoint/2010/main" val="772684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86</a:t>
            </a:r>
          </a:p>
        </p:txBody>
      </p:sp>
      <p:sp>
        <p:nvSpPr>
          <p:cNvPr id="9" name="Başlık 1">
            <a:extLst>
              <a:ext uri="{FF2B5EF4-FFF2-40B4-BE49-F238E27FC236}">
                <a16:creationId xmlns:a16="http://schemas.microsoft.com/office/drawing/2014/main" id="{ACB3CEA6-B1AD-0321-1BC2-ADFDF82E5706}"/>
              </a:ext>
            </a:extLst>
          </p:cNvPr>
          <p:cNvSpPr txBox="1">
            <a:spLocks/>
          </p:cNvSpPr>
          <p:nvPr/>
        </p:nvSpPr>
        <p:spPr>
          <a:xfrm>
            <a:off x="134027" y="581890"/>
            <a:ext cx="9276676" cy="5230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bg1"/>
                </a:solidFill>
                <a:latin typeface="+mj-lt"/>
                <a:ea typeface="+mj-ea"/>
                <a:cs typeface="+mj-cs"/>
              </a:defRPr>
            </a:lvl1pPr>
          </a:lstStyle>
          <a:p>
            <a:r>
              <a:rPr lang="tr-TR" sz="2800" b="1"/>
              <a:t>7- Run [</a:t>
            </a:r>
            <a:r>
              <a:rPr lang="tr-TR" sz="2800" b="1" i="1"/>
              <a:t>nnstart</a:t>
            </a:r>
            <a:r>
              <a:rPr lang="tr-TR" sz="2800"/>
              <a:t> komutu</a:t>
            </a:r>
            <a:r>
              <a:rPr lang="tr-TR" sz="2800" b="1"/>
              <a:t>]:</a:t>
            </a:r>
            <a:endParaRPr lang="tr-TR" sz="2800" b="1" dirty="0"/>
          </a:p>
        </p:txBody>
      </p:sp>
      <p:sp>
        <p:nvSpPr>
          <p:cNvPr id="12" name="İçerik Yer Tutucusu 2">
            <a:extLst>
              <a:ext uri="{FF2B5EF4-FFF2-40B4-BE49-F238E27FC236}">
                <a16:creationId xmlns:a16="http://schemas.microsoft.com/office/drawing/2014/main" id="{DFB6DBD7-8693-D64B-F7A3-7F3CB808C5B0}"/>
              </a:ext>
            </a:extLst>
          </p:cNvPr>
          <p:cNvSpPr txBox="1">
            <a:spLocks/>
          </p:cNvSpPr>
          <p:nvPr/>
        </p:nvSpPr>
        <p:spPr>
          <a:xfrm>
            <a:off x="134027" y="4687258"/>
            <a:ext cx="4270022" cy="1284240"/>
          </a:xfrm>
          <a:prstGeom prst="rect">
            <a:avLst/>
          </a:prstGeom>
        </p:spPr>
        <p:txBody>
          <a:bodyPr vert="horz" lIns="91440" tIns="45720" rIns="91440" bIns="45720" rtlCol="0">
            <a:no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800" b="1" dirty="0"/>
              <a:t>35</a:t>
            </a:r>
            <a:r>
              <a:rPr lang="tr-TR" sz="1800" dirty="0"/>
              <a:t> data girişimiz ve </a:t>
            </a:r>
            <a:r>
              <a:rPr lang="tr-TR" sz="1800" b="1" dirty="0"/>
              <a:t>1</a:t>
            </a:r>
            <a:r>
              <a:rPr lang="tr-TR" sz="1800" dirty="0"/>
              <a:t> adet hedef sütunumuz olduğu için </a:t>
            </a:r>
            <a:r>
              <a:rPr lang="tr-TR" sz="1800" b="1" dirty="0" err="1"/>
              <a:t>Columns</a:t>
            </a:r>
            <a:r>
              <a:rPr lang="tr-TR" sz="1800" dirty="0"/>
              <a:t> seçeneği bizim için uygun gözüküyor.</a:t>
            </a:r>
          </a:p>
        </p:txBody>
      </p:sp>
      <p:pic>
        <p:nvPicPr>
          <p:cNvPr id="16" name="Resim 15">
            <a:extLst>
              <a:ext uri="{FF2B5EF4-FFF2-40B4-BE49-F238E27FC236}">
                <a16:creationId xmlns:a16="http://schemas.microsoft.com/office/drawing/2014/main" id="{3E6101F7-2DA2-C540-E83F-600F5240D251}"/>
              </a:ext>
            </a:extLst>
          </p:cNvPr>
          <p:cNvPicPr>
            <a:picLocks noChangeAspect="1"/>
          </p:cNvPicPr>
          <p:nvPr/>
        </p:nvPicPr>
        <p:blipFill rotWithShape="1">
          <a:blip r:embed="rId4"/>
          <a:srcRect l="3441" t="4709" r="4073" b="19556"/>
          <a:stretch/>
        </p:blipFill>
        <p:spPr>
          <a:xfrm>
            <a:off x="8462801" y="2031587"/>
            <a:ext cx="3017918" cy="1139039"/>
          </a:xfrm>
          <a:prstGeom prst="rect">
            <a:avLst/>
          </a:prstGeom>
        </p:spPr>
      </p:pic>
      <p:sp>
        <p:nvSpPr>
          <p:cNvPr id="18" name="İçerik Yer Tutucusu 2">
            <a:extLst>
              <a:ext uri="{FF2B5EF4-FFF2-40B4-BE49-F238E27FC236}">
                <a16:creationId xmlns:a16="http://schemas.microsoft.com/office/drawing/2014/main" id="{A8DDDAE3-FAB9-CCDC-3C45-1D8AC8606322}"/>
              </a:ext>
            </a:extLst>
          </p:cNvPr>
          <p:cNvSpPr txBox="1">
            <a:spLocks/>
          </p:cNvSpPr>
          <p:nvPr/>
        </p:nvSpPr>
        <p:spPr>
          <a:xfrm>
            <a:off x="8462801" y="3314624"/>
            <a:ext cx="3190198" cy="717489"/>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300" b="1" dirty="0"/>
              <a:t>Gizli katman sayısını yine 10 olarak seçtikten sonra Train işlemi başlatılır.</a:t>
            </a:r>
            <a:endParaRPr lang="tr-TR" sz="1300" dirty="0"/>
          </a:p>
        </p:txBody>
      </p:sp>
      <p:sp>
        <p:nvSpPr>
          <p:cNvPr id="20" name="Metin kutusu 19">
            <a:extLst>
              <a:ext uri="{FF2B5EF4-FFF2-40B4-BE49-F238E27FC236}">
                <a16:creationId xmlns:a16="http://schemas.microsoft.com/office/drawing/2014/main" id="{DBE1E4B1-6D43-021C-7F28-1EC64DFCC980}"/>
              </a:ext>
            </a:extLst>
          </p:cNvPr>
          <p:cNvSpPr txBox="1"/>
          <p:nvPr/>
        </p:nvSpPr>
        <p:spPr>
          <a:xfrm>
            <a:off x="8281967" y="4958753"/>
            <a:ext cx="3551866" cy="646331"/>
          </a:xfrm>
          <a:prstGeom prst="rect">
            <a:avLst/>
          </a:prstGeom>
          <a:noFill/>
        </p:spPr>
        <p:txBody>
          <a:bodyPr wrap="square">
            <a:spAutoFit/>
          </a:bodyPr>
          <a:lstStyle/>
          <a:p>
            <a:r>
              <a:rPr lang="tr-TR" sz="1800" dirty="0">
                <a:effectLst/>
                <a:latin typeface="Book Antiqua (Gövde)"/>
                <a:ea typeface="Calibri" panose="020F0502020204030204" pitchFamily="34" charset="0"/>
                <a:cs typeface="Arial" panose="020B0604020202020204" pitchFamily="34" charset="0"/>
              </a:rPr>
              <a:t>Tasarlanan </a:t>
            </a:r>
            <a:r>
              <a:rPr lang="tr-TR" sz="1800" dirty="0" err="1">
                <a:effectLst/>
                <a:latin typeface="Book Antiqua (Gövde)"/>
                <a:ea typeface="Calibri" panose="020F0502020204030204" pitchFamily="34" charset="0"/>
                <a:cs typeface="Arial" panose="020B0604020202020204" pitchFamily="34" charset="0"/>
              </a:rPr>
              <a:t>Fitting</a:t>
            </a:r>
            <a:r>
              <a:rPr lang="tr-TR" sz="1800" dirty="0">
                <a:effectLst/>
                <a:latin typeface="Book Antiqua (Gövde)"/>
                <a:ea typeface="Calibri" panose="020F0502020204030204" pitchFamily="34" charset="0"/>
                <a:cs typeface="Arial" panose="020B0604020202020204" pitchFamily="34" charset="0"/>
              </a:rPr>
              <a:t> MLP mimarisi görsel olarak verilmektedir. </a:t>
            </a:r>
            <a:endParaRPr lang="tr-TR" dirty="0">
              <a:latin typeface="Book Antiqua (Gövde)"/>
            </a:endParaRPr>
          </a:p>
        </p:txBody>
      </p:sp>
      <p:pic>
        <p:nvPicPr>
          <p:cNvPr id="5" name="Resim 4" descr="metin, elektronik eşyalar, saat içeren bir resim&#10;&#10;Açıklama otomatik olarak oluşturuldu">
            <a:extLst>
              <a:ext uri="{FF2B5EF4-FFF2-40B4-BE49-F238E27FC236}">
                <a16:creationId xmlns:a16="http://schemas.microsoft.com/office/drawing/2014/main" id="{C82E9CB2-4A94-4498-A668-29B079778CC4}"/>
              </a:ext>
            </a:extLst>
          </p:cNvPr>
          <p:cNvPicPr>
            <a:picLocks noChangeAspect="1"/>
          </p:cNvPicPr>
          <p:nvPr/>
        </p:nvPicPr>
        <p:blipFill>
          <a:blip r:embed="rId5"/>
          <a:stretch>
            <a:fillRect/>
          </a:stretch>
        </p:blipFill>
        <p:spPr>
          <a:xfrm>
            <a:off x="5288529" y="1704551"/>
            <a:ext cx="2821562" cy="4943511"/>
          </a:xfrm>
          <a:prstGeom prst="rect">
            <a:avLst/>
          </a:prstGeom>
        </p:spPr>
      </p:pic>
      <p:pic>
        <p:nvPicPr>
          <p:cNvPr id="11" name="Resim 10" descr="metin içeren bir resim&#10;&#10;Açıklama otomatik olarak oluşturuldu">
            <a:extLst>
              <a:ext uri="{FF2B5EF4-FFF2-40B4-BE49-F238E27FC236}">
                <a16:creationId xmlns:a16="http://schemas.microsoft.com/office/drawing/2014/main" id="{807FAC41-1DE6-8B03-1E9F-8B29BD04781A}"/>
              </a:ext>
            </a:extLst>
          </p:cNvPr>
          <p:cNvPicPr>
            <a:picLocks noChangeAspect="1"/>
          </p:cNvPicPr>
          <p:nvPr/>
        </p:nvPicPr>
        <p:blipFill>
          <a:blip r:embed="rId6"/>
          <a:stretch>
            <a:fillRect/>
          </a:stretch>
        </p:blipFill>
        <p:spPr>
          <a:xfrm>
            <a:off x="194387" y="1844550"/>
            <a:ext cx="4724809" cy="2415749"/>
          </a:xfrm>
          <a:prstGeom prst="rect">
            <a:avLst/>
          </a:prstGeom>
        </p:spPr>
      </p:pic>
    </p:spTree>
    <p:extLst>
      <p:ext uri="{BB962C8B-B14F-4D97-AF65-F5344CB8AC3E}">
        <p14:creationId xmlns:p14="http://schemas.microsoft.com/office/powerpoint/2010/main" val="744563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500"/>
                                        <p:tgtEl>
                                          <p:spTgt spid="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0" end="0"/>
                                            </p:txEl>
                                          </p:spTgt>
                                        </p:tgtEl>
                                        <p:attrNameLst>
                                          <p:attrName>style.visibility</p:attrName>
                                        </p:attrNameLst>
                                      </p:cBhvr>
                                      <p:to>
                                        <p:strVal val="visible"/>
                                      </p:to>
                                    </p:set>
                                    <p:animEffect transition="in" filter="fade">
                                      <p:cBhvr>
                                        <p:cTn id="17"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build="p"/>
      <p:bldP spid="18"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87</a:t>
            </a:r>
          </a:p>
        </p:txBody>
      </p:sp>
      <p:sp>
        <p:nvSpPr>
          <p:cNvPr id="15" name="İçerik Yer Tutucusu 2">
            <a:extLst>
              <a:ext uri="{FF2B5EF4-FFF2-40B4-BE49-F238E27FC236}">
                <a16:creationId xmlns:a16="http://schemas.microsoft.com/office/drawing/2014/main" id="{D6E36501-1781-4290-ACD8-96FF82421881}"/>
              </a:ext>
            </a:extLst>
          </p:cNvPr>
          <p:cNvSpPr txBox="1">
            <a:spLocks/>
          </p:cNvSpPr>
          <p:nvPr/>
        </p:nvSpPr>
        <p:spPr>
          <a:xfrm>
            <a:off x="194387" y="4076748"/>
            <a:ext cx="10615707" cy="613459"/>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800" dirty="0"/>
              <a:t>Eğitim bu sefer 10 (</a:t>
            </a:r>
            <a:r>
              <a:rPr lang="tr-TR" sz="1800" dirty="0" err="1"/>
              <a:t>Epoch</a:t>
            </a:r>
            <a:r>
              <a:rPr lang="tr-TR" sz="1800" dirty="0"/>
              <a:t>) iterasyon sürmüştür. </a:t>
            </a:r>
            <a:r>
              <a:rPr lang="tr-TR" sz="1800" dirty="0" err="1"/>
              <a:t>Validation</a:t>
            </a:r>
            <a:r>
              <a:rPr lang="tr-TR" sz="1800" dirty="0"/>
              <a:t> </a:t>
            </a:r>
            <a:r>
              <a:rPr lang="tr-TR" sz="1800" dirty="0" err="1"/>
              <a:t>Checks</a:t>
            </a:r>
            <a:r>
              <a:rPr lang="tr-TR" sz="1800" dirty="0"/>
              <a:t> (Kontrol edilen doğrulama verileri) 6 olarak oluşmuş olup, performans ve </a:t>
            </a:r>
            <a:r>
              <a:rPr lang="tr-TR" sz="1800" dirty="0" err="1"/>
              <a:t>gradient</a:t>
            </a:r>
            <a:r>
              <a:rPr lang="tr-TR" sz="1800" dirty="0"/>
              <a:t> değerleri istenilen noktaya gelmiştir.</a:t>
            </a:r>
          </a:p>
        </p:txBody>
      </p:sp>
      <p:sp>
        <p:nvSpPr>
          <p:cNvPr id="16" name="İçerik Yer Tutucusu 2">
            <a:extLst>
              <a:ext uri="{FF2B5EF4-FFF2-40B4-BE49-F238E27FC236}">
                <a16:creationId xmlns:a16="http://schemas.microsoft.com/office/drawing/2014/main" id="{B1C07628-1EB0-B48B-0460-9A893D52DE67}"/>
              </a:ext>
            </a:extLst>
          </p:cNvPr>
          <p:cNvSpPr txBox="1">
            <a:spLocks/>
          </p:cNvSpPr>
          <p:nvPr/>
        </p:nvSpPr>
        <p:spPr>
          <a:xfrm>
            <a:off x="302753" y="6137577"/>
            <a:ext cx="9886276" cy="558070"/>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2000" dirty="0"/>
              <a:t>Gizli katman sayısı: </a:t>
            </a:r>
            <a:r>
              <a:rPr lang="tr-TR" sz="2000" b="1" dirty="0"/>
              <a:t>10, 17</a:t>
            </a:r>
            <a:r>
              <a:rPr lang="tr-TR" sz="2000" dirty="0"/>
              <a:t> data; Training </a:t>
            </a:r>
            <a:r>
              <a:rPr lang="tr-TR" sz="2000" b="1" dirty="0"/>
              <a:t>[17], </a:t>
            </a:r>
            <a:r>
              <a:rPr lang="tr-TR" sz="2000" dirty="0" err="1"/>
              <a:t>Validation</a:t>
            </a:r>
            <a:r>
              <a:rPr lang="tr-TR" sz="2000" dirty="0"/>
              <a:t> </a:t>
            </a:r>
            <a:r>
              <a:rPr lang="tr-TR" sz="2000" b="1" dirty="0"/>
              <a:t>[4], </a:t>
            </a:r>
            <a:r>
              <a:rPr lang="tr-TR" sz="2000" dirty="0"/>
              <a:t>Test </a:t>
            </a:r>
            <a:r>
              <a:rPr lang="tr-TR" sz="2000" b="1" dirty="0"/>
              <a:t>[4]</a:t>
            </a:r>
          </a:p>
        </p:txBody>
      </p:sp>
      <p:sp>
        <p:nvSpPr>
          <p:cNvPr id="14" name="Başlık 1">
            <a:extLst>
              <a:ext uri="{FF2B5EF4-FFF2-40B4-BE49-F238E27FC236}">
                <a16:creationId xmlns:a16="http://schemas.microsoft.com/office/drawing/2014/main" id="{E14EE428-4A67-9FBA-DE16-C0915D71DAA5}"/>
              </a:ext>
            </a:extLst>
          </p:cNvPr>
          <p:cNvSpPr>
            <a:spLocks noGrp="1"/>
          </p:cNvSpPr>
          <p:nvPr>
            <p:ph type="title"/>
          </p:nvPr>
        </p:nvSpPr>
        <p:spPr>
          <a:xfrm>
            <a:off x="194387" y="687050"/>
            <a:ext cx="10549813" cy="460711"/>
          </a:xfrm>
        </p:spPr>
        <p:txBody>
          <a:bodyPr rtlCol="0">
            <a:normAutofit/>
          </a:bodyPr>
          <a:lstStyle/>
          <a:p>
            <a:pPr marL="0" indent="0">
              <a:buNone/>
            </a:pPr>
            <a:r>
              <a:rPr lang="tr-TR" sz="2300" b="1" dirty="0"/>
              <a:t>ADIMLAR:</a:t>
            </a:r>
          </a:p>
        </p:txBody>
      </p:sp>
      <p:pic>
        <p:nvPicPr>
          <p:cNvPr id="4" name="Resim 3" descr="tablo içeren bir resim&#10;&#10;Açıklama otomatik olarak oluşturuldu">
            <a:extLst>
              <a:ext uri="{FF2B5EF4-FFF2-40B4-BE49-F238E27FC236}">
                <a16:creationId xmlns:a16="http://schemas.microsoft.com/office/drawing/2014/main" id="{97076FE8-42FB-92F5-66C4-03BAA1E19CF3}"/>
              </a:ext>
            </a:extLst>
          </p:cNvPr>
          <p:cNvPicPr>
            <a:picLocks noChangeAspect="1"/>
          </p:cNvPicPr>
          <p:nvPr/>
        </p:nvPicPr>
        <p:blipFill rotWithShape="1">
          <a:blip r:embed="rId4"/>
          <a:srcRect t="10072"/>
          <a:stretch/>
        </p:blipFill>
        <p:spPr>
          <a:xfrm>
            <a:off x="189345" y="1811829"/>
            <a:ext cx="7172508" cy="2113735"/>
          </a:xfrm>
          <a:prstGeom prst="rect">
            <a:avLst/>
          </a:prstGeom>
        </p:spPr>
      </p:pic>
      <p:pic>
        <p:nvPicPr>
          <p:cNvPr id="9" name="Resim 8" descr="tablo içeren bir resim&#10;&#10;Açıklama otomatik olarak oluşturuldu">
            <a:extLst>
              <a:ext uri="{FF2B5EF4-FFF2-40B4-BE49-F238E27FC236}">
                <a16:creationId xmlns:a16="http://schemas.microsoft.com/office/drawing/2014/main" id="{99BC7E8C-D0AF-7C86-866F-B8EE2D624D61}"/>
              </a:ext>
            </a:extLst>
          </p:cNvPr>
          <p:cNvPicPr>
            <a:picLocks noChangeAspect="1"/>
          </p:cNvPicPr>
          <p:nvPr/>
        </p:nvPicPr>
        <p:blipFill>
          <a:blip r:embed="rId5"/>
          <a:stretch>
            <a:fillRect/>
          </a:stretch>
        </p:blipFill>
        <p:spPr>
          <a:xfrm>
            <a:off x="302753" y="4797143"/>
            <a:ext cx="4129288" cy="1173582"/>
          </a:xfrm>
          <a:prstGeom prst="rect">
            <a:avLst/>
          </a:prstGeom>
        </p:spPr>
      </p:pic>
    </p:spTree>
    <p:extLst>
      <p:ext uri="{BB962C8B-B14F-4D97-AF65-F5344CB8AC3E}">
        <p14:creationId xmlns:p14="http://schemas.microsoft.com/office/powerpoint/2010/main" val="380323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fade">
                                      <p:cBhvr>
                                        <p:cTn id="12" dur="500"/>
                                        <p:tgtEl>
                                          <p:spTgt spid="1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animEffect transition="in" filter="fade">
                                      <p:cBhvr>
                                        <p:cTn id="17"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 grpId="0" build="p"/>
      <p:bldP spid="16"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88</a:t>
            </a:r>
          </a:p>
        </p:txBody>
      </p:sp>
      <p:sp>
        <p:nvSpPr>
          <p:cNvPr id="19" name="İçerik Yer Tutucusu 2">
            <a:extLst>
              <a:ext uri="{FF2B5EF4-FFF2-40B4-BE49-F238E27FC236}">
                <a16:creationId xmlns:a16="http://schemas.microsoft.com/office/drawing/2014/main" id="{ED618CB6-ECD1-9177-460E-67F7E0C7E92A}"/>
              </a:ext>
            </a:extLst>
          </p:cNvPr>
          <p:cNvSpPr txBox="1">
            <a:spLocks/>
          </p:cNvSpPr>
          <p:nvPr/>
        </p:nvSpPr>
        <p:spPr>
          <a:xfrm>
            <a:off x="380999" y="4955371"/>
            <a:ext cx="8694919" cy="1028363"/>
          </a:xfrm>
          <a:prstGeom prst="rect">
            <a:avLst/>
          </a:prstGeom>
        </p:spPr>
        <p:txBody>
          <a:bodyPr vert="horz" lIns="91440" tIns="45720" rIns="91440" bIns="45720" rtlCol="0">
            <a:no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2500" dirty="0">
                <a:latin typeface="Book Antiqua (Gövde)"/>
                <a:ea typeface="Calibri" panose="020F0502020204030204" pitchFamily="34" charset="0"/>
                <a:cs typeface="Arial" panose="020B0604020202020204" pitchFamily="34" charset="0"/>
              </a:rPr>
              <a:t>Eğitimimizde bir </a:t>
            </a:r>
            <a:r>
              <a:rPr lang="tr-TR" sz="2500" b="1" dirty="0" err="1">
                <a:latin typeface="Book Antiqua (Gövde)"/>
                <a:ea typeface="Calibri" panose="020F0502020204030204" pitchFamily="34" charset="0"/>
                <a:cs typeface="Arial" panose="020B0604020202020204" pitchFamily="34" charset="0"/>
              </a:rPr>
              <a:t>outfit</a:t>
            </a:r>
            <a:r>
              <a:rPr lang="tr-TR" sz="2500" b="1" dirty="0">
                <a:latin typeface="Book Antiqua (Gövde)"/>
                <a:ea typeface="Calibri" panose="020F0502020204030204" pitchFamily="34" charset="0"/>
                <a:cs typeface="Arial" panose="020B0604020202020204" pitchFamily="34" charset="0"/>
              </a:rPr>
              <a:t> </a:t>
            </a:r>
            <a:r>
              <a:rPr lang="tr-TR" sz="2500" dirty="0">
                <a:latin typeface="Book Antiqua (Gövde)"/>
                <a:ea typeface="Calibri" panose="020F0502020204030204" pitchFamily="34" charset="0"/>
                <a:cs typeface="Arial" panose="020B0604020202020204" pitchFamily="34" charset="0"/>
              </a:rPr>
              <a:t>hatası görüyoruz ki sistem algoritmamızı öğrendiği/ezberlediği için R=0.87’lere dayanmış durumda .</a:t>
            </a:r>
          </a:p>
        </p:txBody>
      </p:sp>
      <p:sp>
        <p:nvSpPr>
          <p:cNvPr id="21" name="Başlık 1">
            <a:extLst>
              <a:ext uri="{FF2B5EF4-FFF2-40B4-BE49-F238E27FC236}">
                <a16:creationId xmlns:a16="http://schemas.microsoft.com/office/drawing/2014/main" id="{E161AF83-CB4C-631C-E589-0BACE18EC299}"/>
              </a:ext>
            </a:extLst>
          </p:cNvPr>
          <p:cNvSpPr>
            <a:spLocks noGrp="1"/>
          </p:cNvSpPr>
          <p:nvPr>
            <p:ph type="title"/>
          </p:nvPr>
        </p:nvSpPr>
        <p:spPr>
          <a:xfrm>
            <a:off x="194387" y="687050"/>
            <a:ext cx="10549813" cy="460711"/>
          </a:xfrm>
        </p:spPr>
        <p:txBody>
          <a:bodyPr rtlCol="0">
            <a:normAutofit/>
          </a:bodyPr>
          <a:lstStyle/>
          <a:p>
            <a:pPr marL="0" indent="0">
              <a:buNone/>
            </a:pPr>
            <a:r>
              <a:rPr lang="tr-TR" sz="2300" b="1" dirty="0"/>
              <a:t>ADIMLAR:</a:t>
            </a:r>
          </a:p>
        </p:txBody>
      </p:sp>
      <p:pic>
        <p:nvPicPr>
          <p:cNvPr id="4" name="Resim 3">
            <a:extLst>
              <a:ext uri="{FF2B5EF4-FFF2-40B4-BE49-F238E27FC236}">
                <a16:creationId xmlns:a16="http://schemas.microsoft.com/office/drawing/2014/main" id="{145B567A-D84C-AD95-FAD7-DEEE3512C823}"/>
              </a:ext>
            </a:extLst>
          </p:cNvPr>
          <p:cNvPicPr>
            <a:picLocks noChangeAspect="1"/>
          </p:cNvPicPr>
          <p:nvPr/>
        </p:nvPicPr>
        <p:blipFill>
          <a:blip r:embed="rId4"/>
          <a:stretch>
            <a:fillRect/>
          </a:stretch>
        </p:blipFill>
        <p:spPr>
          <a:xfrm>
            <a:off x="3130507" y="2268043"/>
            <a:ext cx="2338786" cy="1569395"/>
          </a:xfrm>
          <a:prstGeom prst="rect">
            <a:avLst/>
          </a:prstGeom>
        </p:spPr>
      </p:pic>
      <p:pic>
        <p:nvPicPr>
          <p:cNvPr id="9" name="Resim 8">
            <a:extLst>
              <a:ext uri="{FF2B5EF4-FFF2-40B4-BE49-F238E27FC236}">
                <a16:creationId xmlns:a16="http://schemas.microsoft.com/office/drawing/2014/main" id="{DB8540E9-0F73-AD3E-C423-B9405E2BF698}"/>
              </a:ext>
            </a:extLst>
          </p:cNvPr>
          <p:cNvPicPr>
            <a:picLocks noChangeAspect="1"/>
          </p:cNvPicPr>
          <p:nvPr/>
        </p:nvPicPr>
        <p:blipFill>
          <a:blip r:embed="rId5"/>
          <a:stretch>
            <a:fillRect/>
          </a:stretch>
        </p:blipFill>
        <p:spPr>
          <a:xfrm>
            <a:off x="5571708" y="2203329"/>
            <a:ext cx="2892832" cy="1930235"/>
          </a:xfrm>
          <a:prstGeom prst="rect">
            <a:avLst/>
          </a:prstGeom>
        </p:spPr>
      </p:pic>
      <p:pic>
        <p:nvPicPr>
          <p:cNvPr id="11" name="Resim 10">
            <a:extLst>
              <a:ext uri="{FF2B5EF4-FFF2-40B4-BE49-F238E27FC236}">
                <a16:creationId xmlns:a16="http://schemas.microsoft.com/office/drawing/2014/main" id="{415F65A4-25DB-204C-6763-1F8CA389BE96}"/>
              </a:ext>
            </a:extLst>
          </p:cNvPr>
          <p:cNvPicPr>
            <a:picLocks noChangeAspect="1"/>
          </p:cNvPicPr>
          <p:nvPr/>
        </p:nvPicPr>
        <p:blipFill>
          <a:blip r:embed="rId6"/>
          <a:stretch>
            <a:fillRect/>
          </a:stretch>
        </p:blipFill>
        <p:spPr>
          <a:xfrm>
            <a:off x="8608701" y="2218268"/>
            <a:ext cx="2892832" cy="2042308"/>
          </a:xfrm>
          <a:prstGeom prst="rect">
            <a:avLst/>
          </a:prstGeom>
        </p:spPr>
      </p:pic>
      <p:pic>
        <p:nvPicPr>
          <p:cNvPr id="14" name="Resim 13">
            <a:extLst>
              <a:ext uri="{FF2B5EF4-FFF2-40B4-BE49-F238E27FC236}">
                <a16:creationId xmlns:a16="http://schemas.microsoft.com/office/drawing/2014/main" id="{ECD9F81C-3DB5-A264-8792-60DF69842A2E}"/>
              </a:ext>
            </a:extLst>
          </p:cNvPr>
          <p:cNvPicPr>
            <a:picLocks noChangeAspect="1"/>
          </p:cNvPicPr>
          <p:nvPr/>
        </p:nvPicPr>
        <p:blipFill>
          <a:blip r:embed="rId7"/>
          <a:stretch>
            <a:fillRect/>
          </a:stretch>
        </p:blipFill>
        <p:spPr>
          <a:xfrm>
            <a:off x="170766" y="2218268"/>
            <a:ext cx="2892832" cy="1947295"/>
          </a:xfrm>
          <a:prstGeom prst="rect">
            <a:avLst/>
          </a:prstGeom>
        </p:spPr>
      </p:pic>
    </p:spTree>
    <p:extLst>
      <p:ext uri="{BB962C8B-B14F-4D97-AF65-F5344CB8AC3E}">
        <p14:creationId xmlns:p14="http://schemas.microsoft.com/office/powerpoint/2010/main" val="1279808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xEl>
                                              <p:pRg st="0" end="0"/>
                                            </p:txEl>
                                          </p:spTgt>
                                        </p:tgtEl>
                                        <p:attrNameLst>
                                          <p:attrName>style.visibility</p:attrName>
                                        </p:attrNameLst>
                                      </p:cBhvr>
                                      <p:to>
                                        <p:strVal val="visible"/>
                                      </p:to>
                                    </p:set>
                                    <p:animEffect transition="in" filter="fade">
                                      <p:cBhvr>
                                        <p:cTn id="12"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9"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89</a:t>
            </a:r>
          </a:p>
        </p:txBody>
      </p:sp>
      <p:sp>
        <p:nvSpPr>
          <p:cNvPr id="10" name="Metin kutusu 9">
            <a:extLst>
              <a:ext uri="{FF2B5EF4-FFF2-40B4-BE49-F238E27FC236}">
                <a16:creationId xmlns:a16="http://schemas.microsoft.com/office/drawing/2014/main" id="{DEB90EC6-A5F2-773E-BAB5-AA20DEC3D9DE}"/>
              </a:ext>
            </a:extLst>
          </p:cNvPr>
          <p:cNvSpPr txBox="1"/>
          <p:nvPr/>
        </p:nvSpPr>
        <p:spPr>
          <a:xfrm>
            <a:off x="194387" y="1744780"/>
            <a:ext cx="7575205" cy="923330"/>
          </a:xfrm>
          <a:prstGeom prst="rect">
            <a:avLst/>
          </a:prstGeom>
          <a:noFill/>
        </p:spPr>
        <p:txBody>
          <a:bodyPr wrap="square">
            <a:spAutoFit/>
          </a:bodyPr>
          <a:lstStyle/>
          <a:p>
            <a:r>
              <a:rPr lang="tr-TR" b="1" dirty="0" err="1">
                <a:latin typeface="Book Antiqua (Gövde)"/>
                <a:ea typeface="Calibri" panose="020F0502020204030204" pitchFamily="34" charset="0"/>
                <a:cs typeface="Arial" panose="020B0604020202020204" pitchFamily="34" charset="0"/>
              </a:rPr>
              <a:t>Generate</a:t>
            </a:r>
            <a:r>
              <a:rPr lang="tr-TR" b="1" dirty="0">
                <a:latin typeface="Book Antiqua (Gövde)"/>
                <a:ea typeface="Calibri" panose="020F0502020204030204" pitchFamily="34" charset="0"/>
                <a:cs typeface="Arial" panose="020B0604020202020204" pitchFamily="34" charset="0"/>
              </a:rPr>
              <a:t> </a:t>
            </a:r>
            <a:r>
              <a:rPr lang="tr-TR" b="1" dirty="0" err="1">
                <a:latin typeface="Book Antiqua (Gövde)"/>
                <a:ea typeface="Calibri" panose="020F0502020204030204" pitchFamily="34" charset="0"/>
                <a:cs typeface="Arial" panose="020B0604020202020204" pitchFamily="34" charset="0"/>
              </a:rPr>
              <a:t>Code</a:t>
            </a:r>
            <a:r>
              <a:rPr lang="tr-TR" dirty="0">
                <a:latin typeface="Book Antiqua (Gövde)"/>
                <a:ea typeface="Calibri" panose="020F0502020204030204" pitchFamily="34" charset="0"/>
                <a:cs typeface="Arial" panose="020B0604020202020204" pitchFamily="34" charset="0"/>
              </a:rPr>
              <a:t> seçilerek şu ana kadar yapılan tüm işlemlerinin kod kısmı da gözlemlenebilir ve </a:t>
            </a:r>
            <a:r>
              <a:rPr lang="tr-TR" b="1" i="1" dirty="0">
                <a:latin typeface="Book Antiqua (Gövde)"/>
                <a:ea typeface="Calibri" panose="020F0502020204030204" pitchFamily="34" charset="0"/>
                <a:cs typeface="Arial" panose="020B0604020202020204" pitchFamily="34" charset="0"/>
              </a:rPr>
              <a:t>net.</a:t>
            </a:r>
            <a:r>
              <a:rPr lang="tr-TR" dirty="0">
                <a:latin typeface="Book Antiqua (Gövde)"/>
                <a:ea typeface="Calibri" panose="020F0502020204030204" pitchFamily="34" charset="0"/>
                <a:cs typeface="Arial" panose="020B0604020202020204" pitchFamily="34" charset="0"/>
              </a:rPr>
              <a:t> Komutuyla </a:t>
            </a:r>
            <a:r>
              <a:rPr lang="tr-TR" b="1" dirty="0">
                <a:latin typeface="Book Antiqua (Gövde)"/>
                <a:ea typeface="Calibri" panose="020F0502020204030204" pitchFamily="34" charset="0"/>
                <a:cs typeface="Arial" panose="020B0604020202020204" pitchFamily="34" charset="0"/>
              </a:rPr>
              <a:t>parametreler rahatlıkla değiştirilebilir. </a:t>
            </a:r>
            <a:endParaRPr lang="tr-TR" b="1" dirty="0">
              <a:latin typeface="Book Antiqua (Gövde)"/>
            </a:endParaRPr>
          </a:p>
        </p:txBody>
      </p:sp>
      <p:pic>
        <p:nvPicPr>
          <p:cNvPr id="4" name="Resim 3">
            <a:extLst>
              <a:ext uri="{FF2B5EF4-FFF2-40B4-BE49-F238E27FC236}">
                <a16:creationId xmlns:a16="http://schemas.microsoft.com/office/drawing/2014/main" id="{A7E252A7-9BDB-11E5-7033-386381E24EBE}"/>
              </a:ext>
            </a:extLst>
          </p:cNvPr>
          <p:cNvPicPr>
            <a:picLocks noChangeAspect="1"/>
          </p:cNvPicPr>
          <p:nvPr/>
        </p:nvPicPr>
        <p:blipFill rotWithShape="1">
          <a:blip r:embed="rId4"/>
          <a:srcRect l="33845" r="6920" b="7044"/>
          <a:stretch/>
        </p:blipFill>
        <p:spPr>
          <a:xfrm>
            <a:off x="1249680" y="2954917"/>
            <a:ext cx="5049922" cy="2725605"/>
          </a:xfrm>
          <a:prstGeom prst="rect">
            <a:avLst/>
          </a:prstGeom>
        </p:spPr>
      </p:pic>
      <p:sp>
        <p:nvSpPr>
          <p:cNvPr id="5" name="İçerik Yer Tutucusu 2">
            <a:extLst>
              <a:ext uri="{FF2B5EF4-FFF2-40B4-BE49-F238E27FC236}">
                <a16:creationId xmlns:a16="http://schemas.microsoft.com/office/drawing/2014/main" id="{BD93F543-5E0B-6845-D225-0262A384B0D2}"/>
              </a:ext>
            </a:extLst>
          </p:cNvPr>
          <p:cNvSpPr txBox="1">
            <a:spLocks/>
          </p:cNvSpPr>
          <p:nvPr/>
        </p:nvSpPr>
        <p:spPr>
          <a:xfrm>
            <a:off x="134026" y="6316687"/>
            <a:ext cx="10762573" cy="442086"/>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tr-TR" sz="1500" b="1" dirty="0"/>
              <a:t>Not: </a:t>
            </a:r>
            <a:r>
              <a:rPr lang="tr-TR" sz="1500" dirty="0"/>
              <a:t>Elde edilen </a:t>
            </a:r>
            <a:r>
              <a:rPr lang="tr-TR" sz="1500" dirty="0" err="1"/>
              <a:t>script</a:t>
            </a:r>
            <a:r>
              <a:rPr lang="tr-TR" sz="1500" dirty="0"/>
              <a:t> kodu ETH dosyasında </a:t>
            </a:r>
            <a:r>
              <a:rPr lang="tr-TR" sz="1500" b="1" dirty="0"/>
              <a:t>ETH_Projesi3_beta</a:t>
            </a:r>
            <a:r>
              <a:rPr lang="tr-TR" sz="1500" dirty="0"/>
              <a:t> adıyla </a:t>
            </a:r>
            <a:r>
              <a:rPr lang="tr-TR" sz="1600" b="1" dirty="0"/>
              <a:t>.m</a:t>
            </a:r>
            <a:r>
              <a:rPr lang="tr-TR" sz="1500" dirty="0"/>
              <a:t> ve </a:t>
            </a:r>
            <a:r>
              <a:rPr lang="tr-TR" sz="1500" b="1" dirty="0"/>
              <a:t>.txt </a:t>
            </a:r>
            <a:r>
              <a:rPr lang="tr-TR" sz="1500" dirty="0"/>
              <a:t>formatında paylaşılmıştır.</a:t>
            </a:r>
          </a:p>
        </p:txBody>
      </p:sp>
      <p:sp>
        <p:nvSpPr>
          <p:cNvPr id="12" name="Başlık 1">
            <a:extLst>
              <a:ext uri="{FF2B5EF4-FFF2-40B4-BE49-F238E27FC236}">
                <a16:creationId xmlns:a16="http://schemas.microsoft.com/office/drawing/2014/main" id="{95D0CD8D-AA8C-530D-8B11-D9C10BF92FC9}"/>
              </a:ext>
            </a:extLst>
          </p:cNvPr>
          <p:cNvSpPr>
            <a:spLocks noGrp="1"/>
          </p:cNvSpPr>
          <p:nvPr>
            <p:ph type="title"/>
          </p:nvPr>
        </p:nvSpPr>
        <p:spPr>
          <a:xfrm>
            <a:off x="194387" y="687050"/>
            <a:ext cx="10549813" cy="460711"/>
          </a:xfrm>
        </p:spPr>
        <p:txBody>
          <a:bodyPr rtlCol="0">
            <a:normAutofit/>
          </a:bodyPr>
          <a:lstStyle/>
          <a:p>
            <a:pPr marL="0" indent="0">
              <a:buNone/>
            </a:pPr>
            <a:r>
              <a:rPr lang="tr-TR" sz="2300" b="1" dirty="0"/>
              <a:t>ADIMLAR:</a:t>
            </a:r>
          </a:p>
        </p:txBody>
      </p:sp>
      <p:pic>
        <p:nvPicPr>
          <p:cNvPr id="9" name="Resim 8" descr="metin içeren bir resim&#10;&#10;Açıklama otomatik olarak oluşturuldu">
            <a:extLst>
              <a:ext uri="{FF2B5EF4-FFF2-40B4-BE49-F238E27FC236}">
                <a16:creationId xmlns:a16="http://schemas.microsoft.com/office/drawing/2014/main" id="{32AF09E4-470A-3351-FC61-A3B3AA7BDD84}"/>
              </a:ext>
            </a:extLst>
          </p:cNvPr>
          <p:cNvPicPr>
            <a:picLocks noChangeAspect="1"/>
          </p:cNvPicPr>
          <p:nvPr/>
        </p:nvPicPr>
        <p:blipFill>
          <a:blip r:embed="rId5"/>
          <a:stretch>
            <a:fillRect/>
          </a:stretch>
        </p:blipFill>
        <p:spPr>
          <a:xfrm>
            <a:off x="7639217" y="1715952"/>
            <a:ext cx="3481578" cy="4454998"/>
          </a:xfrm>
          <a:prstGeom prst="rect">
            <a:avLst/>
          </a:prstGeom>
          <a:ln>
            <a:solidFill>
              <a:srgbClr val="46B0AB"/>
            </a:solidFill>
          </a:ln>
        </p:spPr>
      </p:pic>
    </p:spTree>
    <p:extLst>
      <p:ext uri="{BB962C8B-B14F-4D97-AF65-F5344CB8AC3E}">
        <p14:creationId xmlns:p14="http://schemas.microsoft.com/office/powerpoint/2010/main" val="62794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642257" y="625151"/>
            <a:ext cx="3162300" cy="666833"/>
          </a:xfrm>
        </p:spPr>
        <p:txBody>
          <a:bodyPr rtlCol="0"/>
          <a:lstStyle/>
          <a:p>
            <a:pPr rtl="0"/>
            <a:r>
              <a:rPr lang="tr-TR" b="1" dirty="0"/>
              <a:t>ADIMLAR:</a:t>
            </a:r>
          </a:p>
        </p:txBody>
      </p:sp>
      <p:sp>
        <p:nvSpPr>
          <p:cNvPr id="3" name="İçerik Yer Tutucusu 2"/>
          <p:cNvSpPr>
            <a:spLocks noGrp="1"/>
          </p:cNvSpPr>
          <p:nvPr>
            <p:ph idx="1"/>
          </p:nvPr>
        </p:nvSpPr>
        <p:spPr>
          <a:xfrm>
            <a:off x="118399" y="1768872"/>
            <a:ext cx="11599295" cy="4879189"/>
          </a:xfrm>
        </p:spPr>
        <p:txBody>
          <a:bodyPr rtlCol="0">
            <a:normAutofit/>
          </a:bodyPr>
          <a:lstStyle/>
          <a:p>
            <a:pPr marL="0" indent="0" rtl="0">
              <a:buNone/>
            </a:pPr>
            <a:r>
              <a:rPr lang="tr-TR" sz="2800" b="1" dirty="0"/>
              <a:t>MLP </a:t>
            </a:r>
            <a:r>
              <a:rPr lang="tr-TR" sz="2800" b="1" dirty="0" err="1"/>
              <a:t>Fitting</a:t>
            </a:r>
            <a:r>
              <a:rPr lang="tr-TR" sz="2800" b="1" dirty="0"/>
              <a:t> Regresyon Algoritma adımları:</a:t>
            </a:r>
          </a:p>
          <a:p>
            <a:pPr marL="0" indent="0" rtl="0">
              <a:lnSpc>
                <a:spcPct val="100000"/>
              </a:lnSpc>
              <a:buNone/>
            </a:pPr>
            <a:r>
              <a:rPr lang="tr-TR" sz="1500" dirty="0"/>
              <a:t>1- Veriler </a:t>
            </a:r>
            <a:r>
              <a:rPr lang="tr-TR" sz="1500" dirty="0" err="1"/>
              <a:t>Fitting</a:t>
            </a:r>
            <a:r>
              <a:rPr lang="tr-TR" sz="1500" dirty="0"/>
              <a:t> algoritmasına uygun hale getirilir.</a:t>
            </a:r>
          </a:p>
          <a:p>
            <a:pPr marL="0" indent="0" rtl="0">
              <a:lnSpc>
                <a:spcPct val="100000"/>
              </a:lnSpc>
              <a:buNone/>
            </a:pPr>
            <a:r>
              <a:rPr lang="tr-TR" sz="1500" dirty="0"/>
              <a:t>2- Verileri içeren tablo </a:t>
            </a:r>
            <a:r>
              <a:rPr lang="tr-TR" sz="1500" b="1" dirty="0"/>
              <a:t>CSV</a:t>
            </a:r>
            <a:r>
              <a:rPr lang="tr-TR" sz="1500" dirty="0"/>
              <a:t> formatında Matlab programına </a:t>
            </a:r>
            <a:r>
              <a:rPr lang="tr-TR" sz="1500" dirty="0" err="1"/>
              <a:t>import</a:t>
            </a:r>
            <a:r>
              <a:rPr lang="tr-TR" sz="1500" dirty="0"/>
              <a:t> edilir.</a:t>
            </a:r>
          </a:p>
          <a:p>
            <a:pPr marL="0" indent="0" rtl="0">
              <a:lnSpc>
                <a:spcPct val="100000"/>
              </a:lnSpc>
              <a:buNone/>
            </a:pPr>
            <a:r>
              <a:rPr lang="tr-TR" sz="1500" dirty="0"/>
              <a:t>3- Daha sonra verileri içeren (Hedef sütunu hariç) tüm sütunlar normalize edilir. (0 ile 1 veya -1 ile 1 arasına dönüştürülür)</a:t>
            </a:r>
          </a:p>
          <a:p>
            <a:pPr marL="0" indent="0">
              <a:lnSpc>
                <a:spcPct val="100000"/>
              </a:lnSpc>
              <a:buNone/>
            </a:pPr>
            <a:r>
              <a:rPr lang="tr-TR" sz="1500" dirty="0"/>
              <a:t>4- </a:t>
            </a:r>
            <a:r>
              <a:rPr lang="tr-TR" sz="1500" dirty="0" err="1"/>
              <a:t>Matlab’in</a:t>
            </a:r>
            <a:r>
              <a:rPr lang="tr-TR" sz="1500" dirty="0"/>
              <a:t> </a:t>
            </a:r>
            <a:r>
              <a:rPr lang="tr-TR" sz="1500" b="1" dirty="0" err="1">
                <a:latin typeface="Book Antiqua (Gövde)"/>
              </a:rPr>
              <a:t>randperm</a:t>
            </a:r>
            <a:r>
              <a:rPr lang="tr-TR" sz="1500" dirty="0">
                <a:latin typeface="Book Antiqua (Gövde)"/>
              </a:rPr>
              <a:t> fonksiyonu kullanılarak veriler için giriş sayısı kadar rastgele yer açılır</a:t>
            </a:r>
            <a:r>
              <a:rPr lang="tr-TR" sz="1500" dirty="0"/>
              <a:t>.</a:t>
            </a:r>
          </a:p>
          <a:p>
            <a:pPr marL="0" indent="0">
              <a:lnSpc>
                <a:spcPct val="100000"/>
              </a:lnSpc>
              <a:buNone/>
            </a:pPr>
            <a:r>
              <a:rPr lang="tr-TR" sz="1500" dirty="0"/>
              <a:t>5- Veri girişlerinin büyük bir kısmı eğitmek için alındıktan sonra kalan giriş verileri test olarak farklı bir dosyaya alınır. Aynı şekilde Regresyonda kullanacağımız hedef sütunumuzda bulunan verilerin bir kısmı etiketlenmek üzere bir dosyaya alındıktan sonra kalan veriler yine test olarak farklı bir dosyaya alınır.</a:t>
            </a:r>
          </a:p>
          <a:p>
            <a:pPr marL="0" indent="0">
              <a:lnSpc>
                <a:spcPct val="100000"/>
              </a:lnSpc>
              <a:buNone/>
            </a:pPr>
            <a:r>
              <a:rPr lang="tr-TR" sz="1500" dirty="0"/>
              <a:t>6- Gizli katman sayısı, öğrenme oranı, eğitim test validasyon veri oranları ve diğer parametreler belirlenir.</a:t>
            </a:r>
          </a:p>
          <a:p>
            <a:pPr marL="0" indent="0">
              <a:lnSpc>
                <a:spcPct val="100000"/>
              </a:lnSpc>
              <a:buNone/>
            </a:pPr>
            <a:r>
              <a:rPr lang="tr-TR" sz="1500" dirty="0"/>
              <a:t>6- Son olarak verilen </a:t>
            </a:r>
            <a:r>
              <a:rPr lang="tr-TR" sz="1500" b="1" dirty="0"/>
              <a:t>RUN</a:t>
            </a:r>
            <a:r>
              <a:rPr lang="tr-TR" sz="1500" dirty="0"/>
              <a:t> komutuyla işlenmeye başlanır ve elde edilen regresyon grafiği, performans grafiği gibi sonuçlar analiz edilir. Bu işlem 2 türlü gerçekleştirilebilir.</a:t>
            </a:r>
          </a:p>
          <a:p>
            <a:pPr marL="0" indent="0" algn="ctr" rtl="0">
              <a:lnSpc>
                <a:spcPct val="100000"/>
              </a:lnSpc>
              <a:buNone/>
            </a:pPr>
            <a:r>
              <a:rPr lang="tr-TR" sz="1500" dirty="0"/>
              <a:t>	a) </a:t>
            </a:r>
            <a:r>
              <a:rPr lang="tr-TR" sz="1500" b="1" i="1" dirty="0" err="1"/>
              <a:t>train</a:t>
            </a:r>
            <a:r>
              <a:rPr lang="tr-TR" sz="1500" dirty="0"/>
              <a:t> komut seti                                                                    b) </a:t>
            </a:r>
            <a:r>
              <a:rPr lang="tr-TR" sz="1500" b="1" i="1" dirty="0" err="1"/>
              <a:t>nnstart</a:t>
            </a:r>
            <a:r>
              <a:rPr lang="tr-TR" sz="1500" dirty="0"/>
              <a:t> komutu</a:t>
            </a:r>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717694" y="6340151"/>
            <a:ext cx="279919"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9</a:t>
            </a:r>
          </a:p>
        </p:txBody>
      </p:sp>
    </p:spTree>
    <p:extLst>
      <p:ext uri="{BB962C8B-B14F-4D97-AF65-F5344CB8AC3E}">
        <p14:creationId xmlns:p14="http://schemas.microsoft.com/office/powerpoint/2010/main" val="965415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90</a:t>
            </a:r>
          </a:p>
        </p:txBody>
      </p:sp>
      <p:sp>
        <p:nvSpPr>
          <p:cNvPr id="9" name="Başlık 1">
            <a:extLst>
              <a:ext uri="{FF2B5EF4-FFF2-40B4-BE49-F238E27FC236}">
                <a16:creationId xmlns:a16="http://schemas.microsoft.com/office/drawing/2014/main" id="{7C923C75-FF43-658A-0C5B-E4A0B53BF86E}"/>
              </a:ext>
            </a:extLst>
          </p:cNvPr>
          <p:cNvSpPr>
            <a:spLocks noGrp="1"/>
          </p:cNvSpPr>
          <p:nvPr>
            <p:ph type="title"/>
          </p:nvPr>
        </p:nvSpPr>
        <p:spPr>
          <a:xfrm>
            <a:off x="306747" y="590393"/>
            <a:ext cx="9276676" cy="523057"/>
          </a:xfrm>
        </p:spPr>
        <p:txBody>
          <a:bodyPr rtlCol="0">
            <a:normAutofit/>
          </a:bodyPr>
          <a:lstStyle/>
          <a:p>
            <a:r>
              <a:rPr lang="tr-TR" sz="2800" b="1" dirty="0"/>
              <a:t>TEST:</a:t>
            </a:r>
            <a:endParaRPr lang="tr-TR" sz="2800" b="1" i="1" dirty="0"/>
          </a:p>
        </p:txBody>
      </p:sp>
      <p:sp>
        <p:nvSpPr>
          <p:cNvPr id="10" name="Metin kutusu 9">
            <a:extLst>
              <a:ext uri="{FF2B5EF4-FFF2-40B4-BE49-F238E27FC236}">
                <a16:creationId xmlns:a16="http://schemas.microsoft.com/office/drawing/2014/main" id="{DEB90EC6-A5F2-773E-BAB5-AA20DEC3D9DE}"/>
              </a:ext>
            </a:extLst>
          </p:cNvPr>
          <p:cNvSpPr txBox="1"/>
          <p:nvPr/>
        </p:nvSpPr>
        <p:spPr>
          <a:xfrm>
            <a:off x="194387" y="1744780"/>
            <a:ext cx="8868333" cy="369332"/>
          </a:xfrm>
          <a:prstGeom prst="rect">
            <a:avLst/>
          </a:prstGeom>
          <a:noFill/>
        </p:spPr>
        <p:txBody>
          <a:bodyPr wrap="square">
            <a:spAutoFit/>
          </a:bodyPr>
          <a:lstStyle/>
          <a:p>
            <a:r>
              <a:rPr lang="tr-TR" b="1" dirty="0">
                <a:latin typeface="Book Antiqua (Gövde)"/>
                <a:ea typeface="Calibri" panose="020F0502020204030204" pitchFamily="34" charset="0"/>
                <a:cs typeface="Arial" panose="020B0604020202020204" pitchFamily="34" charset="0"/>
              </a:rPr>
              <a:t>Test için yapacağımız ilk işlem kodu çalışma alanına aktarmak (gömmek) olmalı</a:t>
            </a:r>
            <a:endParaRPr lang="tr-TR" dirty="0">
              <a:latin typeface="Book Antiqua (Gövde)"/>
            </a:endParaRPr>
          </a:p>
        </p:txBody>
      </p:sp>
      <p:pic>
        <p:nvPicPr>
          <p:cNvPr id="8" name="Resim 7" descr="metin içeren bir resim&#10;&#10;Açıklama otomatik olarak oluşturuldu">
            <a:extLst>
              <a:ext uri="{FF2B5EF4-FFF2-40B4-BE49-F238E27FC236}">
                <a16:creationId xmlns:a16="http://schemas.microsoft.com/office/drawing/2014/main" id="{7237A5FB-9A0F-886E-E4F6-E347595FA87B}"/>
              </a:ext>
            </a:extLst>
          </p:cNvPr>
          <p:cNvPicPr>
            <a:picLocks noChangeAspect="1"/>
          </p:cNvPicPr>
          <p:nvPr/>
        </p:nvPicPr>
        <p:blipFill>
          <a:blip r:embed="rId4"/>
          <a:stretch>
            <a:fillRect/>
          </a:stretch>
        </p:blipFill>
        <p:spPr>
          <a:xfrm>
            <a:off x="306747" y="2343349"/>
            <a:ext cx="4001094" cy="2400567"/>
          </a:xfrm>
          <a:prstGeom prst="rect">
            <a:avLst/>
          </a:prstGeom>
        </p:spPr>
      </p:pic>
      <p:pic>
        <p:nvPicPr>
          <p:cNvPr id="13" name="Resim 12" descr="metin içeren bir resim&#10;&#10;Açıklama otomatik olarak oluşturuldu">
            <a:extLst>
              <a:ext uri="{FF2B5EF4-FFF2-40B4-BE49-F238E27FC236}">
                <a16:creationId xmlns:a16="http://schemas.microsoft.com/office/drawing/2014/main" id="{8984F420-3D2C-E194-E773-508EBD69C358}"/>
              </a:ext>
            </a:extLst>
          </p:cNvPr>
          <p:cNvPicPr>
            <a:picLocks noChangeAspect="1"/>
          </p:cNvPicPr>
          <p:nvPr/>
        </p:nvPicPr>
        <p:blipFill>
          <a:blip r:embed="rId5"/>
          <a:stretch>
            <a:fillRect/>
          </a:stretch>
        </p:blipFill>
        <p:spPr>
          <a:xfrm>
            <a:off x="4420201" y="2574404"/>
            <a:ext cx="3111795" cy="2040522"/>
          </a:xfrm>
          <a:prstGeom prst="rect">
            <a:avLst/>
          </a:prstGeom>
        </p:spPr>
      </p:pic>
      <p:pic>
        <p:nvPicPr>
          <p:cNvPr id="15" name="Resim 14" descr="metin içeren bir resim&#10;&#10;Açıklama otomatik olarak oluşturuldu">
            <a:extLst>
              <a:ext uri="{FF2B5EF4-FFF2-40B4-BE49-F238E27FC236}">
                <a16:creationId xmlns:a16="http://schemas.microsoft.com/office/drawing/2014/main" id="{4A03FDF7-D21D-5703-0089-477ED8CAEB51}"/>
              </a:ext>
            </a:extLst>
          </p:cNvPr>
          <p:cNvPicPr>
            <a:picLocks noChangeAspect="1"/>
          </p:cNvPicPr>
          <p:nvPr/>
        </p:nvPicPr>
        <p:blipFill>
          <a:blip r:embed="rId6"/>
          <a:stretch>
            <a:fillRect/>
          </a:stretch>
        </p:blipFill>
        <p:spPr>
          <a:xfrm>
            <a:off x="7644356" y="2702593"/>
            <a:ext cx="4397121" cy="1836579"/>
          </a:xfrm>
          <a:prstGeom prst="rect">
            <a:avLst/>
          </a:prstGeom>
        </p:spPr>
      </p:pic>
      <p:sp>
        <p:nvSpPr>
          <p:cNvPr id="16" name="Metin kutusu 15">
            <a:extLst>
              <a:ext uri="{FF2B5EF4-FFF2-40B4-BE49-F238E27FC236}">
                <a16:creationId xmlns:a16="http://schemas.microsoft.com/office/drawing/2014/main" id="{0D9A48F5-4263-C685-6284-AB32391315C1}"/>
              </a:ext>
            </a:extLst>
          </p:cNvPr>
          <p:cNvSpPr txBox="1"/>
          <p:nvPr/>
        </p:nvSpPr>
        <p:spPr>
          <a:xfrm>
            <a:off x="5473612" y="5329983"/>
            <a:ext cx="3589108" cy="646331"/>
          </a:xfrm>
          <a:prstGeom prst="rect">
            <a:avLst/>
          </a:prstGeom>
          <a:noFill/>
        </p:spPr>
        <p:txBody>
          <a:bodyPr wrap="square">
            <a:spAutoFit/>
          </a:bodyPr>
          <a:lstStyle/>
          <a:p>
            <a:r>
              <a:rPr lang="tr-TR" dirty="0">
                <a:latin typeface="Book Antiqua (Gövde)"/>
              </a:rPr>
              <a:t>Net_1 adıyla aktardıktan sonra net1 adıyla dışarıya alıyoruz.</a:t>
            </a:r>
          </a:p>
        </p:txBody>
      </p:sp>
      <p:pic>
        <p:nvPicPr>
          <p:cNvPr id="18" name="Resim 17" descr="metin içeren bir resim&#10;&#10;Açıklama otomatik olarak oluşturuldu">
            <a:extLst>
              <a:ext uri="{FF2B5EF4-FFF2-40B4-BE49-F238E27FC236}">
                <a16:creationId xmlns:a16="http://schemas.microsoft.com/office/drawing/2014/main" id="{AE86F9C6-CCA9-C99D-0AE2-7F5197D199A6}"/>
              </a:ext>
            </a:extLst>
          </p:cNvPr>
          <p:cNvPicPr>
            <a:picLocks noChangeAspect="1"/>
          </p:cNvPicPr>
          <p:nvPr/>
        </p:nvPicPr>
        <p:blipFill rotWithShape="1">
          <a:blip r:embed="rId7"/>
          <a:srcRect t="3994" b="4664"/>
          <a:stretch/>
        </p:blipFill>
        <p:spPr>
          <a:xfrm>
            <a:off x="381837" y="5204208"/>
            <a:ext cx="5069437" cy="897882"/>
          </a:xfrm>
          <a:prstGeom prst="rect">
            <a:avLst/>
          </a:prstGeom>
        </p:spPr>
      </p:pic>
    </p:spTree>
    <p:extLst>
      <p:ext uri="{BB962C8B-B14F-4D97-AF65-F5344CB8AC3E}">
        <p14:creationId xmlns:p14="http://schemas.microsoft.com/office/powerpoint/2010/main" val="1669084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A" sz="2400" b="1" dirty="0">
                <a:solidFill>
                  <a:schemeClr val="accent1">
                    <a:lumMod val="75000"/>
                  </a:schemeClr>
                </a:solidFill>
              </a:rPr>
              <a:t>91</a:t>
            </a:r>
            <a:endParaRPr lang="tr-TR" sz="2400" b="1" dirty="0">
              <a:solidFill>
                <a:schemeClr val="accent1">
                  <a:lumMod val="75000"/>
                </a:schemeClr>
              </a:solidFill>
            </a:endParaRPr>
          </a:p>
        </p:txBody>
      </p:sp>
      <p:sp>
        <p:nvSpPr>
          <p:cNvPr id="9" name="Başlık 1">
            <a:extLst>
              <a:ext uri="{FF2B5EF4-FFF2-40B4-BE49-F238E27FC236}">
                <a16:creationId xmlns:a16="http://schemas.microsoft.com/office/drawing/2014/main" id="{7C923C75-FF43-658A-0C5B-E4A0B53BF86E}"/>
              </a:ext>
            </a:extLst>
          </p:cNvPr>
          <p:cNvSpPr>
            <a:spLocks noGrp="1"/>
          </p:cNvSpPr>
          <p:nvPr>
            <p:ph type="title"/>
          </p:nvPr>
        </p:nvSpPr>
        <p:spPr>
          <a:xfrm>
            <a:off x="306747" y="590393"/>
            <a:ext cx="9276676" cy="523057"/>
          </a:xfrm>
        </p:spPr>
        <p:txBody>
          <a:bodyPr rtlCol="0">
            <a:normAutofit/>
          </a:bodyPr>
          <a:lstStyle/>
          <a:p>
            <a:r>
              <a:rPr lang="tr-TR" sz="2800" b="1" i="1" dirty="0"/>
              <a:t>Deneme1:</a:t>
            </a:r>
          </a:p>
        </p:txBody>
      </p:sp>
      <p:sp>
        <p:nvSpPr>
          <p:cNvPr id="10" name="Metin kutusu 9">
            <a:extLst>
              <a:ext uri="{FF2B5EF4-FFF2-40B4-BE49-F238E27FC236}">
                <a16:creationId xmlns:a16="http://schemas.microsoft.com/office/drawing/2014/main" id="{DEB90EC6-A5F2-773E-BAB5-AA20DEC3D9DE}"/>
              </a:ext>
            </a:extLst>
          </p:cNvPr>
          <p:cNvSpPr txBox="1"/>
          <p:nvPr/>
        </p:nvSpPr>
        <p:spPr>
          <a:xfrm>
            <a:off x="194387" y="1732962"/>
            <a:ext cx="10918372" cy="369332"/>
          </a:xfrm>
          <a:prstGeom prst="rect">
            <a:avLst/>
          </a:prstGeom>
          <a:noFill/>
        </p:spPr>
        <p:txBody>
          <a:bodyPr wrap="square">
            <a:spAutoFit/>
          </a:bodyPr>
          <a:lstStyle/>
          <a:p>
            <a:r>
              <a:rPr lang="tr-TR" b="1" dirty="0">
                <a:latin typeface="Book Antiqua (Gövde)"/>
                <a:ea typeface="Calibri" panose="020F0502020204030204" pitchFamily="34" charset="0"/>
                <a:cs typeface="Arial" panose="020B0604020202020204" pitchFamily="34" charset="0"/>
              </a:rPr>
              <a:t>İlk deneme için veri setimizin </a:t>
            </a:r>
            <a:r>
              <a:rPr lang="ar-SA" b="1" dirty="0">
                <a:latin typeface="Book Antiqua (Gövde)"/>
                <a:ea typeface="Calibri" panose="020F0502020204030204" pitchFamily="34" charset="0"/>
                <a:cs typeface="Arial" panose="020B0604020202020204" pitchFamily="34" charset="0"/>
              </a:rPr>
              <a:t>1</a:t>
            </a:r>
            <a:r>
              <a:rPr lang="tr-TR" b="1" dirty="0">
                <a:latin typeface="Book Antiqua (Gövde)"/>
                <a:ea typeface="Calibri" panose="020F0502020204030204" pitchFamily="34" charset="0"/>
                <a:cs typeface="Arial" panose="020B0604020202020204" pitchFamily="34" charset="0"/>
              </a:rPr>
              <a:t>. satırını (1x</a:t>
            </a:r>
            <a:r>
              <a:rPr lang="ar-SA" b="1" dirty="0">
                <a:latin typeface="Book Antiqua (Gövde)"/>
                <a:ea typeface="Calibri" panose="020F0502020204030204" pitchFamily="34" charset="0"/>
                <a:cs typeface="Arial" panose="020B0604020202020204" pitchFamily="34" charset="0"/>
              </a:rPr>
              <a:t>6</a:t>
            </a:r>
            <a:r>
              <a:rPr lang="tr-TR" b="1" dirty="0">
                <a:latin typeface="Book Antiqua (Gövde)"/>
                <a:ea typeface="Calibri" panose="020F0502020204030204" pitchFamily="34" charset="0"/>
                <a:cs typeface="Arial" panose="020B0604020202020204" pitchFamily="34" charset="0"/>
              </a:rPr>
              <a:t>) alıyoruz ve sonucun 432’ye yakın olmasını bekliyoruz</a:t>
            </a:r>
            <a:endParaRPr lang="tr-TR" dirty="0">
              <a:latin typeface="Book Antiqua (Gövde)"/>
            </a:endParaRPr>
          </a:p>
        </p:txBody>
      </p:sp>
      <p:sp>
        <p:nvSpPr>
          <p:cNvPr id="22" name="Metin kutusu 21">
            <a:extLst>
              <a:ext uri="{FF2B5EF4-FFF2-40B4-BE49-F238E27FC236}">
                <a16:creationId xmlns:a16="http://schemas.microsoft.com/office/drawing/2014/main" id="{D2D1069A-864A-444C-6220-3DEDA051EBE3}"/>
              </a:ext>
            </a:extLst>
          </p:cNvPr>
          <p:cNvSpPr txBox="1"/>
          <p:nvPr/>
        </p:nvSpPr>
        <p:spPr>
          <a:xfrm>
            <a:off x="306747" y="5524433"/>
            <a:ext cx="10534573" cy="646331"/>
          </a:xfrm>
          <a:prstGeom prst="rect">
            <a:avLst/>
          </a:prstGeom>
          <a:noFill/>
        </p:spPr>
        <p:txBody>
          <a:bodyPr wrap="square">
            <a:spAutoFit/>
          </a:bodyPr>
          <a:lstStyle/>
          <a:p>
            <a:r>
              <a:rPr lang="tr-TR" b="1" dirty="0">
                <a:latin typeface="Book Antiqua (Gövde)"/>
                <a:ea typeface="Calibri" panose="020F0502020204030204" pitchFamily="34" charset="0"/>
                <a:cs typeface="Arial" panose="020B0604020202020204" pitchFamily="34" charset="0"/>
              </a:rPr>
              <a:t>Beklenilen sonuç: </a:t>
            </a:r>
            <a:r>
              <a:rPr lang="tr-TR" b="1" dirty="0">
                <a:solidFill>
                  <a:srgbClr val="0070C0"/>
                </a:solidFill>
                <a:latin typeface="Book Antiqua (Gövde)"/>
                <a:ea typeface="Calibri" panose="020F0502020204030204" pitchFamily="34" charset="0"/>
                <a:cs typeface="Arial" panose="020B0604020202020204" pitchFamily="34" charset="0"/>
              </a:rPr>
              <a:t>432</a:t>
            </a:r>
            <a:r>
              <a:rPr lang="tr-TR" b="1" dirty="0">
                <a:latin typeface="Book Antiqua (Gövde)"/>
                <a:ea typeface="Calibri" panose="020F0502020204030204" pitchFamily="34" charset="0"/>
                <a:cs typeface="Arial" panose="020B0604020202020204" pitchFamily="34" charset="0"/>
              </a:rPr>
              <a:t>, Elde edilen sonuç: </a:t>
            </a:r>
            <a:r>
              <a:rPr lang="tr-TR" b="1" dirty="0">
                <a:solidFill>
                  <a:srgbClr val="0070C0"/>
                </a:solidFill>
                <a:latin typeface="Book Antiqua (Gövde)"/>
                <a:ea typeface="Calibri" panose="020F0502020204030204" pitchFamily="34" charset="0"/>
                <a:cs typeface="Arial" panose="020B0604020202020204" pitchFamily="34" charset="0"/>
              </a:rPr>
              <a:t>430.68</a:t>
            </a:r>
            <a:r>
              <a:rPr lang="tr-TR" b="1" dirty="0">
                <a:latin typeface="Book Antiqua (Gövde)"/>
                <a:ea typeface="Calibri" panose="020F0502020204030204" pitchFamily="34" charset="0"/>
                <a:cs typeface="Arial" panose="020B0604020202020204" pitchFamily="34" charset="0"/>
              </a:rPr>
              <a:t>.</a:t>
            </a:r>
          </a:p>
          <a:p>
            <a:r>
              <a:rPr lang="tr-TR" b="1" dirty="0">
                <a:latin typeface="Book Antiqua (Gövde)"/>
                <a:ea typeface="Calibri" panose="020F0502020204030204" pitchFamily="34" charset="0"/>
                <a:cs typeface="Arial" panose="020B0604020202020204" pitchFamily="34" charset="0"/>
              </a:rPr>
              <a:t>Deneme 1: </a:t>
            </a:r>
            <a:r>
              <a:rPr lang="tr-TR" b="1" dirty="0">
                <a:solidFill>
                  <a:srgbClr val="00B050"/>
                </a:solidFill>
                <a:latin typeface="Book Antiqua (Gövde)"/>
                <a:ea typeface="Calibri" panose="020F0502020204030204" pitchFamily="34" charset="0"/>
                <a:cs typeface="Arial" panose="020B0604020202020204" pitchFamily="34" charset="0"/>
              </a:rPr>
              <a:t>BAŞARILI</a:t>
            </a:r>
            <a:endParaRPr lang="tr-TR" dirty="0">
              <a:solidFill>
                <a:srgbClr val="00B050"/>
              </a:solidFill>
              <a:latin typeface="Book Antiqua (Gövde)"/>
            </a:endParaRPr>
          </a:p>
        </p:txBody>
      </p:sp>
      <p:pic>
        <p:nvPicPr>
          <p:cNvPr id="4" name="Resim 3" descr="tablo içeren bir resim&#10;&#10;Açıklama otomatik olarak oluşturuldu">
            <a:extLst>
              <a:ext uri="{FF2B5EF4-FFF2-40B4-BE49-F238E27FC236}">
                <a16:creationId xmlns:a16="http://schemas.microsoft.com/office/drawing/2014/main" id="{81029FFF-40D4-5241-094D-14EDDED358D7}"/>
              </a:ext>
            </a:extLst>
          </p:cNvPr>
          <p:cNvPicPr>
            <a:picLocks noChangeAspect="1"/>
          </p:cNvPicPr>
          <p:nvPr/>
        </p:nvPicPr>
        <p:blipFill>
          <a:blip r:embed="rId4"/>
          <a:stretch>
            <a:fillRect/>
          </a:stretch>
        </p:blipFill>
        <p:spPr>
          <a:xfrm>
            <a:off x="306746" y="2285453"/>
            <a:ext cx="6616567" cy="2119826"/>
          </a:xfrm>
          <a:prstGeom prst="rect">
            <a:avLst/>
          </a:prstGeom>
        </p:spPr>
      </p:pic>
      <p:pic>
        <p:nvPicPr>
          <p:cNvPr id="12" name="Resim 11">
            <a:extLst>
              <a:ext uri="{FF2B5EF4-FFF2-40B4-BE49-F238E27FC236}">
                <a16:creationId xmlns:a16="http://schemas.microsoft.com/office/drawing/2014/main" id="{5FC3A8E9-BEA5-4B20-9096-7E321EB7767B}"/>
              </a:ext>
            </a:extLst>
          </p:cNvPr>
          <p:cNvPicPr>
            <a:picLocks noChangeAspect="1"/>
          </p:cNvPicPr>
          <p:nvPr/>
        </p:nvPicPr>
        <p:blipFill>
          <a:blip r:embed="rId5"/>
          <a:stretch>
            <a:fillRect/>
          </a:stretch>
        </p:blipFill>
        <p:spPr>
          <a:xfrm>
            <a:off x="8858115" y="4641593"/>
            <a:ext cx="2860358" cy="646331"/>
          </a:xfrm>
          <a:prstGeom prst="rect">
            <a:avLst/>
          </a:prstGeom>
        </p:spPr>
      </p:pic>
      <p:pic>
        <p:nvPicPr>
          <p:cNvPr id="15" name="Resim 14" descr="metin içeren bir resim&#10;&#10;Açıklama otomatik olarak oluşturuldu">
            <a:extLst>
              <a:ext uri="{FF2B5EF4-FFF2-40B4-BE49-F238E27FC236}">
                <a16:creationId xmlns:a16="http://schemas.microsoft.com/office/drawing/2014/main" id="{6F3A4EC0-200B-73B3-4D86-69BBBF38C736}"/>
              </a:ext>
            </a:extLst>
          </p:cNvPr>
          <p:cNvPicPr>
            <a:picLocks noChangeAspect="1"/>
          </p:cNvPicPr>
          <p:nvPr/>
        </p:nvPicPr>
        <p:blipFill>
          <a:blip r:embed="rId6"/>
          <a:stretch>
            <a:fillRect/>
          </a:stretch>
        </p:blipFill>
        <p:spPr>
          <a:xfrm>
            <a:off x="306746" y="4632688"/>
            <a:ext cx="8361392" cy="695847"/>
          </a:xfrm>
          <a:prstGeom prst="rect">
            <a:avLst/>
          </a:prstGeom>
        </p:spPr>
      </p:pic>
    </p:spTree>
    <p:extLst>
      <p:ext uri="{BB962C8B-B14F-4D97-AF65-F5344CB8AC3E}">
        <p14:creationId xmlns:p14="http://schemas.microsoft.com/office/powerpoint/2010/main" val="2383127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92</a:t>
            </a:r>
          </a:p>
        </p:txBody>
      </p:sp>
      <p:sp>
        <p:nvSpPr>
          <p:cNvPr id="9" name="Başlık 1">
            <a:extLst>
              <a:ext uri="{FF2B5EF4-FFF2-40B4-BE49-F238E27FC236}">
                <a16:creationId xmlns:a16="http://schemas.microsoft.com/office/drawing/2014/main" id="{7C923C75-FF43-658A-0C5B-E4A0B53BF86E}"/>
              </a:ext>
            </a:extLst>
          </p:cNvPr>
          <p:cNvSpPr>
            <a:spLocks noGrp="1"/>
          </p:cNvSpPr>
          <p:nvPr>
            <p:ph type="title"/>
          </p:nvPr>
        </p:nvSpPr>
        <p:spPr>
          <a:xfrm>
            <a:off x="306747" y="590393"/>
            <a:ext cx="9276676" cy="523057"/>
          </a:xfrm>
        </p:spPr>
        <p:txBody>
          <a:bodyPr rtlCol="0">
            <a:normAutofit/>
          </a:bodyPr>
          <a:lstStyle/>
          <a:p>
            <a:r>
              <a:rPr lang="tr-TR" sz="2800" b="1" i="1" dirty="0"/>
              <a:t>Deneme2:</a:t>
            </a:r>
          </a:p>
        </p:txBody>
      </p:sp>
      <p:sp>
        <p:nvSpPr>
          <p:cNvPr id="22" name="Metin kutusu 21">
            <a:extLst>
              <a:ext uri="{FF2B5EF4-FFF2-40B4-BE49-F238E27FC236}">
                <a16:creationId xmlns:a16="http://schemas.microsoft.com/office/drawing/2014/main" id="{D2D1069A-864A-444C-6220-3DEDA051EBE3}"/>
              </a:ext>
            </a:extLst>
          </p:cNvPr>
          <p:cNvSpPr txBox="1"/>
          <p:nvPr/>
        </p:nvSpPr>
        <p:spPr>
          <a:xfrm>
            <a:off x="306747" y="5524433"/>
            <a:ext cx="10534573" cy="646331"/>
          </a:xfrm>
          <a:prstGeom prst="rect">
            <a:avLst/>
          </a:prstGeom>
          <a:noFill/>
        </p:spPr>
        <p:txBody>
          <a:bodyPr wrap="square">
            <a:spAutoFit/>
          </a:bodyPr>
          <a:lstStyle/>
          <a:p>
            <a:r>
              <a:rPr lang="tr-TR" b="1" dirty="0">
                <a:latin typeface="Book Antiqua (Gövde)"/>
                <a:ea typeface="Calibri" panose="020F0502020204030204" pitchFamily="34" charset="0"/>
                <a:cs typeface="Arial" panose="020B0604020202020204" pitchFamily="34" charset="0"/>
              </a:rPr>
              <a:t>Beklenilen sonuç:</a:t>
            </a:r>
            <a:r>
              <a:rPr lang="tr-TR" b="1" dirty="0">
                <a:solidFill>
                  <a:srgbClr val="0070C0"/>
                </a:solidFill>
                <a:latin typeface="Book Antiqua (Gövde)"/>
                <a:ea typeface="Calibri" panose="020F0502020204030204" pitchFamily="34" charset="0"/>
                <a:cs typeface="Arial" panose="020B0604020202020204" pitchFamily="34" charset="0"/>
              </a:rPr>
              <a:t> 0.06</a:t>
            </a:r>
            <a:r>
              <a:rPr lang="tr-TR" b="1" dirty="0">
                <a:latin typeface="Book Antiqua (Gövde)"/>
                <a:ea typeface="Calibri" panose="020F0502020204030204" pitchFamily="34" charset="0"/>
                <a:cs typeface="Arial" panose="020B0604020202020204" pitchFamily="34" charset="0"/>
              </a:rPr>
              <a:t>, Elde edilen sonuç: </a:t>
            </a:r>
            <a:r>
              <a:rPr lang="tr-TR" b="1" dirty="0">
                <a:solidFill>
                  <a:srgbClr val="0070C0"/>
                </a:solidFill>
                <a:latin typeface="Book Antiqua (Gövde)"/>
                <a:ea typeface="Calibri" panose="020F0502020204030204" pitchFamily="34" charset="0"/>
                <a:cs typeface="Arial" panose="020B0604020202020204" pitchFamily="34" charset="0"/>
              </a:rPr>
              <a:t>-4.78</a:t>
            </a:r>
            <a:r>
              <a:rPr lang="tr-TR" b="1" dirty="0">
                <a:latin typeface="Book Antiqua (Gövde)"/>
                <a:ea typeface="Calibri" panose="020F0502020204030204" pitchFamily="34" charset="0"/>
                <a:cs typeface="Arial" panose="020B0604020202020204" pitchFamily="34" charset="0"/>
              </a:rPr>
              <a:t>.</a:t>
            </a:r>
          </a:p>
          <a:p>
            <a:r>
              <a:rPr lang="tr-TR" b="1" dirty="0">
                <a:latin typeface="Book Antiqua (Gövde)"/>
                <a:ea typeface="Calibri" panose="020F0502020204030204" pitchFamily="34" charset="0"/>
                <a:cs typeface="Arial" panose="020B0604020202020204" pitchFamily="34" charset="0"/>
              </a:rPr>
              <a:t>Deneme 2: </a:t>
            </a:r>
            <a:r>
              <a:rPr lang="tr-TR" b="1" dirty="0">
                <a:solidFill>
                  <a:srgbClr val="00B050"/>
                </a:solidFill>
                <a:latin typeface="Book Antiqua (Gövde)"/>
                <a:ea typeface="Calibri" panose="020F0502020204030204" pitchFamily="34" charset="0"/>
                <a:cs typeface="Arial" panose="020B0604020202020204" pitchFamily="34" charset="0"/>
              </a:rPr>
              <a:t>BAŞARILI</a:t>
            </a:r>
            <a:endParaRPr lang="tr-TR" dirty="0">
              <a:solidFill>
                <a:srgbClr val="00B050"/>
              </a:solidFill>
              <a:latin typeface="Book Antiqua (Gövde)"/>
            </a:endParaRPr>
          </a:p>
        </p:txBody>
      </p:sp>
      <p:pic>
        <p:nvPicPr>
          <p:cNvPr id="5" name="Resim 4">
            <a:extLst>
              <a:ext uri="{FF2B5EF4-FFF2-40B4-BE49-F238E27FC236}">
                <a16:creationId xmlns:a16="http://schemas.microsoft.com/office/drawing/2014/main" id="{EFE14B84-7CF2-0FE4-96B8-0E08B9665695}"/>
              </a:ext>
            </a:extLst>
          </p:cNvPr>
          <p:cNvPicPr>
            <a:picLocks noChangeAspect="1"/>
          </p:cNvPicPr>
          <p:nvPr/>
        </p:nvPicPr>
        <p:blipFill>
          <a:blip r:embed="rId4"/>
          <a:stretch>
            <a:fillRect/>
          </a:stretch>
        </p:blipFill>
        <p:spPr>
          <a:xfrm>
            <a:off x="306746" y="4606296"/>
            <a:ext cx="8282265" cy="572194"/>
          </a:xfrm>
          <a:prstGeom prst="rect">
            <a:avLst/>
          </a:prstGeom>
        </p:spPr>
      </p:pic>
      <p:pic>
        <p:nvPicPr>
          <p:cNvPr id="11" name="Resim 10">
            <a:extLst>
              <a:ext uri="{FF2B5EF4-FFF2-40B4-BE49-F238E27FC236}">
                <a16:creationId xmlns:a16="http://schemas.microsoft.com/office/drawing/2014/main" id="{034CE98C-2C6C-99C2-1A6D-FACD33ECDEFD}"/>
              </a:ext>
            </a:extLst>
          </p:cNvPr>
          <p:cNvPicPr>
            <a:picLocks noChangeAspect="1"/>
          </p:cNvPicPr>
          <p:nvPr/>
        </p:nvPicPr>
        <p:blipFill>
          <a:blip r:embed="rId5"/>
          <a:stretch>
            <a:fillRect/>
          </a:stretch>
        </p:blipFill>
        <p:spPr>
          <a:xfrm>
            <a:off x="8862589" y="4606296"/>
            <a:ext cx="2576743" cy="583157"/>
          </a:xfrm>
          <a:prstGeom prst="rect">
            <a:avLst/>
          </a:prstGeom>
        </p:spPr>
      </p:pic>
      <p:pic>
        <p:nvPicPr>
          <p:cNvPr id="14" name="Resim 13" descr="tablo içeren bir resim&#10;&#10;Açıklama otomatik olarak oluşturuldu">
            <a:extLst>
              <a:ext uri="{FF2B5EF4-FFF2-40B4-BE49-F238E27FC236}">
                <a16:creationId xmlns:a16="http://schemas.microsoft.com/office/drawing/2014/main" id="{96982B04-2322-28FB-DC91-0DABC7ABA88E}"/>
              </a:ext>
            </a:extLst>
          </p:cNvPr>
          <p:cNvPicPr>
            <a:picLocks noChangeAspect="1"/>
          </p:cNvPicPr>
          <p:nvPr/>
        </p:nvPicPr>
        <p:blipFill>
          <a:blip r:embed="rId6"/>
          <a:stretch>
            <a:fillRect/>
          </a:stretch>
        </p:blipFill>
        <p:spPr>
          <a:xfrm>
            <a:off x="306747" y="2251160"/>
            <a:ext cx="5448772" cy="1935648"/>
          </a:xfrm>
          <a:prstGeom prst="rect">
            <a:avLst/>
          </a:prstGeom>
        </p:spPr>
      </p:pic>
      <p:sp>
        <p:nvSpPr>
          <p:cNvPr id="16" name="Metin kutusu 15">
            <a:extLst>
              <a:ext uri="{FF2B5EF4-FFF2-40B4-BE49-F238E27FC236}">
                <a16:creationId xmlns:a16="http://schemas.microsoft.com/office/drawing/2014/main" id="{C9DC597F-A16A-9E53-4E35-E8F505269CCB}"/>
              </a:ext>
            </a:extLst>
          </p:cNvPr>
          <p:cNvSpPr txBox="1"/>
          <p:nvPr/>
        </p:nvSpPr>
        <p:spPr>
          <a:xfrm>
            <a:off x="194386" y="1732962"/>
            <a:ext cx="11244945" cy="369332"/>
          </a:xfrm>
          <a:prstGeom prst="rect">
            <a:avLst/>
          </a:prstGeom>
          <a:noFill/>
        </p:spPr>
        <p:txBody>
          <a:bodyPr wrap="square">
            <a:spAutoFit/>
          </a:bodyPr>
          <a:lstStyle/>
          <a:p>
            <a:r>
              <a:rPr lang="tr-TR" b="1" dirty="0">
                <a:latin typeface="Book Antiqua (Gövde)"/>
                <a:ea typeface="Calibri" panose="020F0502020204030204" pitchFamily="34" charset="0"/>
                <a:cs typeface="Arial" panose="020B0604020202020204" pitchFamily="34" charset="0"/>
              </a:rPr>
              <a:t>İkinci deneme için veri setimizin 7. satırını (1x</a:t>
            </a:r>
            <a:r>
              <a:rPr lang="ar-SA" b="1" dirty="0">
                <a:latin typeface="Book Antiqua (Gövde)"/>
                <a:ea typeface="Calibri" panose="020F0502020204030204" pitchFamily="34" charset="0"/>
                <a:cs typeface="Arial" panose="020B0604020202020204" pitchFamily="34" charset="0"/>
              </a:rPr>
              <a:t>6</a:t>
            </a:r>
            <a:r>
              <a:rPr lang="tr-TR" b="1" dirty="0">
                <a:latin typeface="Book Antiqua (Gövde)"/>
                <a:ea typeface="Calibri" panose="020F0502020204030204" pitchFamily="34" charset="0"/>
                <a:cs typeface="Arial" panose="020B0604020202020204" pitchFamily="34" charset="0"/>
              </a:rPr>
              <a:t>) alıyoruz ve sonucun 0.06’ya yakın olmasını bekliyoruz</a:t>
            </a:r>
            <a:endParaRPr lang="tr-TR" dirty="0">
              <a:latin typeface="Book Antiqua (Gövde)"/>
            </a:endParaRPr>
          </a:p>
        </p:txBody>
      </p:sp>
    </p:spTree>
    <p:extLst>
      <p:ext uri="{BB962C8B-B14F-4D97-AF65-F5344CB8AC3E}">
        <p14:creationId xmlns:p14="http://schemas.microsoft.com/office/powerpoint/2010/main" val="263731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93</a:t>
            </a:r>
          </a:p>
        </p:txBody>
      </p:sp>
      <p:sp>
        <p:nvSpPr>
          <p:cNvPr id="9" name="Başlık 1">
            <a:extLst>
              <a:ext uri="{FF2B5EF4-FFF2-40B4-BE49-F238E27FC236}">
                <a16:creationId xmlns:a16="http://schemas.microsoft.com/office/drawing/2014/main" id="{7C923C75-FF43-658A-0C5B-E4A0B53BF86E}"/>
              </a:ext>
            </a:extLst>
          </p:cNvPr>
          <p:cNvSpPr>
            <a:spLocks noGrp="1"/>
          </p:cNvSpPr>
          <p:nvPr>
            <p:ph type="title"/>
          </p:nvPr>
        </p:nvSpPr>
        <p:spPr>
          <a:xfrm>
            <a:off x="306747" y="590393"/>
            <a:ext cx="9276676" cy="523057"/>
          </a:xfrm>
        </p:spPr>
        <p:txBody>
          <a:bodyPr rtlCol="0">
            <a:normAutofit/>
          </a:bodyPr>
          <a:lstStyle/>
          <a:p>
            <a:r>
              <a:rPr lang="tr-TR" sz="2800" b="1" i="1" dirty="0"/>
              <a:t>Deneme3:</a:t>
            </a:r>
          </a:p>
        </p:txBody>
      </p:sp>
      <p:sp>
        <p:nvSpPr>
          <p:cNvPr id="22" name="Metin kutusu 21">
            <a:extLst>
              <a:ext uri="{FF2B5EF4-FFF2-40B4-BE49-F238E27FC236}">
                <a16:creationId xmlns:a16="http://schemas.microsoft.com/office/drawing/2014/main" id="{D2D1069A-864A-444C-6220-3DEDA051EBE3}"/>
              </a:ext>
            </a:extLst>
          </p:cNvPr>
          <p:cNvSpPr txBox="1"/>
          <p:nvPr/>
        </p:nvSpPr>
        <p:spPr>
          <a:xfrm>
            <a:off x="306747" y="5524433"/>
            <a:ext cx="10534573" cy="646331"/>
          </a:xfrm>
          <a:prstGeom prst="rect">
            <a:avLst/>
          </a:prstGeom>
          <a:noFill/>
        </p:spPr>
        <p:txBody>
          <a:bodyPr wrap="square">
            <a:spAutoFit/>
          </a:bodyPr>
          <a:lstStyle/>
          <a:p>
            <a:r>
              <a:rPr lang="tr-TR" b="1" dirty="0">
                <a:latin typeface="Book Antiqua (Gövde)"/>
                <a:ea typeface="Calibri" panose="020F0502020204030204" pitchFamily="34" charset="0"/>
                <a:cs typeface="Arial" panose="020B0604020202020204" pitchFamily="34" charset="0"/>
              </a:rPr>
              <a:t>Beklenilen sonuç:</a:t>
            </a:r>
            <a:r>
              <a:rPr lang="tr-TR" b="1" dirty="0">
                <a:solidFill>
                  <a:srgbClr val="0070C0"/>
                </a:solidFill>
                <a:latin typeface="Book Antiqua (Gövde)"/>
                <a:ea typeface="Calibri" panose="020F0502020204030204" pitchFamily="34" charset="0"/>
                <a:cs typeface="Arial" panose="020B0604020202020204" pitchFamily="34" charset="0"/>
              </a:rPr>
              <a:t> 107</a:t>
            </a:r>
            <a:r>
              <a:rPr lang="tr-TR" b="1" dirty="0">
                <a:latin typeface="Book Antiqua (Gövde)"/>
                <a:ea typeface="Calibri" panose="020F0502020204030204" pitchFamily="34" charset="0"/>
                <a:cs typeface="Arial" panose="020B0604020202020204" pitchFamily="34" charset="0"/>
              </a:rPr>
              <a:t>, Elde edilen sonuç: </a:t>
            </a:r>
            <a:r>
              <a:rPr lang="tr-TR" b="1" dirty="0">
                <a:solidFill>
                  <a:srgbClr val="0070C0"/>
                </a:solidFill>
                <a:latin typeface="Book Antiqua (Gövde)"/>
                <a:ea typeface="Calibri" panose="020F0502020204030204" pitchFamily="34" charset="0"/>
                <a:cs typeface="Arial" panose="020B0604020202020204" pitchFamily="34" charset="0"/>
              </a:rPr>
              <a:t>106.34</a:t>
            </a:r>
            <a:r>
              <a:rPr lang="tr-TR" b="1" dirty="0">
                <a:latin typeface="Book Antiqua (Gövde)"/>
                <a:ea typeface="Calibri" panose="020F0502020204030204" pitchFamily="34" charset="0"/>
                <a:cs typeface="Arial" panose="020B0604020202020204" pitchFamily="34" charset="0"/>
              </a:rPr>
              <a:t>.</a:t>
            </a:r>
          </a:p>
          <a:p>
            <a:r>
              <a:rPr lang="tr-TR" b="1" dirty="0">
                <a:latin typeface="Book Antiqua (Gövde)"/>
                <a:ea typeface="Calibri" panose="020F0502020204030204" pitchFamily="34" charset="0"/>
                <a:cs typeface="Arial" panose="020B0604020202020204" pitchFamily="34" charset="0"/>
              </a:rPr>
              <a:t>Deneme 3: </a:t>
            </a:r>
            <a:r>
              <a:rPr lang="tr-TR" b="1" dirty="0">
                <a:solidFill>
                  <a:srgbClr val="00B050"/>
                </a:solidFill>
                <a:latin typeface="Book Antiqua (Gövde)"/>
                <a:ea typeface="Calibri" panose="020F0502020204030204" pitchFamily="34" charset="0"/>
                <a:cs typeface="Arial" panose="020B0604020202020204" pitchFamily="34" charset="0"/>
              </a:rPr>
              <a:t>BAŞARILI</a:t>
            </a:r>
            <a:endParaRPr lang="tr-TR" dirty="0">
              <a:solidFill>
                <a:srgbClr val="00B050"/>
              </a:solidFill>
              <a:latin typeface="Book Antiqua (Gövde)"/>
            </a:endParaRPr>
          </a:p>
        </p:txBody>
      </p:sp>
      <p:sp>
        <p:nvSpPr>
          <p:cNvPr id="16" name="Metin kutusu 15">
            <a:extLst>
              <a:ext uri="{FF2B5EF4-FFF2-40B4-BE49-F238E27FC236}">
                <a16:creationId xmlns:a16="http://schemas.microsoft.com/office/drawing/2014/main" id="{C9DC597F-A16A-9E53-4E35-E8F505269CCB}"/>
              </a:ext>
            </a:extLst>
          </p:cNvPr>
          <p:cNvSpPr txBox="1"/>
          <p:nvPr/>
        </p:nvSpPr>
        <p:spPr>
          <a:xfrm>
            <a:off x="194386" y="1732962"/>
            <a:ext cx="11244945" cy="369332"/>
          </a:xfrm>
          <a:prstGeom prst="rect">
            <a:avLst/>
          </a:prstGeom>
          <a:noFill/>
        </p:spPr>
        <p:txBody>
          <a:bodyPr wrap="square">
            <a:spAutoFit/>
          </a:bodyPr>
          <a:lstStyle/>
          <a:p>
            <a:r>
              <a:rPr lang="tr-TR" b="1" dirty="0">
                <a:latin typeface="Book Antiqua (Gövde)"/>
                <a:ea typeface="Calibri" panose="020F0502020204030204" pitchFamily="34" charset="0"/>
                <a:cs typeface="Arial" panose="020B0604020202020204" pitchFamily="34" charset="0"/>
              </a:rPr>
              <a:t>Üçüncü deneme için veri setimizin 22. satırını (1x</a:t>
            </a:r>
            <a:r>
              <a:rPr lang="ar-SA" b="1" dirty="0">
                <a:latin typeface="Book Antiqua (Gövde)"/>
                <a:ea typeface="Calibri" panose="020F0502020204030204" pitchFamily="34" charset="0"/>
                <a:cs typeface="Arial" panose="020B0604020202020204" pitchFamily="34" charset="0"/>
              </a:rPr>
              <a:t>6</a:t>
            </a:r>
            <a:r>
              <a:rPr lang="tr-TR" b="1" dirty="0">
                <a:latin typeface="Book Antiqua (Gövde)"/>
                <a:ea typeface="Calibri" panose="020F0502020204030204" pitchFamily="34" charset="0"/>
                <a:cs typeface="Arial" panose="020B0604020202020204" pitchFamily="34" charset="0"/>
              </a:rPr>
              <a:t>) alıyoruz ve sonucun 107’ye yakın olmasını bekliyoruz</a:t>
            </a:r>
            <a:endParaRPr lang="tr-TR" dirty="0">
              <a:latin typeface="Book Antiqua (Gövde)"/>
            </a:endParaRPr>
          </a:p>
        </p:txBody>
      </p:sp>
      <p:pic>
        <p:nvPicPr>
          <p:cNvPr id="4" name="Resim 3">
            <a:extLst>
              <a:ext uri="{FF2B5EF4-FFF2-40B4-BE49-F238E27FC236}">
                <a16:creationId xmlns:a16="http://schemas.microsoft.com/office/drawing/2014/main" id="{3D70A9B7-F528-9910-5B50-5627EF1BA16E}"/>
              </a:ext>
            </a:extLst>
          </p:cNvPr>
          <p:cNvPicPr>
            <a:picLocks noChangeAspect="1"/>
          </p:cNvPicPr>
          <p:nvPr/>
        </p:nvPicPr>
        <p:blipFill>
          <a:blip r:embed="rId4"/>
          <a:stretch>
            <a:fillRect/>
          </a:stretch>
        </p:blipFill>
        <p:spPr>
          <a:xfrm>
            <a:off x="8938133" y="4491206"/>
            <a:ext cx="3096380" cy="646331"/>
          </a:xfrm>
          <a:prstGeom prst="rect">
            <a:avLst/>
          </a:prstGeom>
        </p:spPr>
      </p:pic>
      <p:pic>
        <p:nvPicPr>
          <p:cNvPr id="10" name="Resim 9" descr="metin içeren bir resim&#10;&#10;Açıklama otomatik olarak oluşturuldu">
            <a:extLst>
              <a:ext uri="{FF2B5EF4-FFF2-40B4-BE49-F238E27FC236}">
                <a16:creationId xmlns:a16="http://schemas.microsoft.com/office/drawing/2014/main" id="{CA38F8EE-B879-DF25-E204-0F6666296D4E}"/>
              </a:ext>
            </a:extLst>
          </p:cNvPr>
          <p:cNvPicPr>
            <a:picLocks noChangeAspect="1"/>
          </p:cNvPicPr>
          <p:nvPr/>
        </p:nvPicPr>
        <p:blipFill>
          <a:blip r:embed="rId5"/>
          <a:stretch>
            <a:fillRect/>
          </a:stretch>
        </p:blipFill>
        <p:spPr>
          <a:xfrm>
            <a:off x="306747" y="4491206"/>
            <a:ext cx="8529343" cy="715588"/>
          </a:xfrm>
          <a:prstGeom prst="rect">
            <a:avLst/>
          </a:prstGeom>
        </p:spPr>
      </p:pic>
      <p:pic>
        <p:nvPicPr>
          <p:cNvPr id="13" name="Resim 12" descr="tablo içeren bir resim&#10;&#10;Açıklama otomatik olarak oluşturuldu">
            <a:extLst>
              <a:ext uri="{FF2B5EF4-FFF2-40B4-BE49-F238E27FC236}">
                <a16:creationId xmlns:a16="http://schemas.microsoft.com/office/drawing/2014/main" id="{8D77A6E7-0F3B-6DE3-3373-6568AB70601D}"/>
              </a:ext>
            </a:extLst>
          </p:cNvPr>
          <p:cNvPicPr>
            <a:picLocks noChangeAspect="1"/>
          </p:cNvPicPr>
          <p:nvPr/>
        </p:nvPicPr>
        <p:blipFill>
          <a:blip r:embed="rId6"/>
          <a:stretch>
            <a:fillRect/>
          </a:stretch>
        </p:blipFill>
        <p:spPr>
          <a:xfrm>
            <a:off x="306747" y="2272175"/>
            <a:ext cx="5311600" cy="1920406"/>
          </a:xfrm>
          <a:prstGeom prst="rect">
            <a:avLst/>
          </a:prstGeom>
        </p:spPr>
      </p:pic>
    </p:spTree>
    <p:extLst>
      <p:ext uri="{BB962C8B-B14F-4D97-AF65-F5344CB8AC3E}">
        <p14:creationId xmlns:p14="http://schemas.microsoft.com/office/powerpoint/2010/main" val="339787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4387" y="2031587"/>
            <a:ext cx="11048578" cy="3579503"/>
          </a:xfrm>
        </p:spPr>
        <p:txBody>
          <a:bodyPr rtlCol="0">
            <a:normAutofit/>
          </a:bodyPr>
          <a:lstStyle/>
          <a:p>
            <a:pPr marL="0" indent="0">
              <a:buNone/>
            </a:pPr>
            <a:endParaRPr lang="tr-TR" sz="3300" dirty="0"/>
          </a:p>
          <a:p>
            <a:pPr marL="0" indent="0">
              <a:buNone/>
            </a:pPr>
            <a:endParaRPr lang="tr-TR" sz="3300" dirty="0"/>
          </a:p>
        </p:txBody>
      </p:sp>
      <p:pic>
        <p:nvPicPr>
          <p:cNvPr id="6" name="Resim 5">
            <a:extLst>
              <a:ext uri="{FF2B5EF4-FFF2-40B4-BE49-F238E27FC236}">
                <a16:creationId xmlns:a16="http://schemas.microsoft.com/office/drawing/2014/main" id="{7AEAC8D1-1364-C727-CAE0-53BB76AFB16B}"/>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7" name="Dikdörtgen 6">
            <a:extLst>
              <a:ext uri="{FF2B5EF4-FFF2-40B4-BE49-F238E27FC236}">
                <a16:creationId xmlns:a16="http://schemas.microsoft.com/office/drawing/2014/main" id="{A4E13009-CD98-F2DF-AB57-16EA185D0BF2}"/>
              </a:ext>
            </a:extLst>
          </p:cNvPr>
          <p:cNvSpPr/>
          <p:nvPr/>
        </p:nvSpPr>
        <p:spPr>
          <a:xfrm>
            <a:off x="11439332" y="6340151"/>
            <a:ext cx="558282"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94</a:t>
            </a:r>
          </a:p>
        </p:txBody>
      </p:sp>
      <p:sp>
        <p:nvSpPr>
          <p:cNvPr id="9" name="Başlık 1">
            <a:extLst>
              <a:ext uri="{FF2B5EF4-FFF2-40B4-BE49-F238E27FC236}">
                <a16:creationId xmlns:a16="http://schemas.microsoft.com/office/drawing/2014/main" id="{7C923C75-FF43-658A-0C5B-E4A0B53BF86E}"/>
              </a:ext>
            </a:extLst>
          </p:cNvPr>
          <p:cNvSpPr>
            <a:spLocks noGrp="1"/>
          </p:cNvSpPr>
          <p:nvPr>
            <p:ph type="title"/>
          </p:nvPr>
        </p:nvSpPr>
        <p:spPr>
          <a:xfrm>
            <a:off x="306747" y="590393"/>
            <a:ext cx="10218184" cy="523057"/>
          </a:xfrm>
        </p:spPr>
        <p:txBody>
          <a:bodyPr rtlCol="0">
            <a:noAutofit/>
          </a:bodyPr>
          <a:lstStyle/>
          <a:p>
            <a:pPr>
              <a:lnSpc>
                <a:spcPct val="107000"/>
              </a:lnSpc>
              <a:spcAft>
                <a:spcPts val="800"/>
              </a:spcAft>
            </a:pPr>
            <a:r>
              <a:rPr lang="tr-TR" sz="2600" b="1" dirty="0">
                <a:latin typeface="Book Antiqua (Başlıklar)"/>
                <a:ea typeface="Calibri" panose="020F0502020204030204" pitchFamily="34" charset="0"/>
                <a:cs typeface="Arial" panose="020B0604020202020204" pitchFamily="34" charset="0"/>
              </a:rPr>
              <a:t>SURİYELİ SIĞINMACI</a:t>
            </a:r>
            <a:r>
              <a:rPr lang="tr-TR" sz="2600" b="1" dirty="0">
                <a:effectLst/>
                <a:latin typeface="Book Antiqua (Başlıklar)"/>
                <a:ea typeface="Calibri" panose="020F0502020204030204" pitchFamily="34" charset="0"/>
                <a:cs typeface="Arial" panose="020B0604020202020204" pitchFamily="34" charset="0"/>
              </a:rPr>
              <a:t> REGRESYON ANALİZİ (SONUÇLAR):</a:t>
            </a:r>
            <a:endParaRPr lang="tr-TR" sz="2600" dirty="0">
              <a:effectLst/>
              <a:latin typeface="Book Antiqua (Başlıklar)"/>
              <a:ea typeface="Calibri" panose="020F0502020204030204" pitchFamily="34" charset="0"/>
              <a:cs typeface="Arial" panose="020B0604020202020204" pitchFamily="34" charset="0"/>
            </a:endParaRPr>
          </a:p>
        </p:txBody>
      </p:sp>
      <p:sp>
        <p:nvSpPr>
          <p:cNvPr id="10" name="Metin kutusu 9">
            <a:extLst>
              <a:ext uri="{FF2B5EF4-FFF2-40B4-BE49-F238E27FC236}">
                <a16:creationId xmlns:a16="http://schemas.microsoft.com/office/drawing/2014/main" id="{DEB90EC6-A5F2-773E-BAB5-AA20DEC3D9DE}"/>
              </a:ext>
            </a:extLst>
          </p:cNvPr>
          <p:cNvSpPr txBox="1"/>
          <p:nvPr/>
        </p:nvSpPr>
        <p:spPr>
          <a:xfrm>
            <a:off x="194387" y="1732962"/>
            <a:ext cx="11803226" cy="784830"/>
          </a:xfrm>
          <a:prstGeom prst="rect">
            <a:avLst/>
          </a:prstGeom>
          <a:noFill/>
        </p:spPr>
        <p:txBody>
          <a:bodyPr wrap="square">
            <a:spAutoFit/>
          </a:bodyPr>
          <a:lstStyle/>
          <a:p>
            <a:r>
              <a:rPr lang="tr-TR" sz="1500" dirty="0">
                <a:latin typeface="Book Antiqua (Gövde)"/>
              </a:rPr>
              <a:t>Suriyeli sığınmacılar regresyon projesinde 5 adet test yapılmış olup </a:t>
            </a:r>
            <a:r>
              <a:rPr lang="tr-TR" sz="1500" b="1" dirty="0">
                <a:latin typeface="Book Antiqua (Gövde)"/>
              </a:rPr>
              <a:t>%90 </a:t>
            </a:r>
            <a:r>
              <a:rPr lang="tr-TR" sz="1500" dirty="0">
                <a:latin typeface="Book Antiqua (Gövde)"/>
              </a:rPr>
              <a:t>(4 </a:t>
            </a:r>
            <a:r>
              <a:rPr lang="tr-TR" sz="1500" dirty="0">
                <a:solidFill>
                  <a:srgbClr val="00B050"/>
                </a:solidFill>
                <a:latin typeface="Book Antiqua (Gövde)"/>
              </a:rPr>
              <a:t>başarılı</a:t>
            </a:r>
            <a:r>
              <a:rPr lang="tr-TR" sz="1500" dirty="0">
                <a:latin typeface="Book Antiqua (Gövde)"/>
              </a:rPr>
              <a:t>, 1 </a:t>
            </a:r>
            <a:r>
              <a:rPr lang="tr-TR" sz="1500" dirty="0">
                <a:solidFill>
                  <a:srgbClr val="FF0000"/>
                </a:solidFill>
                <a:latin typeface="Book Antiqua (Gövde)"/>
              </a:rPr>
              <a:t>başarısız</a:t>
            </a:r>
            <a:r>
              <a:rPr lang="tr-TR" sz="1500" dirty="0">
                <a:latin typeface="Book Antiqua (Gövde)"/>
              </a:rPr>
              <a:t>) başarı sağlanmıştır. Bu da Tasarımımızın %10’lık başarısız olduğunu gösterir ki elde ettiğimiz regresyon grafiklerinde ortalama %87 başarı oranı aldığımızı ve yapılan bu testlerle </a:t>
            </a:r>
            <a:r>
              <a:rPr lang="tr-TR" sz="1500" b="1" dirty="0">
                <a:latin typeface="Book Antiqua (Gövde)"/>
              </a:rPr>
              <a:t>tutarlı</a:t>
            </a:r>
            <a:r>
              <a:rPr lang="tr-TR" sz="1500" dirty="0">
                <a:latin typeface="Book Antiqua (Gövde)"/>
              </a:rPr>
              <a:t> olduğunu göstermektedir.</a:t>
            </a:r>
          </a:p>
        </p:txBody>
      </p:sp>
      <p:sp>
        <p:nvSpPr>
          <p:cNvPr id="2" name="Metin kutusu 1">
            <a:extLst>
              <a:ext uri="{FF2B5EF4-FFF2-40B4-BE49-F238E27FC236}">
                <a16:creationId xmlns:a16="http://schemas.microsoft.com/office/drawing/2014/main" id="{8A737016-CCDD-4C3F-9CC7-7D3E9AE2242A}"/>
              </a:ext>
            </a:extLst>
          </p:cNvPr>
          <p:cNvSpPr txBox="1"/>
          <p:nvPr/>
        </p:nvSpPr>
        <p:spPr>
          <a:xfrm>
            <a:off x="194387" y="2511627"/>
            <a:ext cx="2670111" cy="369332"/>
          </a:xfrm>
          <a:prstGeom prst="rect">
            <a:avLst/>
          </a:prstGeom>
          <a:noFill/>
        </p:spPr>
        <p:txBody>
          <a:bodyPr wrap="square">
            <a:spAutoFit/>
          </a:bodyPr>
          <a:lstStyle/>
          <a:p>
            <a:r>
              <a:rPr lang="tr-TR" b="1" dirty="0" err="1">
                <a:latin typeface="Book Antiqua (Gövde)"/>
              </a:rPr>
              <a:t>nntool</a:t>
            </a:r>
            <a:r>
              <a:rPr lang="tr-TR" b="1" dirty="0">
                <a:latin typeface="Book Antiqua (Gövde)"/>
              </a:rPr>
              <a:t> </a:t>
            </a:r>
            <a:r>
              <a:rPr lang="tr-TR" dirty="0">
                <a:latin typeface="Book Antiqua (Gövde)"/>
              </a:rPr>
              <a:t>sonuçları:</a:t>
            </a:r>
          </a:p>
        </p:txBody>
      </p:sp>
      <p:sp>
        <p:nvSpPr>
          <p:cNvPr id="15" name="Metin kutusu 14">
            <a:extLst>
              <a:ext uri="{FF2B5EF4-FFF2-40B4-BE49-F238E27FC236}">
                <a16:creationId xmlns:a16="http://schemas.microsoft.com/office/drawing/2014/main" id="{13C25DA7-CD90-2BF5-5A54-C6BB5A15ABA0}"/>
              </a:ext>
            </a:extLst>
          </p:cNvPr>
          <p:cNvSpPr txBox="1"/>
          <p:nvPr/>
        </p:nvSpPr>
        <p:spPr>
          <a:xfrm>
            <a:off x="5534606" y="5831553"/>
            <a:ext cx="6296805" cy="323165"/>
          </a:xfrm>
          <a:prstGeom prst="rect">
            <a:avLst/>
          </a:prstGeom>
          <a:noFill/>
        </p:spPr>
        <p:txBody>
          <a:bodyPr wrap="square">
            <a:spAutoFit/>
          </a:bodyPr>
          <a:lstStyle/>
          <a:p>
            <a:r>
              <a:rPr lang="tr-TR" sz="1500" dirty="0">
                <a:latin typeface="Book Antiqua (Gövde)"/>
              </a:rPr>
              <a:t>Değerler %30 oranına yakın. Şu an için testimiz başarısız diyebiliriz</a:t>
            </a:r>
          </a:p>
        </p:txBody>
      </p:sp>
      <p:sp>
        <p:nvSpPr>
          <p:cNvPr id="16" name="Metin kutusu 15">
            <a:extLst>
              <a:ext uri="{FF2B5EF4-FFF2-40B4-BE49-F238E27FC236}">
                <a16:creationId xmlns:a16="http://schemas.microsoft.com/office/drawing/2014/main" id="{9ADF699D-4B99-0426-42ED-146794398D41}"/>
              </a:ext>
            </a:extLst>
          </p:cNvPr>
          <p:cNvSpPr txBox="1"/>
          <p:nvPr/>
        </p:nvSpPr>
        <p:spPr>
          <a:xfrm>
            <a:off x="5534605" y="4467178"/>
            <a:ext cx="6296805" cy="323165"/>
          </a:xfrm>
          <a:prstGeom prst="rect">
            <a:avLst/>
          </a:prstGeom>
          <a:noFill/>
        </p:spPr>
        <p:txBody>
          <a:bodyPr wrap="square">
            <a:spAutoFit/>
          </a:bodyPr>
          <a:lstStyle/>
          <a:p>
            <a:r>
              <a:rPr lang="tr-TR" sz="1500" dirty="0">
                <a:latin typeface="Book Antiqua (Gövde)"/>
              </a:rPr>
              <a:t>Algoritmanın tahmini sonuç sütunu:</a:t>
            </a:r>
          </a:p>
        </p:txBody>
      </p:sp>
      <p:sp>
        <p:nvSpPr>
          <p:cNvPr id="17" name="Metin kutusu 16">
            <a:extLst>
              <a:ext uri="{FF2B5EF4-FFF2-40B4-BE49-F238E27FC236}">
                <a16:creationId xmlns:a16="http://schemas.microsoft.com/office/drawing/2014/main" id="{892495AB-246B-CBEE-BB3B-FA7DD8E39D49}"/>
              </a:ext>
            </a:extLst>
          </p:cNvPr>
          <p:cNvSpPr txBox="1"/>
          <p:nvPr/>
        </p:nvSpPr>
        <p:spPr>
          <a:xfrm>
            <a:off x="5534605" y="3196461"/>
            <a:ext cx="6296805" cy="323165"/>
          </a:xfrm>
          <a:prstGeom prst="rect">
            <a:avLst/>
          </a:prstGeom>
          <a:noFill/>
        </p:spPr>
        <p:txBody>
          <a:bodyPr wrap="square">
            <a:spAutoFit/>
          </a:bodyPr>
          <a:lstStyle/>
          <a:p>
            <a:r>
              <a:rPr lang="tr-TR" sz="1500" dirty="0">
                <a:latin typeface="Book Antiqua (Gövde)"/>
              </a:rPr>
              <a:t>Var olan hedef (sonuç) sütunu:</a:t>
            </a:r>
          </a:p>
        </p:txBody>
      </p:sp>
      <p:pic>
        <p:nvPicPr>
          <p:cNvPr id="5" name="Resim 4">
            <a:extLst>
              <a:ext uri="{FF2B5EF4-FFF2-40B4-BE49-F238E27FC236}">
                <a16:creationId xmlns:a16="http://schemas.microsoft.com/office/drawing/2014/main" id="{BB8BFB79-051C-0699-2EFA-97F626F15388}"/>
              </a:ext>
            </a:extLst>
          </p:cNvPr>
          <p:cNvPicPr>
            <a:picLocks noChangeAspect="1"/>
          </p:cNvPicPr>
          <p:nvPr/>
        </p:nvPicPr>
        <p:blipFill>
          <a:blip r:embed="rId4"/>
          <a:stretch>
            <a:fillRect/>
          </a:stretch>
        </p:blipFill>
        <p:spPr>
          <a:xfrm>
            <a:off x="306747" y="2958770"/>
            <a:ext cx="5037577" cy="3636301"/>
          </a:xfrm>
          <a:prstGeom prst="rect">
            <a:avLst/>
          </a:prstGeom>
        </p:spPr>
      </p:pic>
      <p:pic>
        <p:nvPicPr>
          <p:cNvPr id="13" name="Resim 12">
            <a:extLst>
              <a:ext uri="{FF2B5EF4-FFF2-40B4-BE49-F238E27FC236}">
                <a16:creationId xmlns:a16="http://schemas.microsoft.com/office/drawing/2014/main" id="{98EB2433-46CC-BC01-36D9-98BE4D2887AC}"/>
              </a:ext>
            </a:extLst>
          </p:cNvPr>
          <p:cNvPicPr>
            <a:picLocks noChangeAspect="1"/>
          </p:cNvPicPr>
          <p:nvPr/>
        </p:nvPicPr>
        <p:blipFill>
          <a:blip r:embed="rId5"/>
          <a:stretch>
            <a:fillRect/>
          </a:stretch>
        </p:blipFill>
        <p:spPr>
          <a:xfrm>
            <a:off x="5531367" y="4858182"/>
            <a:ext cx="5763828" cy="721795"/>
          </a:xfrm>
          <a:prstGeom prst="rect">
            <a:avLst/>
          </a:prstGeom>
        </p:spPr>
      </p:pic>
      <p:pic>
        <p:nvPicPr>
          <p:cNvPr id="19" name="Resim 18">
            <a:extLst>
              <a:ext uri="{FF2B5EF4-FFF2-40B4-BE49-F238E27FC236}">
                <a16:creationId xmlns:a16="http://schemas.microsoft.com/office/drawing/2014/main" id="{6E63216C-0320-6866-8900-BDC119F6CFC4}"/>
              </a:ext>
            </a:extLst>
          </p:cNvPr>
          <p:cNvPicPr>
            <a:picLocks noChangeAspect="1"/>
          </p:cNvPicPr>
          <p:nvPr/>
        </p:nvPicPr>
        <p:blipFill>
          <a:blip r:embed="rId6"/>
          <a:stretch>
            <a:fillRect/>
          </a:stretch>
        </p:blipFill>
        <p:spPr>
          <a:xfrm>
            <a:off x="5534605" y="3557212"/>
            <a:ext cx="5763828" cy="719802"/>
          </a:xfrm>
          <a:prstGeom prst="rect">
            <a:avLst/>
          </a:prstGeom>
        </p:spPr>
      </p:pic>
    </p:spTree>
    <p:extLst>
      <p:ext uri="{BB962C8B-B14F-4D97-AF65-F5344CB8AC3E}">
        <p14:creationId xmlns:p14="http://schemas.microsoft.com/office/powerpoint/2010/main" val="3531973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6684294-49A0-4C63-A7D7-E3BF9E591F59}"/>
              </a:ext>
            </a:extLst>
          </p:cNvPr>
          <p:cNvSpPr>
            <a:spLocks noGrp="1"/>
          </p:cNvSpPr>
          <p:nvPr>
            <p:ph type="title"/>
          </p:nvPr>
        </p:nvSpPr>
        <p:spPr>
          <a:xfrm>
            <a:off x="1295400" y="264464"/>
            <a:ext cx="9601200" cy="1036850"/>
          </a:xfrm>
        </p:spPr>
        <p:txBody>
          <a:bodyPr rtlCol="0">
            <a:normAutofit/>
          </a:bodyPr>
          <a:lstStyle/>
          <a:p>
            <a:pPr rtl="0"/>
            <a:r>
              <a:rPr lang="tr-TR">
                <a:solidFill>
                  <a:schemeClr val="tx1"/>
                </a:solidFill>
              </a:rPr>
              <a:t>İKİ YILLIK EYLEM PLANIMIZ</a:t>
            </a:r>
          </a:p>
        </p:txBody>
      </p:sp>
      <p:sp>
        <p:nvSpPr>
          <p:cNvPr id="135" name="Metin Yer Tutucusu 31">
            <a:extLst>
              <a:ext uri="{FF2B5EF4-FFF2-40B4-BE49-F238E27FC236}">
                <a16:creationId xmlns:a16="http://schemas.microsoft.com/office/drawing/2014/main" id="{0BE39453-7577-44CC-8A1C-7FC48A0BBE73}"/>
              </a:ext>
            </a:extLst>
          </p:cNvPr>
          <p:cNvSpPr txBox="1">
            <a:spLocks/>
          </p:cNvSpPr>
          <p:nvPr/>
        </p:nvSpPr>
        <p:spPr>
          <a:xfrm>
            <a:off x="108228" y="4874880"/>
            <a:ext cx="1793875" cy="696885"/>
          </a:xfrm>
          <a:prstGeom prst="rect">
            <a:avLst/>
          </a:prstGeom>
          <a:solidFill>
            <a:schemeClr val="accent3">
              <a:lumMod val="40000"/>
              <a:lumOff val="60000"/>
            </a:schemeClr>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lnSpc>
                <a:spcPct val="200000"/>
              </a:lnSpc>
            </a:pPr>
            <a:r>
              <a:rPr lang="tr-TR" sz="1050" b="1" dirty="0">
                <a:solidFill>
                  <a:schemeClr val="tx2">
                    <a:lumMod val="85000"/>
                    <a:lumOff val="15000"/>
                  </a:schemeClr>
                </a:solidFill>
                <a:cs typeface="Calibri Light"/>
              </a:rPr>
              <a:t>BİRLEŞMİŞ MİLLETLER</a:t>
            </a:r>
            <a:endParaRPr lang="tr-TR" sz="1050" b="1" dirty="0">
              <a:solidFill>
                <a:schemeClr val="tx2">
                  <a:lumMod val="85000"/>
                  <a:lumOff val="15000"/>
                </a:schemeClr>
              </a:solidFill>
            </a:endParaRPr>
          </a:p>
        </p:txBody>
      </p:sp>
      <p:sp>
        <p:nvSpPr>
          <p:cNvPr id="59" name="Metin Yer Tutucusu 31">
            <a:extLst>
              <a:ext uri="{FF2B5EF4-FFF2-40B4-BE49-F238E27FC236}">
                <a16:creationId xmlns:a16="http://schemas.microsoft.com/office/drawing/2014/main" id="{D72A9B46-CAC1-4684-99F6-25D9F1303002}"/>
              </a:ext>
            </a:extLst>
          </p:cNvPr>
          <p:cNvSpPr txBox="1">
            <a:spLocks/>
          </p:cNvSpPr>
          <p:nvPr/>
        </p:nvSpPr>
        <p:spPr>
          <a:xfrm>
            <a:off x="4248100" y="4851925"/>
            <a:ext cx="1793875" cy="696885"/>
          </a:xfrm>
          <a:prstGeom prst="rect">
            <a:avLst/>
          </a:prstGeom>
          <a:solidFill>
            <a:schemeClr val="accent6">
              <a:lumMod val="60000"/>
              <a:lumOff val="40000"/>
            </a:schemeClr>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lnSpc>
                <a:spcPct val="200000"/>
              </a:lnSpc>
            </a:pPr>
            <a:r>
              <a:rPr lang="tr-TR" sz="1050" b="1" dirty="0">
                <a:solidFill>
                  <a:schemeClr val="tx2">
                    <a:lumMod val="85000"/>
                    <a:lumOff val="15000"/>
                  </a:schemeClr>
                </a:solidFill>
                <a:cs typeface="Calibri Light"/>
              </a:rPr>
              <a:t>MÜLTECİLER DERNEĞİ</a:t>
            </a:r>
          </a:p>
        </p:txBody>
      </p:sp>
      <p:sp>
        <p:nvSpPr>
          <p:cNvPr id="32" name="Metin Yer Tutucusu 31">
            <a:extLst>
              <a:ext uri="{FF2B5EF4-FFF2-40B4-BE49-F238E27FC236}">
                <a16:creationId xmlns:a16="http://schemas.microsoft.com/office/drawing/2014/main" id="{0830F660-D88D-4A5F-8F7C-44B1D5C8E661}"/>
              </a:ext>
            </a:extLst>
          </p:cNvPr>
          <p:cNvSpPr>
            <a:spLocks noGrp="1"/>
          </p:cNvSpPr>
          <p:nvPr>
            <p:ph type="body" sz="quarter" idx="59"/>
          </p:nvPr>
        </p:nvSpPr>
        <p:spPr>
          <a:xfrm>
            <a:off x="6339462" y="4851924"/>
            <a:ext cx="1793875" cy="696885"/>
          </a:xfrm>
          <a:solidFill>
            <a:srgbClr val="92D050"/>
          </a:solidFill>
          <a:ln w="22225">
            <a:solidFill>
              <a:schemeClr val="tx1"/>
            </a:solidFill>
          </a:ln>
        </p:spPr>
        <p:txBody>
          <a:bodyPr rtlCol="0">
            <a:normAutofit/>
          </a:bodyPr>
          <a:lstStyle/>
          <a:p>
            <a:r>
              <a:rPr lang="tr-TR" b="1" dirty="0">
                <a:solidFill>
                  <a:schemeClr val="tx2">
                    <a:lumMod val="85000"/>
                    <a:lumOff val="15000"/>
                  </a:schemeClr>
                </a:solidFill>
                <a:cs typeface="Calibri Light"/>
              </a:rPr>
              <a:t>DOĞRU VERİ</a:t>
            </a:r>
            <a:endParaRPr lang="tr-TR" b="1" dirty="0">
              <a:solidFill>
                <a:schemeClr val="tx2">
                  <a:lumMod val="85000"/>
                  <a:lumOff val="15000"/>
                </a:schemeClr>
              </a:solidFill>
            </a:endParaRPr>
          </a:p>
        </p:txBody>
      </p:sp>
      <p:sp>
        <p:nvSpPr>
          <p:cNvPr id="97" name="Dikdörtgen 96">
            <a:extLst>
              <a:ext uri="{FF2B5EF4-FFF2-40B4-BE49-F238E27FC236}">
                <a16:creationId xmlns:a16="http://schemas.microsoft.com/office/drawing/2014/main" id="{7C62A66C-C8AD-4EB7-AA99-EC1CC0AF6772}"/>
              </a:ext>
              <a:ext uri="{C183D7F6-B498-43B3-948B-1728B52AA6E4}">
                <adec:decorative xmlns:adec="http://schemas.microsoft.com/office/drawing/2017/decorative" val="1"/>
              </a:ext>
            </a:extLst>
          </p:cNvPr>
          <p:cNvSpPr/>
          <p:nvPr/>
        </p:nvSpPr>
        <p:spPr>
          <a:xfrm>
            <a:off x="927442" y="4000754"/>
            <a:ext cx="155448" cy="155448"/>
          </a:xfrm>
          <a:prstGeom prst="rect">
            <a:avLst/>
          </a:prstGeom>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
        <p:nvSpPr>
          <p:cNvPr id="61" name="Dikdörtgen 60">
            <a:extLst>
              <a:ext uri="{FF2B5EF4-FFF2-40B4-BE49-F238E27FC236}">
                <a16:creationId xmlns:a16="http://schemas.microsoft.com/office/drawing/2014/main" id="{EF281927-601B-442B-A384-FB83A579AFFE}"/>
              </a:ext>
              <a:ext uri="{C183D7F6-B498-43B3-948B-1728B52AA6E4}">
                <adec:decorative xmlns:adec="http://schemas.microsoft.com/office/drawing/2017/decorative" val="1"/>
              </a:ext>
            </a:extLst>
          </p:cNvPr>
          <p:cNvSpPr/>
          <p:nvPr/>
        </p:nvSpPr>
        <p:spPr>
          <a:xfrm>
            <a:off x="5095660" y="3982771"/>
            <a:ext cx="155448" cy="155448"/>
          </a:xfrm>
          <a:prstGeom prst="rect">
            <a:avLst/>
          </a:prstGeom>
          <a:solidFill>
            <a:schemeClr val="accent6">
              <a:lumMod val="60000"/>
              <a:lumOff val="4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
        <p:nvSpPr>
          <p:cNvPr id="133" name="Dikdörtgen 132">
            <a:extLst>
              <a:ext uri="{FF2B5EF4-FFF2-40B4-BE49-F238E27FC236}">
                <a16:creationId xmlns:a16="http://schemas.microsoft.com/office/drawing/2014/main" id="{4BEC6897-B080-4DDB-B92D-24D28F0A4812}"/>
              </a:ext>
              <a:ext uri="{C183D7F6-B498-43B3-948B-1728B52AA6E4}">
                <adec:decorative xmlns:adec="http://schemas.microsoft.com/office/drawing/2017/decorative" val="1"/>
              </a:ext>
            </a:extLst>
          </p:cNvPr>
          <p:cNvSpPr/>
          <p:nvPr/>
        </p:nvSpPr>
        <p:spPr>
          <a:xfrm>
            <a:off x="7229147" y="4005258"/>
            <a:ext cx="155448" cy="155448"/>
          </a:xfrm>
          <a:prstGeom prst="rect">
            <a:avLst/>
          </a:prstGeom>
          <a:solidFill>
            <a:srgbClr val="92D05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
        <p:nvSpPr>
          <p:cNvPr id="54" name="Dikdörtgen 53">
            <a:extLst>
              <a:ext uri="{FF2B5EF4-FFF2-40B4-BE49-F238E27FC236}">
                <a16:creationId xmlns:a16="http://schemas.microsoft.com/office/drawing/2014/main" id="{CBC5BC0E-B11E-429C-9DF1-41E192D6B77F}"/>
              </a:ext>
              <a:ext uri="{C183D7F6-B498-43B3-948B-1728B52AA6E4}">
                <adec:decorative xmlns:adec="http://schemas.microsoft.com/office/drawing/2017/decorative" val="1"/>
              </a:ext>
            </a:extLst>
          </p:cNvPr>
          <p:cNvSpPr/>
          <p:nvPr/>
        </p:nvSpPr>
        <p:spPr>
          <a:xfrm>
            <a:off x="9207186" y="4005258"/>
            <a:ext cx="155448" cy="155448"/>
          </a:xfrm>
          <a:prstGeom prst="rect">
            <a:avLst/>
          </a:prstGeom>
          <a:solidFill>
            <a:srgbClr val="FF0000"/>
          </a:solidFill>
          <a:ln w="222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
        <p:nvSpPr>
          <p:cNvPr id="58" name="Dikdörtgen 57">
            <a:extLst>
              <a:ext uri="{FF2B5EF4-FFF2-40B4-BE49-F238E27FC236}">
                <a16:creationId xmlns:a16="http://schemas.microsoft.com/office/drawing/2014/main" id="{4747E967-F5B8-4D28-AC3F-E0E549FED871}"/>
              </a:ext>
              <a:ext uri="{C183D7F6-B498-43B3-948B-1728B52AA6E4}">
                <adec:decorative xmlns:adec="http://schemas.microsoft.com/office/drawing/2017/decorative" val="1"/>
              </a:ext>
            </a:extLst>
          </p:cNvPr>
          <p:cNvSpPr/>
          <p:nvPr/>
        </p:nvSpPr>
        <p:spPr>
          <a:xfrm>
            <a:off x="11186834" y="3994427"/>
            <a:ext cx="155448" cy="155448"/>
          </a:xfrm>
          <a:prstGeom prst="rect">
            <a:avLst/>
          </a:prstGeom>
          <a:solidFill>
            <a:srgbClr val="00B0F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
        <p:nvSpPr>
          <p:cNvPr id="63" name="Metin Yer Tutucusu 31">
            <a:extLst>
              <a:ext uri="{FF2B5EF4-FFF2-40B4-BE49-F238E27FC236}">
                <a16:creationId xmlns:a16="http://schemas.microsoft.com/office/drawing/2014/main" id="{C091014C-382D-40BC-8967-BC466535FE41}"/>
              </a:ext>
            </a:extLst>
          </p:cNvPr>
          <p:cNvSpPr txBox="1">
            <a:spLocks/>
          </p:cNvSpPr>
          <p:nvPr/>
        </p:nvSpPr>
        <p:spPr>
          <a:xfrm>
            <a:off x="2163991" y="4851925"/>
            <a:ext cx="1793875" cy="696885"/>
          </a:xfrm>
          <a:prstGeom prst="rect">
            <a:avLst/>
          </a:prstGeom>
          <a:solidFill>
            <a:schemeClr val="accent1"/>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lnSpc>
                <a:spcPct val="200000"/>
              </a:lnSpc>
            </a:pPr>
            <a:r>
              <a:rPr lang="tr-TR" sz="1200" b="1" dirty="0">
                <a:solidFill>
                  <a:schemeClr val="tx2">
                    <a:lumMod val="85000"/>
                    <a:lumOff val="15000"/>
                  </a:schemeClr>
                </a:solidFill>
              </a:rPr>
              <a:t>KAGGLE</a:t>
            </a:r>
          </a:p>
        </p:txBody>
      </p:sp>
      <p:sp>
        <p:nvSpPr>
          <p:cNvPr id="129" name="Metin Yer Tutucusu 31">
            <a:extLst>
              <a:ext uri="{FF2B5EF4-FFF2-40B4-BE49-F238E27FC236}">
                <a16:creationId xmlns:a16="http://schemas.microsoft.com/office/drawing/2014/main" id="{E7A92AA8-93B1-4158-A435-475632A0529E}"/>
              </a:ext>
            </a:extLst>
          </p:cNvPr>
          <p:cNvSpPr txBox="1">
            <a:spLocks/>
          </p:cNvSpPr>
          <p:nvPr/>
        </p:nvSpPr>
        <p:spPr>
          <a:xfrm>
            <a:off x="8310248" y="4851923"/>
            <a:ext cx="1793875" cy="696885"/>
          </a:xfrm>
          <a:prstGeom prst="rect">
            <a:avLst/>
          </a:prstGeom>
          <a:solidFill>
            <a:srgbClr val="FF0000"/>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lnSpc>
                <a:spcPct val="200000"/>
              </a:lnSpc>
            </a:pPr>
            <a:r>
              <a:rPr lang="tr-TR" sz="1200" b="1" dirty="0">
                <a:solidFill>
                  <a:schemeClr val="tx2">
                    <a:lumMod val="85000"/>
                    <a:lumOff val="15000"/>
                  </a:schemeClr>
                </a:solidFill>
                <a:cs typeface="Calibri Light"/>
              </a:rPr>
              <a:t>GOOGLE</a:t>
            </a:r>
            <a:endParaRPr lang="tr-TR" sz="1200" b="1" dirty="0">
              <a:solidFill>
                <a:schemeClr val="tx2">
                  <a:lumMod val="85000"/>
                  <a:lumOff val="15000"/>
                </a:schemeClr>
              </a:solidFill>
            </a:endParaRPr>
          </a:p>
        </p:txBody>
      </p:sp>
      <p:sp>
        <p:nvSpPr>
          <p:cNvPr id="55" name="Metin Yer Tutucusu 31">
            <a:extLst>
              <a:ext uri="{FF2B5EF4-FFF2-40B4-BE49-F238E27FC236}">
                <a16:creationId xmlns:a16="http://schemas.microsoft.com/office/drawing/2014/main" id="{0FEF2CB2-CF18-495D-ABAF-F9DCE388D255}"/>
              </a:ext>
            </a:extLst>
          </p:cNvPr>
          <p:cNvSpPr txBox="1">
            <a:spLocks/>
          </p:cNvSpPr>
          <p:nvPr/>
        </p:nvSpPr>
        <p:spPr>
          <a:xfrm>
            <a:off x="10281034" y="4851922"/>
            <a:ext cx="1793875" cy="696885"/>
          </a:xfrm>
          <a:prstGeom prst="rect">
            <a:avLst/>
          </a:prstGeom>
          <a:solidFill>
            <a:srgbClr val="00B0F0"/>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lnSpc>
                <a:spcPct val="200000"/>
              </a:lnSpc>
            </a:pPr>
            <a:r>
              <a:rPr lang="tr-TR" sz="1200" b="1" dirty="0">
                <a:solidFill>
                  <a:schemeClr val="tx2">
                    <a:lumMod val="85000"/>
                    <a:lumOff val="15000"/>
                  </a:schemeClr>
                </a:solidFill>
                <a:cs typeface="Calibri Light"/>
              </a:rPr>
              <a:t>WİKİPEDİA</a:t>
            </a:r>
            <a:endParaRPr lang="tr-TR" sz="1200" b="1" dirty="0">
              <a:solidFill>
                <a:schemeClr val="tx2">
                  <a:lumMod val="85000"/>
                  <a:lumOff val="15000"/>
                </a:schemeClr>
              </a:solidFill>
            </a:endParaRPr>
          </a:p>
        </p:txBody>
      </p:sp>
      <p:sp>
        <p:nvSpPr>
          <p:cNvPr id="101" name="Dikdörtgen 100">
            <a:extLst>
              <a:ext uri="{FF2B5EF4-FFF2-40B4-BE49-F238E27FC236}">
                <a16:creationId xmlns:a16="http://schemas.microsoft.com/office/drawing/2014/main" id="{58D1120E-849D-FB37-29E3-3D2E5C2B5B8F}"/>
              </a:ext>
              <a:ext uri="{C183D7F6-B498-43B3-948B-1728B52AA6E4}">
                <adec:decorative xmlns:adec="http://schemas.microsoft.com/office/drawing/2017/decorative" val="1"/>
              </a:ext>
            </a:extLst>
          </p:cNvPr>
          <p:cNvSpPr/>
          <p:nvPr/>
        </p:nvSpPr>
        <p:spPr>
          <a:xfrm>
            <a:off x="3089275" y="3994427"/>
            <a:ext cx="155448" cy="155448"/>
          </a:xfrm>
          <a:prstGeom prst="rect">
            <a:avLst/>
          </a:prstGeom>
          <a:solidFill>
            <a:schemeClr val="accent3">
              <a:lumMod val="60000"/>
              <a:lumOff val="4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pic>
        <p:nvPicPr>
          <p:cNvPr id="102" name="Resim 101" descr="vektör grafikler içeren bir resim&#10;&#10;Açıklama otomatik olarak oluşturuldu">
            <a:extLst>
              <a:ext uri="{FF2B5EF4-FFF2-40B4-BE49-F238E27FC236}">
                <a16:creationId xmlns:a16="http://schemas.microsoft.com/office/drawing/2014/main" id="{B1ABD7CE-F1EF-99A5-04F6-120C1BD31074}"/>
              </a:ext>
            </a:extLst>
          </p:cNvPr>
          <p:cNvPicPr>
            <a:picLocks noChangeAspect="1"/>
          </p:cNvPicPr>
          <p:nvPr/>
        </p:nvPicPr>
        <p:blipFill>
          <a:blip r:embed="rId3"/>
          <a:stretch>
            <a:fillRect/>
          </a:stretch>
        </p:blipFill>
        <p:spPr>
          <a:xfrm>
            <a:off x="440635" y="2598428"/>
            <a:ext cx="1129059" cy="956379"/>
          </a:xfrm>
          <a:prstGeom prst="rect">
            <a:avLst/>
          </a:prstGeom>
        </p:spPr>
      </p:pic>
      <p:pic>
        <p:nvPicPr>
          <p:cNvPr id="103" name="Resim 102" descr="metin, küçük resim içeren bir resim&#10;&#10;Açıklama otomatik olarak oluşturuldu">
            <a:extLst>
              <a:ext uri="{FF2B5EF4-FFF2-40B4-BE49-F238E27FC236}">
                <a16:creationId xmlns:a16="http://schemas.microsoft.com/office/drawing/2014/main" id="{42E7133A-4A5B-F03D-9310-B2F0870BE075}"/>
              </a:ext>
            </a:extLst>
          </p:cNvPr>
          <p:cNvPicPr>
            <a:picLocks noChangeAspect="1"/>
          </p:cNvPicPr>
          <p:nvPr/>
        </p:nvPicPr>
        <p:blipFill>
          <a:blip r:embed="rId4"/>
          <a:stretch>
            <a:fillRect/>
          </a:stretch>
        </p:blipFill>
        <p:spPr>
          <a:xfrm>
            <a:off x="6793868" y="2679376"/>
            <a:ext cx="1018825" cy="1018825"/>
          </a:xfrm>
          <a:prstGeom prst="flowChartConnector">
            <a:avLst/>
          </a:prstGeom>
        </p:spPr>
      </p:pic>
      <p:pic>
        <p:nvPicPr>
          <p:cNvPr id="104" name="Resim 103" descr="metin içeren bir resim&#10;&#10;Açıklama otomatik olarak oluşturuldu">
            <a:extLst>
              <a:ext uri="{FF2B5EF4-FFF2-40B4-BE49-F238E27FC236}">
                <a16:creationId xmlns:a16="http://schemas.microsoft.com/office/drawing/2014/main" id="{36D8C245-5DA8-A914-326D-BAD708B054AE}"/>
              </a:ext>
            </a:extLst>
          </p:cNvPr>
          <p:cNvPicPr>
            <a:picLocks noChangeAspect="1"/>
          </p:cNvPicPr>
          <p:nvPr/>
        </p:nvPicPr>
        <p:blipFill>
          <a:blip r:embed="rId5"/>
          <a:stretch>
            <a:fillRect/>
          </a:stretch>
        </p:blipFill>
        <p:spPr>
          <a:xfrm>
            <a:off x="4434545" y="2622729"/>
            <a:ext cx="1477677" cy="815601"/>
          </a:xfrm>
          <a:prstGeom prst="rect">
            <a:avLst/>
          </a:prstGeom>
        </p:spPr>
      </p:pic>
      <p:pic>
        <p:nvPicPr>
          <p:cNvPr id="106" name="Resim 105">
            <a:extLst>
              <a:ext uri="{FF2B5EF4-FFF2-40B4-BE49-F238E27FC236}">
                <a16:creationId xmlns:a16="http://schemas.microsoft.com/office/drawing/2014/main" id="{8DBA9824-D00A-B68A-58A8-A393E7749C65}"/>
              </a:ext>
            </a:extLst>
          </p:cNvPr>
          <p:cNvPicPr>
            <a:picLocks noChangeAspect="1"/>
          </p:cNvPicPr>
          <p:nvPr/>
        </p:nvPicPr>
        <p:blipFill>
          <a:blip r:embed="rId6"/>
          <a:stretch>
            <a:fillRect/>
          </a:stretch>
        </p:blipFill>
        <p:spPr>
          <a:xfrm>
            <a:off x="8902496" y="2765724"/>
            <a:ext cx="764828" cy="764828"/>
          </a:xfrm>
          <a:prstGeom prst="rect">
            <a:avLst/>
          </a:prstGeom>
        </p:spPr>
      </p:pic>
      <p:pic>
        <p:nvPicPr>
          <p:cNvPr id="107" name="Resim 106">
            <a:extLst>
              <a:ext uri="{FF2B5EF4-FFF2-40B4-BE49-F238E27FC236}">
                <a16:creationId xmlns:a16="http://schemas.microsoft.com/office/drawing/2014/main" id="{0F7B6905-05FD-E18B-D3C0-DF8800ED32CA}"/>
              </a:ext>
            </a:extLst>
          </p:cNvPr>
          <p:cNvPicPr>
            <a:picLocks noChangeAspect="1"/>
          </p:cNvPicPr>
          <p:nvPr/>
        </p:nvPicPr>
        <p:blipFill>
          <a:blip r:embed="rId7"/>
          <a:stretch>
            <a:fillRect/>
          </a:stretch>
        </p:blipFill>
        <p:spPr>
          <a:xfrm>
            <a:off x="10755145" y="2622729"/>
            <a:ext cx="1018825" cy="1169593"/>
          </a:xfrm>
          <a:prstGeom prst="rect">
            <a:avLst/>
          </a:prstGeom>
        </p:spPr>
      </p:pic>
      <p:sp>
        <p:nvSpPr>
          <p:cNvPr id="108" name="İçerik Yer Tutucusu 2">
            <a:extLst>
              <a:ext uri="{FF2B5EF4-FFF2-40B4-BE49-F238E27FC236}">
                <a16:creationId xmlns:a16="http://schemas.microsoft.com/office/drawing/2014/main" id="{05DC79CA-6AA2-4A16-DF44-6CC4D7EA20F6}"/>
              </a:ext>
            </a:extLst>
          </p:cNvPr>
          <p:cNvSpPr txBox="1">
            <a:spLocks/>
          </p:cNvSpPr>
          <p:nvPr/>
        </p:nvSpPr>
        <p:spPr>
          <a:xfrm>
            <a:off x="260056" y="1693540"/>
            <a:ext cx="11304332" cy="730773"/>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0" indent="0" rtl="0">
              <a:buNone/>
            </a:pPr>
            <a:r>
              <a:rPr lang="tr-TR" sz="2000" dirty="0"/>
              <a:t>Verilerimiz başta </a:t>
            </a:r>
            <a:r>
              <a:rPr lang="tr-TR" sz="2000" b="1" dirty="0"/>
              <a:t>Birleşmiş milletler </a:t>
            </a:r>
            <a:r>
              <a:rPr lang="tr-TR" sz="2000" dirty="0"/>
              <a:t>resmi sitesi ve </a:t>
            </a:r>
            <a:r>
              <a:rPr lang="tr-TR" sz="2000" b="1" dirty="0"/>
              <a:t>kaggle.com </a:t>
            </a:r>
            <a:r>
              <a:rPr lang="tr-TR" sz="2000" dirty="0"/>
              <a:t>olmak üzere toplam da 8 tane internet sitesi baz alınarak hazırlandı.</a:t>
            </a:r>
          </a:p>
        </p:txBody>
      </p:sp>
      <p:sp>
        <p:nvSpPr>
          <p:cNvPr id="109" name="Başlık 1">
            <a:extLst>
              <a:ext uri="{FF2B5EF4-FFF2-40B4-BE49-F238E27FC236}">
                <a16:creationId xmlns:a16="http://schemas.microsoft.com/office/drawing/2014/main" id="{86F92009-E47A-9F61-345D-51C74210BF58}"/>
              </a:ext>
            </a:extLst>
          </p:cNvPr>
          <p:cNvSpPr txBox="1">
            <a:spLocks/>
          </p:cNvSpPr>
          <p:nvPr/>
        </p:nvSpPr>
        <p:spPr>
          <a:xfrm>
            <a:off x="679732" y="264464"/>
            <a:ext cx="3955708" cy="9185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800" kern="1200" cap="all" baseline="0">
                <a:solidFill>
                  <a:schemeClr val="tx1"/>
                </a:solidFill>
                <a:latin typeface="+mj-lt"/>
                <a:ea typeface="+mj-ea"/>
                <a:cs typeface="+mj-cs"/>
              </a:defRPr>
            </a:lvl1pPr>
          </a:lstStyle>
          <a:p>
            <a:r>
              <a:rPr lang="tr-TR" b="1" dirty="0">
                <a:solidFill>
                  <a:schemeClr val="bg1"/>
                </a:solidFill>
              </a:rPr>
              <a:t>KAYNAKLAR:</a:t>
            </a:r>
          </a:p>
        </p:txBody>
      </p:sp>
      <p:sp>
        <p:nvSpPr>
          <p:cNvPr id="110" name="Dikdörtgen 109">
            <a:extLst>
              <a:ext uri="{FF2B5EF4-FFF2-40B4-BE49-F238E27FC236}">
                <a16:creationId xmlns:a16="http://schemas.microsoft.com/office/drawing/2014/main" id="{CB3A7BA6-759E-55FE-4A24-3FBA5CD8CA90}"/>
              </a:ext>
            </a:extLst>
          </p:cNvPr>
          <p:cNvSpPr/>
          <p:nvPr/>
        </p:nvSpPr>
        <p:spPr>
          <a:xfrm>
            <a:off x="11467322" y="6340151"/>
            <a:ext cx="530291"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accent1">
                    <a:lumMod val="75000"/>
                  </a:schemeClr>
                </a:solidFill>
              </a:rPr>
              <a:t>95</a:t>
            </a:r>
          </a:p>
        </p:txBody>
      </p:sp>
      <p:pic>
        <p:nvPicPr>
          <p:cNvPr id="111" name="Resim 110">
            <a:extLst>
              <a:ext uri="{FF2B5EF4-FFF2-40B4-BE49-F238E27FC236}">
                <a16:creationId xmlns:a16="http://schemas.microsoft.com/office/drawing/2014/main" id="{62A56472-86DB-D109-FB9B-062BE2A091C7}"/>
              </a:ext>
            </a:extLst>
          </p:cNvPr>
          <p:cNvPicPr>
            <a:picLocks noChangeAspect="1"/>
          </p:cNvPicPr>
          <p:nvPr/>
        </p:nvPicPr>
        <p:blipFill>
          <a:blip r:embed="rId8"/>
          <a:stretch>
            <a:fillRect/>
          </a:stretch>
        </p:blipFill>
        <p:spPr>
          <a:xfrm>
            <a:off x="10896600" y="82117"/>
            <a:ext cx="1209867" cy="1209867"/>
          </a:xfrm>
          <a:prstGeom prst="rect">
            <a:avLst/>
          </a:prstGeom>
        </p:spPr>
      </p:pic>
      <p:sp>
        <p:nvSpPr>
          <p:cNvPr id="26" name="Metin Yer Tutucusu 3">
            <a:extLst>
              <a:ext uri="{FF2B5EF4-FFF2-40B4-BE49-F238E27FC236}">
                <a16:creationId xmlns:a16="http://schemas.microsoft.com/office/drawing/2014/main" id="{39485441-3EBC-0C0A-4745-F4E78ABB5176}"/>
              </a:ext>
            </a:extLst>
          </p:cNvPr>
          <p:cNvSpPr txBox="1">
            <a:spLocks/>
          </p:cNvSpPr>
          <p:nvPr/>
        </p:nvSpPr>
        <p:spPr>
          <a:xfrm>
            <a:off x="-15486" y="5767994"/>
            <a:ext cx="4358953" cy="989044"/>
          </a:xfrm>
          <a:prstGeom prst="rect">
            <a:avLst/>
          </a:prstGeom>
        </p:spPr>
        <p:txBody>
          <a:bodyPr rtlCol="0">
            <a:normAutofit/>
          </a:bodyPr>
          <a:lst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a:lstStyle>
          <a:p>
            <a:pPr marL="457200">
              <a:lnSpc>
                <a:spcPct val="107000"/>
              </a:lnSpc>
            </a:pPr>
            <a:r>
              <a:rPr lang="tr-TR" sz="800" b="1" u="sng">
                <a:solidFill>
                  <a:srgbClr val="0070C0"/>
                </a:solidFill>
                <a:latin typeface="Calibri" panose="020F0502020204030204" pitchFamily="34" charset="0"/>
                <a:ea typeface="Calibri" panose="020F050202020403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https://dogruveri.com/turkiyede-illere-gore-universite-sayilari/</a:t>
            </a:r>
            <a:endParaRPr lang="tr-TR" sz="800" b="1">
              <a:solidFill>
                <a:srgbClr val="0070C0"/>
              </a:solidFill>
              <a:latin typeface="Calibri" panose="020F0502020204030204" pitchFamily="34" charset="0"/>
              <a:ea typeface="Calibri" panose="020F0502020204030204" pitchFamily="34" charset="0"/>
              <a:cs typeface="Arial" panose="020B0604020202020204" pitchFamily="34" charset="0"/>
            </a:endParaRPr>
          </a:p>
          <a:p>
            <a:pPr marL="457200">
              <a:lnSpc>
                <a:spcPct val="107000"/>
              </a:lnSpc>
            </a:pPr>
            <a:r>
              <a:rPr lang="tr-TR" sz="800" b="1" u="sng">
                <a:solidFill>
                  <a:srgbClr val="0070C0"/>
                </a:solidFill>
                <a:latin typeface="Calibri" panose="020F0502020204030204" pitchFamily="34" charset="0"/>
                <a:ea typeface="Calibri" panose="020F0502020204030204" pitchFamily="34" charset="0"/>
                <a:cs typeface="Arial" panose="020B0604020202020204" pitchFamily="34" charset="0"/>
                <a:hlinkClick r:id="rId10">
                  <a:extLst>
                    <a:ext uri="{A12FA001-AC4F-418D-AE19-62706E023703}">
                      <ahyp:hlinkClr xmlns:ahyp="http://schemas.microsoft.com/office/drawing/2018/hyperlinkcolor" val="tx"/>
                    </a:ext>
                  </a:extLst>
                </a:hlinkClick>
              </a:rPr>
              <a:t>https://tr.wikipedia.org/wiki/T%C3%BCrkiye%27deki_%C3%BCniversiteler_listesi</a:t>
            </a:r>
            <a:endParaRPr lang="tr-TR" sz="800" b="1">
              <a:solidFill>
                <a:srgbClr val="0070C0"/>
              </a:solidFill>
              <a:latin typeface="Calibri" panose="020F0502020204030204" pitchFamily="34" charset="0"/>
              <a:ea typeface="Calibri" panose="020F0502020204030204" pitchFamily="34" charset="0"/>
              <a:cs typeface="Arial" panose="020B0604020202020204" pitchFamily="34" charset="0"/>
            </a:endParaRPr>
          </a:p>
          <a:p>
            <a:pPr marL="457200">
              <a:lnSpc>
                <a:spcPct val="107000"/>
              </a:lnSpc>
            </a:pPr>
            <a:r>
              <a:rPr lang="tr-TR" sz="800" b="1" u="sng">
                <a:solidFill>
                  <a:srgbClr val="0070C0"/>
                </a:solidFill>
                <a:latin typeface="Calibri" panose="020F0502020204030204" pitchFamily="34" charset="0"/>
                <a:ea typeface="Calibri" panose="020F0502020204030204" pitchFamily="34" charset="0"/>
                <a:cs typeface="Arial" panose="020B0604020202020204" pitchFamily="34" charset="0"/>
                <a:hlinkClick r:id="rId11">
                  <a:extLst>
                    <a:ext uri="{A12FA001-AC4F-418D-AE19-62706E023703}">
                      <ahyp:hlinkClr xmlns:ahyp="http://schemas.microsoft.com/office/drawing/2018/hyperlinkcolor" val="tx"/>
                    </a:ext>
                  </a:extLst>
                </a:hlinkClick>
              </a:rPr>
              <a:t>https://www.haberturk.com/ilinizde-kac-issiz-var-3385503-ekonomi</a:t>
            </a:r>
            <a:endParaRPr lang="tr-TR" sz="800" b="1">
              <a:solidFill>
                <a:srgbClr val="0070C0"/>
              </a:solidFill>
              <a:latin typeface="Calibri" panose="020F0502020204030204" pitchFamily="34" charset="0"/>
              <a:ea typeface="Calibri" panose="020F0502020204030204" pitchFamily="34" charset="0"/>
              <a:cs typeface="Arial" panose="020B0604020202020204" pitchFamily="34" charset="0"/>
            </a:endParaRPr>
          </a:p>
          <a:p>
            <a:endParaRPr lang="tr-TR" b="1" dirty="0">
              <a:solidFill>
                <a:srgbClr val="0070C0"/>
              </a:solidFill>
            </a:endParaRPr>
          </a:p>
        </p:txBody>
      </p:sp>
      <p:sp>
        <p:nvSpPr>
          <p:cNvPr id="28" name="Metin Yer Tutucusu 3">
            <a:extLst>
              <a:ext uri="{FF2B5EF4-FFF2-40B4-BE49-F238E27FC236}">
                <a16:creationId xmlns:a16="http://schemas.microsoft.com/office/drawing/2014/main" id="{D1BD414D-710D-2F25-5F93-0745B66328E1}"/>
              </a:ext>
            </a:extLst>
          </p:cNvPr>
          <p:cNvSpPr txBox="1">
            <a:spLocks/>
          </p:cNvSpPr>
          <p:nvPr/>
        </p:nvSpPr>
        <p:spPr>
          <a:xfrm>
            <a:off x="3916523" y="5783644"/>
            <a:ext cx="4490359" cy="97339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10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8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8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8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8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8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8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800"/>
              </a:spcBef>
              <a:buFont typeface="Arial" panose="020B0604020202020204" pitchFamily="34" charset="0"/>
              <a:buNone/>
              <a:defRPr sz="1600" kern="1200">
                <a:solidFill>
                  <a:schemeClr val="tx1">
                    <a:tint val="75000"/>
                  </a:schemeClr>
                </a:solidFill>
                <a:latin typeface="+mn-lt"/>
                <a:ea typeface="+mn-ea"/>
                <a:cs typeface="+mn-cs"/>
              </a:defRPr>
            </a:lvl9pPr>
          </a:lstStyle>
          <a:p>
            <a:pPr marL="628650" indent="-171450">
              <a:lnSpc>
                <a:spcPct val="107000"/>
              </a:lnSpc>
              <a:buFont typeface="Arial" panose="020B0604020202020204" pitchFamily="34" charset="0"/>
              <a:buChar char="•"/>
            </a:pPr>
            <a:r>
              <a:rPr lang="tr-TR" sz="800" b="1" u="sng" dirty="0">
                <a:solidFill>
                  <a:srgbClr val="0070C0"/>
                </a:solidFill>
                <a:latin typeface="Calibri" panose="020F0502020204030204" pitchFamily="34" charset="0"/>
                <a:ea typeface="Calibri" panose="020F0502020204030204" pitchFamily="34" charset="0"/>
                <a:cs typeface="Arial" panose="020B0604020202020204" pitchFamily="34" charset="0"/>
                <a:hlinkClick r:id="rId12">
                  <a:extLst>
                    <a:ext uri="{A12FA001-AC4F-418D-AE19-62706E023703}">
                      <ahyp:hlinkClr xmlns:ahyp="http://schemas.microsoft.com/office/drawing/2018/hyperlinkcolor" val="tx"/>
                    </a:ext>
                  </a:extLst>
                </a:hlinkClick>
              </a:rPr>
              <a:t>https://multeciler.org.tr/turkiyedeki-suriyeli-sayisi/</a:t>
            </a:r>
            <a:endParaRPr lang="tr-TR" sz="800" b="1" dirty="0">
              <a:solidFill>
                <a:srgbClr val="0070C0"/>
              </a:solidFill>
              <a:latin typeface="Calibri" panose="020F0502020204030204" pitchFamily="34" charset="0"/>
              <a:ea typeface="Calibri" panose="020F0502020204030204" pitchFamily="34" charset="0"/>
              <a:cs typeface="Arial" panose="020B0604020202020204" pitchFamily="34" charset="0"/>
            </a:endParaRPr>
          </a:p>
          <a:p>
            <a:pPr marL="628650" indent="-171450">
              <a:lnSpc>
                <a:spcPct val="107000"/>
              </a:lnSpc>
              <a:buFont typeface="Arial" panose="020B0604020202020204" pitchFamily="34" charset="0"/>
              <a:buChar char="•"/>
            </a:pPr>
            <a:r>
              <a:rPr lang="tr-TR" sz="800" b="1" u="sng" dirty="0">
                <a:solidFill>
                  <a:srgbClr val="0070C0"/>
                </a:solidFill>
                <a:latin typeface="Calibri" panose="020F0502020204030204" pitchFamily="34" charset="0"/>
                <a:ea typeface="Calibri" panose="020F0502020204030204" pitchFamily="34" charset="0"/>
                <a:cs typeface="Arial" panose="020B0604020202020204" pitchFamily="34" charset="0"/>
                <a:hlinkClick r:id="rId13">
                  <a:extLst>
                    <a:ext uri="{A12FA001-AC4F-418D-AE19-62706E023703}">
                      <ahyp:hlinkClr xmlns:ahyp="http://schemas.microsoft.com/office/drawing/2018/hyperlinkcolor" val="tx"/>
                    </a:ext>
                  </a:extLst>
                </a:hlinkClick>
              </a:rPr>
              <a:t>https://www.paralimani.com/turkiyenin-en-buyuk-25-sanayi-sehri-hangisi-haberi-58869</a:t>
            </a:r>
            <a:endParaRPr lang="tr-TR" sz="800" b="1" u="sng" dirty="0">
              <a:solidFill>
                <a:srgbClr val="0070C0"/>
              </a:solidFill>
              <a:latin typeface="Calibri" panose="020F0502020204030204" pitchFamily="34" charset="0"/>
              <a:ea typeface="Calibri" panose="020F0502020204030204" pitchFamily="34" charset="0"/>
              <a:cs typeface="Arial" panose="020B0604020202020204" pitchFamily="34" charset="0"/>
            </a:endParaRPr>
          </a:p>
          <a:p>
            <a:pPr marL="628650" indent="-171450">
              <a:lnSpc>
                <a:spcPct val="107000"/>
              </a:lnSpc>
              <a:buFont typeface="Arial" panose="020B0604020202020204" pitchFamily="34" charset="0"/>
              <a:buChar char="•"/>
            </a:pPr>
            <a:r>
              <a:rPr lang="tr-TR" sz="800" b="1" dirty="0">
                <a:solidFill>
                  <a:srgbClr val="0070C0"/>
                </a:solidFill>
                <a:latin typeface="Calibri" panose="020F0502020204030204" pitchFamily="34" charset="0"/>
                <a:ea typeface="Calibri" panose="020F0502020204030204" pitchFamily="34" charset="0"/>
                <a:cs typeface="Arial" panose="020B0604020202020204" pitchFamily="34" charset="0"/>
              </a:rPr>
              <a:t>https://www.kaggle.com/</a:t>
            </a:r>
          </a:p>
        </p:txBody>
      </p:sp>
      <p:sp>
        <p:nvSpPr>
          <p:cNvPr id="29" name="Metin Yer Tutucusu 3">
            <a:extLst>
              <a:ext uri="{FF2B5EF4-FFF2-40B4-BE49-F238E27FC236}">
                <a16:creationId xmlns:a16="http://schemas.microsoft.com/office/drawing/2014/main" id="{EDAAC373-2687-2F24-9D82-3C1AD658373F}"/>
              </a:ext>
            </a:extLst>
          </p:cNvPr>
          <p:cNvSpPr txBox="1">
            <a:spLocks/>
          </p:cNvSpPr>
          <p:nvPr/>
        </p:nvSpPr>
        <p:spPr>
          <a:xfrm>
            <a:off x="7715956" y="5767994"/>
            <a:ext cx="4358953" cy="6469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10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8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8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8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8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8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8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800"/>
              </a:spcBef>
              <a:buFont typeface="Arial" panose="020B0604020202020204" pitchFamily="34" charset="0"/>
              <a:buNone/>
              <a:defRPr sz="1600" kern="1200">
                <a:solidFill>
                  <a:schemeClr val="tx1">
                    <a:tint val="75000"/>
                  </a:schemeClr>
                </a:solidFill>
                <a:latin typeface="+mn-lt"/>
                <a:ea typeface="+mn-ea"/>
                <a:cs typeface="+mn-cs"/>
              </a:defRPr>
            </a:lvl9pPr>
          </a:lstStyle>
          <a:p>
            <a:pPr marL="628650" indent="-171450">
              <a:lnSpc>
                <a:spcPct val="107000"/>
              </a:lnSpc>
              <a:buFont typeface="Arial" panose="020B0604020202020204" pitchFamily="34" charset="0"/>
              <a:buChar char="•"/>
            </a:pPr>
            <a:r>
              <a:rPr lang="tr-TR" sz="800" b="1" u="sng" dirty="0">
                <a:solidFill>
                  <a:srgbClr val="0070C0"/>
                </a:solidFill>
                <a:latin typeface="Calibri" panose="020F0502020204030204" pitchFamily="34" charset="0"/>
                <a:ea typeface="Calibri" panose="020F0502020204030204" pitchFamily="34" charset="0"/>
                <a:cs typeface="Arial" panose="020B0604020202020204" pitchFamily="34" charset="0"/>
                <a:hlinkClick r:id="rId14">
                  <a:extLst>
                    <a:ext uri="{A12FA001-AC4F-418D-AE19-62706E023703}">
                      <ahyp:hlinkClr xmlns:ahyp="http://schemas.microsoft.com/office/drawing/2018/hyperlinkcolor" val="tx"/>
                    </a:ext>
                  </a:extLst>
                </a:hlinkClick>
              </a:rPr>
              <a:t>https://www.dogrulukpayi.com/bulten/turkiye-de-suriyeli-siginmacilar?gclid=Cj0KCQjwmPSSBhCNARIsAH3cYgZM6CjH1JXQvjasbXiDMHlC6NAsAup4OIVqzptbL_D6xzSuIxw10U4aAni4EALw_wcB</a:t>
            </a:r>
            <a:endParaRPr lang="tr-TR" sz="800" b="1" dirty="0">
              <a:solidFill>
                <a:srgbClr val="0070C0"/>
              </a:solidFill>
              <a:latin typeface="Calibri" panose="020F0502020204030204" pitchFamily="34" charset="0"/>
              <a:ea typeface="Calibri" panose="020F0502020204030204" pitchFamily="34" charset="0"/>
              <a:cs typeface="Arial" panose="020B0604020202020204" pitchFamily="34" charset="0"/>
            </a:endParaRPr>
          </a:p>
        </p:txBody>
      </p:sp>
      <p:pic>
        <p:nvPicPr>
          <p:cNvPr id="4" name="Resim 3">
            <a:extLst>
              <a:ext uri="{FF2B5EF4-FFF2-40B4-BE49-F238E27FC236}">
                <a16:creationId xmlns:a16="http://schemas.microsoft.com/office/drawing/2014/main" id="{6F15D626-FFD4-1BA8-FAD1-369C2BB3BF65}"/>
              </a:ext>
            </a:extLst>
          </p:cNvPr>
          <p:cNvPicPr>
            <a:picLocks noChangeAspect="1"/>
          </p:cNvPicPr>
          <p:nvPr/>
        </p:nvPicPr>
        <p:blipFill>
          <a:blip r:embed="rId15"/>
          <a:stretch>
            <a:fillRect/>
          </a:stretch>
        </p:blipFill>
        <p:spPr>
          <a:xfrm>
            <a:off x="2220959" y="2799779"/>
            <a:ext cx="1892079" cy="730773"/>
          </a:xfrm>
          <a:prstGeom prst="rect">
            <a:avLst/>
          </a:prstGeom>
        </p:spPr>
      </p:pic>
    </p:spTree>
    <p:extLst>
      <p:ext uri="{BB962C8B-B14F-4D97-AF65-F5344CB8AC3E}">
        <p14:creationId xmlns:p14="http://schemas.microsoft.com/office/powerpoint/2010/main" val="1801800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5"/>
                                        </p:tgtEl>
                                        <p:attrNameLst>
                                          <p:attrName>style.visibility</p:attrName>
                                        </p:attrNameLst>
                                      </p:cBhvr>
                                      <p:to>
                                        <p:strVal val="visible"/>
                                      </p:to>
                                    </p:set>
                                    <p:animEffect transition="in" filter="fade">
                                      <p:cBhvr>
                                        <p:cTn id="12" dur="500"/>
                                        <p:tgtEl>
                                          <p:spTgt spid="1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3"/>
                                        </p:tgtEl>
                                        <p:attrNameLst>
                                          <p:attrName>style.visibility</p:attrName>
                                        </p:attrNameLst>
                                      </p:cBhvr>
                                      <p:to>
                                        <p:strVal val="visible"/>
                                      </p:to>
                                    </p:set>
                                    <p:animEffect transition="in" filter="fade">
                                      <p:cBhvr>
                                        <p:cTn id="17" dur="500"/>
                                        <p:tgtEl>
                                          <p:spTgt spid="10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500"/>
                                        <p:tgtEl>
                                          <p:spTgt spid="6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4"/>
                                        </p:tgtEl>
                                        <p:attrNameLst>
                                          <p:attrName>style.visibility</p:attrName>
                                        </p:attrNameLst>
                                      </p:cBhvr>
                                      <p:to>
                                        <p:strVal val="visible"/>
                                      </p:to>
                                    </p:set>
                                    <p:animEffect transition="in" filter="fade">
                                      <p:cBhvr>
                                        <p:cTn id="27" dur="500"/>
                                        <p:tgtEl>
                                          <p:spTgt spid="10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2">
                                            <p:bg/>
                                          </p:spTgt>
                                        </p:tgtEl>
                                        <p:attrNameLst>
                                          <p:attrName>style.visibility</p:attrName>
                                        </p:attrNameLst>
                                      </p:cBhvr>
                                      <p:to>
                                        <p:strVal val="visible"/>
                                      </p:to>
                                    </p:set>
                                    <p:animEffect transition="in" filter="fade">
                                      <p:cBhvr>
                                        <p:cTn id="37" dur="500"/>
                                        <p:tgtEl>
                                          <p:spTgt spid="32">
                                            <p:bg/>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2">
                                            <p:txEl>
                                              <p:pRg st="0" end="0"/>
                                            </p:txEl>
                                          </p:spTgt>
                                        </p:tgtEl>
                                        <p:attrNameLst>
                                          <p:attrName>style.visibility</p:attrName>
                                        </p:attrNameLst>
                                      </p:cBhvr>
                                      <p:to>
                                        <p:strVal val="visible"/>
                                      </p:to>
                                    </p:set>
                                    <p:animEffect transition="in" filter="fade">
                                      <p:cBhvr>
                                        <p:cTn id="42" dur="500"/>
                                        <p:tgtEl>
                                          <p:spTgt spid="32">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6"/>
                                        </p:tgtEl>
                                        <p:attrNameLst>
                                          <p:attrName>style.visibility</p:attrName>
                                        </p:attrNameLst>
                                      </p:cBhvr>
                                      <p:to>
                                        <p:strVal val="visible"/>
                                      </p:to>
                                    </p:set>
                                    <p:animEffect transition="in" filter="fade">
                                      <p:cBhvr>
                                        <p:cTn id="47" dur="500"/>
                                        <p:tgtEl>
                                          <p:spTgt spid="10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29"/>
                                        </p:tgtEl>
                                        <p:attrNameLst>
                                          <p:attrName>style.visibility</p:attrName>
                                        </p:attrNameLst>
                                      </p:cBhvr>
                                      <p:to>
                                        <p:strVal val="visible"/>
                                      </p:to>
                                    </p:set>
                                    <p:animEffect transition="in" filter="fade">
                                      <p:cBhvr>
                                        <p:cTn id="52" dur="500"/>
                                        <p:tgtEl>
                                          <p:spTgt spid="12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07"/>
                                        </p:tgtEl>
                                        <p:attrNameLst>
                                          <p:attrName>style.visibility</p:attrName>
                                        </p:attrNameLst>
                                      </p:cBhvr>
                                      <p:to>
                                        <p:strVal val="visible"/>
                                      </p:to>
                                    </p:set>
                                    <p:animEffect transition="in" filter="fade">
                                      <p:cBhvr>
                                        <p:cTn id="57" dur="500"/>
                                        <p:tgtEl>
                                          <p:spTgt spid="10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5"/>
                                        </p:tgtEl>
                                        <p:attrNameLst>
                                          <p:attrName>style.visibility</p:attrName>
                                        </p:attrNameLst>
                                      </p:cBhvr>
                                      <p:to>
                                        <p:strVal val="visible"/>
                                      </p:to>
                                    </p:set>
                                    <p:animEffect transition="in" filter="fade">
                                      <p:cBhvr>
                                        <p:cTn id="6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nimBg="1"/>
      <p:bldP spid="59" grpId="0" animBg="1"/>
      <p:bldP spid="32" grpId="0" build="p" animBg="1"/>
      <p:bldP spid="63" grpId="0" animBg="1"/>
      <p:bldP spid="129" grpId="0" animBg="1"/>
      <p:bldP spid="55"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a:xfrm>
            <a:off x="2761082" y="57129"/>
            <a:ext cx="2247123" cy="771562"/>
          </a:xfrm>
        </p:spPr>
        <p:txBody>
          <a:bodyPr rtlCol="0">
            <a:noAutofit/>
          </a:bodyPr>
          <a:lstStyle/>
          <a:p>
            <a:pPr algn="ctr" rtl="0"/>
            <a:r>
              <a:rPr lang="tr-TR" sz="5000" b="1" dirty="0">
                <a:latin typeface="Cochocib Script Latin Pro" panose="02000503000000020003" pitchFamily="2" charset="-94"/>
              </a:rPr>
              <a:t>Proje Sonu</a:t>
            </a:r>
          </a:p>
        </p:txBody>
      </p:sp>
      <p:pic>
        <p:nvPicPr>
          <p:cNvPr id="4" name="Resim 3">
            <a:extLst>
              <a:ext uri="{FF2B5EF4-FFF2-40B4-BE49-F238E27FC236}">
                <a16:creationId xmlns:a16="http://schemas.microsoft.com/office/drawing/2014/main" id="{D737224E-506E-3B94-B7D3-021FE7D470C9}"/>
              </a:ext>
            </a:extLst>
          </p:cNvPr>
          <p:cNvPicPr>
            <a:picLocks noChangeAspect="1"/>
          </p:cNvPicPr>
          <p:nvPr/>
        </p:nvPicPr>
        <p:blipFill>
          <a:blip r:embed="rId3"/>
          <a:stretch>
            <a:fillRect/>
          </a:stretch>
        </p:blipFill>
        <p:spPr>
          <a:xfrm>
            <a:off x="10896600" y="82117"/>
            <a:ext cx="1209867" cy="1209867"/>
          </a:xfrm>
          <a:prstGeom prst="rect">
            <a:avLst/>
          </a:prstGeom>
        </p:spPr>
      </p:pic>
      <p:sp>
        <p:nvSpPr>
          <p:cNvPr id="10" name="Dikdörtgen 9">
            <a:extLst>
              <a:ext uri="{FF2B5EF4-FFF2-40B4-BE49-F238E27FC236}">
                <a16:creationId xmlns:a16="http://schemas.microsoft.com/office/drawing/2014/main" id="{06EF3E31-FD5E-83E8-AEE4-6F8A49959508}"/>
              </a:ext>
            </a:extLst>
          </p:cNvPr>
          <p:cNvSpPr/>
          <p:nvPr/>
        </p:nvSpPr>
        <p:spPr>
          <a:xfrm>
            <a:off x="11467322" y="6340151"/>
            <a:ext cx="530291" cy="307911"/>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b="1" dirty="0">
                <a:solidFill>
                  <a:schemeClr val="bg1"/>
                </a:solidFill>
              </a:rPr>
              <a:t>96</a:t>
            </a:r>
          </a:p>
        </p:txBody>
      </p:sp>
      <p:sp>
        <p:nvSpPr>
          <p:cNvPr id="13" name="Oval 12">
            <a:extLst>
              <a:ext uri="{FF2B5EF4-FFF2-40B4-BE49-F238E27FC236}">
                <a16:creationId xmlns:a16="http://schemas.microsoft.com/office/drawing/2014/main" id="{E87AE41A-AB72-D524-6EE7-4F0B30B72B71}"/>
              </a:ext>
            </a:extLst>
          </p:cNvPr>
          <p:cNvSpPr/>
          <p:nvPr/>
        </p:nvSpPr>
        <p:spPr>
          <a:xfrm>
            <a:off x="3396343" y="1035693"/>
            <a:ext cx="961053" cy="9423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E</a:t>
            </a:r>
          </a:p>
        </p:txBody>
      </p:sp>
      <p:sp>
        <p:nvSpPr>
          <p:cNvPr id="15" name="Oval 14">
            <a:extLst>
              <a:ext uri="{FF2B5EF4-FFF2-40B4-BE49-F238E27FC236}">
                <a16:creationId xmlns:a16="http://schemas.microsoft.com/office/drawing/2014/main" id="{6723ECB6-F440-C654-5796-1A02AAB5D3E7}"/>
              </a:ext>
            </a:extLst>
          </p:cNvPr>
          <p:cNvSpPr/>
          <p:nvPr/>
        </p:nvSpPr>
        <p:spPr>
          <a:xfrm>
            <a:off x="3419669" y="2640558"/>
            <a:ext cx="961053" cy="9423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T</a:t>
            </a:r>
          </a:p>
        </p:txBody>
      </p:sp>
      <p:sp>
        <p:nvSpPr>
          <p:cNvPr id="16" name="Oval 15">
            <a:extLst>
              <a:ext uri="{FF2B5EF4-FFF2-40B4-BE49-F238E27FC236}">
                <a16:creationId xmlns:a16="http://schemas.microsoft.com/office/drawing/2014/main" id="{3170E4D1-2C04-BFDD-31A3-26497B03CD62}"/>
              </a:ext>
            </a:extLst>
          </p:cNvPr>
          <p:cNvSpPr/>
          <p:nvPr/>
        </p:nvSpPr>
        <p:spPr>
          <a:xfrm>
            <a:off x="3404118" y="4422776"/>
            <a:ext cx="961053" cy="9423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t>H</a:t>
            </a:r>
          </a:p>
        </p:txBody>
      </p:sp>
      <p:cxnSp>
        <p:nvCxnSpPr>
          <p:cNvPr id="18" name="Düz Bağlayıcı 17">
            <a:extLst>
              <a:ext uri="{FF2B5EF4-FFF2-40B4-BE49-F238E27FC236}">
                <a16:creationId xmlns:a16="http://schemas.microsoft.com/office/drawing/2014/main" id="{6D9ADE7D-00FD-FD56-D34D-E4BA0B2A3E4C}"/>
              </a:ext>
            </a:extLst>
          </p:cNvPr>
          <p:cNvCxnSpPr>
            <a:cxnSpLocks/>
            <a:stCxn id="2" idx="2"/>
            <a:endCxn id="13" idx="0"/>
          </p:cNvCxnSpPr>
          <p:nvPr/>
        </p:nvCxnSpPr>
        <p:spPr>
          <a:xfrm flipH="1">
            <a:off x="3876870" y="828691"/>
            <a:ext cx="7774" cy="2070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Düz Bağlayıcı 18">
            <a:extLst>
              <a:ext uri="{FF2B5EF4-FFF2-40B4-BE49-F238E27FC236}">
                <a16:creationId xmlns:a16="http://schemas.microsoft.com/office/drawing/2014/main" id="{B8BC1D1E-376A-BEFE-D4CF-8C1D7758F0B7}"/>
              </a:ext>
            </a:extLst>
          </p:cNvPr>
          <p:cNvCxnSpPr>
            <a:cxnSpLocks/>
            <a:stCxn id="13" idx="4"/>
            <a:endCxn id="15" idx="0"/>
          </p:cNvCxnSpPr>
          <p:nvPr/>
        </p:nvCxnSpPr>
        <p:spPr>
          <a:xfrm>
            <a:off x="3876870" y="1978085"/>
            <a:ext cx="23326" cy="6624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Düz Bağlayıcı 26">
            <a:extLst>
              <a:ext uri="{FF2B5EF4-FFF2-40B4-BE49-F238E27FC236}">
                <a16:creationId xmlns:a16="http://schemas.microsoft.com/office/drawing/2014/main" id="{E177CB39-146E-51E3-1000-D39B834C3E2C}"/>
              </a:ext>
            </a:extLst>
          </p:cNvPr>
          <p:cNvCxnSpPr>
            <a:cxnSpLocks/>
            <a:stCxn id="16" idx="0"/>
            <a:endCxn id="15" idx="4"/>
          </p:cNvCxnSpPr>
          <p:nvPr/>
        </p:nvCxnSpPr>
        <p:spPr>
          <a:xfrm flipV="1">
            <a:off x="3884645" y="3582950"/>
            <a:ext cx="15551" cy="8398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Düz Bağlayıcı 29">
            <a:extLst>
              <a:ext uri="{FF2B5EF4-FFF2-40B4-BE49-F238E27FC236}">
                <a16:creationId xmlns:a16="http://schemas.microsoft.com/office/drawing/2014/main" id="{A95F4E92-0D1F-C112-F20E-33E851795AB2}"/>
              </a:ext>
            </a:extLst>
          </p:cNvPr>
          <p:cNvCxnSpPr>
            <a:cxnSpLocks/>
          </p:cNvCxnSpPr>
          <p:nvPr/>
        </p:nvCxnSpPr>
        <p:spPr>
          <a:xfrm>
            <a:off x="3884644" y="5257400"/>
            <a:ext cx="0" cy="866692"/>
          </a:xfrm>
          <a:prstGeom prst="line">
            <a:avLst/>
          </a:prstGeom>
        </p:spPr>
        <p:style>
          <a:lnRef idx="1">
            <a:schemeClr val="accent1"/>
          </a:lnRef>
          <a:fillRef idx="0">
            <a:schemeClr val="accent1"/>
          </a:fillRef>
          <a:effectRef idx="0">
            <a:schemeClr val="accent1"/>
          </a:effectRef>
          <a:fontRef idx="minor">
            <a:schemeClr val="tx1"/>
          </a:fontRef>
        </p:style>
      </p:cxnSp>
      <p:sp>
        <p:nvSpPr>
          <p:cNvPr id="31" name="Başlık 1">
            <a:extLst>
              <a:ext uri="{FF2B5EF4-FFF2-40B4-BE49-F238E27FC236}">
                <a16:creationId xmlns:a16="http://schemas.microsoft.com/office/drawing/2014/main" id="{D9E14624-EEFB-DB9F-D777-1E750C82A19E}"/>
              </a:ext>
            </a:extLst>
          </p:cNvPr>
          <p:cNvSpPr txBox="1">
            <a:spLocks/>
          </p:cNvSpPr>
          <p:nvPr/>
        </p:nvSpPr>
        <p:spPr>
          <a:xfrm>
            <a:off x="2862941" y="6483819"/>
            <a:ext cx="2203582" cy="53069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tr-TR" sz="5000" b="1" dirty="0">
                <a:latin typeface="Cochocib Script Latin Pro" panose="02000503000000020003" pitchFamily="2" charset="-94"/>
              </a:rPr>
              <a:t>Teşekkürler</a:t>
            </a:r>
          </a:p>
        </p:txBody>
      </p:sp>
      <p:cxnSp>
        <p:nvCxnSpPr>
          <p:cNvPr id="41" name="Düz Ok Bağlayıcısı 40">
            <a:extLst>
              <a:ext uri="{FF2B5EF4-FFF2-40B4-BE49-F238E27FC236}">
                <a16:creationId xmlns:a16="http://schemas.microsoft.com/office/drawing/2014/main" id="{79318EA6-0818-9167-0843-FA25AD7D8455}"/>
              </a:ext>
            </a:extLst>
          </p:cNvPr>
          <p:cNvCxnSpPr>
            <a:stCxn id="13" idx="6"/>
          </p:cNvCxnSpPr>
          <p:nvPr/>
        </p:nvCxnSpPr>
        <p:spPr>
          <a:xfrm>
            <a:off x="4357396" y="1506889"/>
            <a:ext cx="8008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Düz Ok Bağlayıcısı 42">
            <a:extLst>
              <a:ext uri="{FF2B5EF4-FFF2-40B4-BE49-F238E27FC236}">
                <a16:creationId xmlns:a16="http://schemas.microsoft.com/office/drawing/2014/main" id="{9EAB4CDB-AF30-D04F-E321-49CAA79EE943}"/>
              </a:ext>
            </a:extLst>
          </p:cNvPr>
          <p:cNvCxnSpPr>
            <a:stCxn id="15" idx="6"/>
          </p:cNvCxnSpPr>
          <p:nvPr/>
        </p:nvCxnSpPr>
        <p:spPr>
          <a:xfrm>
            <a:off x="4380722" y="3111754"/>
            <a:ext cx="7775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Düz Ok Bağlayıcısı 43">
            <a:extLst>
              <a:ext uri="{FF2B5EF4-FFF2-40B4-BE49-F238E27FC236}">
                <a16:creationId xmlns:a16="http://schemas.microsoft.com/office/drawing/2014/main" id="{BE5DE2FC-6AA1-B4DB-5595-7BD20102ED91}"/>
              </a:ext>
            </a:extLst>
          </p:cNvPr>
          <p:cNvCxnSpPr/>
          <p:nvPr/>
        </p:nvCxnSpPr>
        <p:spPr>
          <a:xfrm>
            <a:off x="4380722" y="4893972"/>
            <a:ext cx="7775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Başlık 1">
            <a:extLst>
              <a:ext uri="{FF2B5EF4-FFF2-40B4-BE49-F238E27FC236}">
                <a16:creationId xmlns:a16="http://schemas.microsoft.com/office/drawing/2014/main" id="{21E788D9-4E11-8557-B097-1006E879B2AB}"/>
              </a:ext>
            </a:extLst>
          </p:cNvPr>
          <p:cNvSpPr txBox="1">
            <a:spLocks/>
          </p:cNvSpPr>
          <p:nvPr/>
        </p:nvSpPr>
        <p:spPr>
          <a:xfrm>
            <a:off x="520960" y="1878047"/>
            <a:ext cx="2562808" cy="67180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ctr"/>
            <a:r>
              <a:rPr lang="tr-TR" sz="2500" b="1" dirty="0"/>
              <a:t>w1: 200301109 </a:t>
            </a:r>
          </a:p>
        </p:txBody>
      </p:sp>
      <p:sp>
        <p:nvSpPr>
          <p:cNvPr id="46" name="Başlık 1">
            <a:extLst>
              <a:ext uri="{FF2B5EF4-FFF2-40B4-BE49-F238E27FC236}">
                <a16:creationId xmlns:a16="http://schemas.microsoft.com/office/drawing/2014/main" id="{4038D45C-E59F-3337-7FBE-14A264F3333B}"/>
              </a:ext>
            </a:extLst>
          </p:cNvPr>
          <p:cNvSpPr txBox="1">
            <a:spLocks/>
          </p:cNvSpPr>
          <p:nvPr/>
        </p:nvSpPr>
        <p:spPr>
          <a:xfrm>
            <a:off x="601047" y="3567817"/>
            <a:ext cx="2562808" cy="67180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ctr"/>
            <a:r>
              <a:rPr lang="tr-TR" sz="2500" b="1" dirty="0"/>
              <a:t>w2: 200301025</a:t>
            </a:r>
          </a:p>
        </p:txBody>
      </p:sp>
      <p:sp>
        <p:nvSpPr>
          <p:cNvPr id="47" name="Başlık 1">
            <a:extLst>
              <a:ext uri="{FF2B5EF4-FFF2-40B4-BE49-F238E27FC236}">
                <a16:creationId xmlns:a16="http://schemas.microsoft.com/office/drawing/2014/main" id="{80F2680C-5F93-DD21-F31D-9FCBF02CFD42}"/>
              </a:ext>
            </a:extLst>
          </p:cNvPr>
          <p:cNvSpPr txBox="1">
            <a:spLocks/>
          </p:cNvSpPr>
          <p:nvPr/>
        </p:nvSpPr>
        <p:spPr>
          <a:xfrm>
            <a:off x="601047" y="5016663"/>
            <a:ext cx="2562808" cy="67180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ctr"/>
            <a:r>
              <a:rPr lang="tr-TR" sz="2500" b="1" dirty="0"/>
              <a:t>w3: 200301115</a:t>
            </a:r>
          </a:p>
        </p:txBody>
      </p:sp>
      <p:cxnSp>
        <p:nvCxnSpPr>
          <p:cNvPr id="49" name="Düz Ok Bağlayıcısı 48">
            <a:extLst>
              <a:ext uri="{FF2B5EF4-FFF2-40B4-BE49-F238E27FC236}">
                <a16:creationId xmlns:a16="http://schemas.microsoft.com/office/drawing/2014/main" id="{668C6C93-CA6C-6D22-0311-9C726294ACEA}"/>
              </a:ext>
            </a:extLst>
          </p:cNvPr>
          <p:cNvCxnSpPr/>
          <p:nvPr/>
        </p:nvCxnSpPr>
        <p:spPr>
          <a:xfrm flipH="1">
            <a:off x="3013788" y="2309321"/>
            <a:ext cx="8708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Düz Ok Bağlayıcısı 49">
            <a:extLst>
              <a:ext uri="{FF2B5EF4-FFF2-40B4-BE49-F238E27FC236}">
                <a16:creationId xmlns:a16="http://schemas.microsoft.com/office/drawing/2014/main" id="{1EC6DC9A-1205-0885-720A-0FD18CD8C026}"/>
              </a:ext>
            </a:extLst>
          </p:cNvPr>
          <p:cNvCxnSpPr/>
          <p:nvPr/>
        </p:nvCxnSpPr>
        <p:spPr>
          <a:xfrm flipH="1">
            <a:off x="3029339" y="4010638"/>
            <a:ext cx="8708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Başlık 1">
            <a:extLst>
              <a:ext uri="{FF2B5EF4-FFF2-40B4-BE49-F238E27FC236}">
                <a16:creationId xmlns:a16="http://schemas.microsoft.com/office/drawing/2014/main" id="{F1E95DCE-16D3-1DE7-C5AD-1B28EA48E0B1}"/>
              </a:ext>
            </a:extLst>
          </p:cNvPr>
          <p:cNvSpPr txBox="1">
            <a:spLocks/>
          </p:cNvSpPr>
          <p:nvPr/>
        </p:nvSpPr>
        <p:spPr>
          <a:xfrm>
            <a:off x="4669971" y="1067894"/>
            <a:ext cx="2562808" cy="67180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ctr"/>
            <a:r>
              <a:rPr lang="tr-TR" sz="2500" b="1" dirty="0"/>
              <a:t>b1: FBÜ</a:t>
            </a:r>
          </a:p>
        </p:txBody>
      </p:sp>
      <p:cxnSp>
        <p:nvCxnSpPr>
          <p:cNvPr id="53" name="Düz Ok Bağlayıcısı 52">
            <a:extLst>
              <a:ext uri="{FF2B5EF4-FFF2-40B4-BE49-F238E27FC236}">
                <a16:creationId xmlns:a16="http://schemas.microsoft.com/office/drawing/2014/main" id="{34AE2BB3-E05C-FF71-EF96-26AB03AE5C86}"/>
              </a:ext>
            </a:extLst>
          </p:cNvPr>
          <p:cNvCxnSpPr/>
          <p:nvPr/>
        </p:nvCxnSpPr>
        <p:spPr>
          <a:xfrm flipH="1">
            <a:off x="3013788" y="5493184"/>
            <a:ext cx="8708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Başlık 1">
            <a:extLst>
              <a:ext uri="{FF2B5EF4-FFF2-40B4-BE49-F238E27FC236}">
                <a16:creationId xmlns:a16="http://schemas.microsoft.com/office/drawing/2014/main" id="{C5A55F13-D31E-01B3-B7B6-40548740B693}"/>
              </a:ext>
            </a:extLst>
          </p:cNvPr>
          <p:cNvSpPr txBox="1">
            <a:spLocks/>
          </p:cNvSpPr>
          <p:nvPr/>
        </p:nvSpPr>
        <p:spPr>
          <a:xfrm>
            <a:off x="5173824" y="4447093"/>
            <a:ext cx="1758043" cy="630289"/>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ctr"/>
            <a:r>
              <a:rPr lang="tr-TR" sz="2500" b="1" dirty="0"/>
              <a:t>b3: Y.S.A</a:t>
            </a:r>
          </a:p>
        </p:txBody>
      </p:sp>
      <p:sp>
        <p:nvSpPr>
          <p:cNvPr id="55" name="Başlık 1">
            <a:extLst>
              <a:ext uri="{FF2B5EF4-FFF2-40B4-BE49-F238E27FC236}">
                <a16:creationId xmlns:a16="http://schemas.microsoft.com/office/drawing/2014/main" id="{9942D8E3-090F-4B69-3152-8AC820AD2B0A}"/>
              </a:ext>
            </a:extLst>
          </p:cNvPr>
          <p:cNvSpPr txBox="1">
            <a:spLocks/>
          </p:cNvSpPr>
          <p:nvPr/>
        </p:nvSpPr>
        <p:spPr>
          <a:xfrm>
            <a:off x="5066523" y="2640558"/>
            <a:ext cx="2562808" cy="67180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ctr"/>
            <a:r>
              <a:rPr lang="tr-TR" sz="2500" b="1" dirty="0"/>
              <a:t>b2: </a:t>
            </a:r>
            <a:r>
              <a:rPr lang="tr-TR" sz="2500" b="1" dirty="0" err="1"/>
              <a:t>bilg</a:t>
            </a:r>
            <a:r>
              <a:rPr lang="tr-TR" sz="2500" b="1" dirty="0"/>
              <a:t>. Müh.</a:t>
            </a:r>
          </a:p>
        </p:txBody>
      </p:sp>
    </p:spTree>
    <p:extLst>
      <p:ext uri="{BB962C8B-B14F-4D97-AF65-F5344CB8AC3E}">
        <p14:creationId xmlns:p14="http://schemas.microsoft.com/office/powerpoint/2010/main" val="163667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left)">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wipe(left)">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wipe(left)">
                                      <p:cBhvr>
                                        <p:cTn id="22" dur="5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wipe(left)">
                                      <p:cBhvr>
                                        <p:cTn id="27" dur="5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wipe(left)">
                                      <p:cBhvr>
                                        <p:cTn id="32" dur="500"/>
                                        <p:tgtEl>
                                          <p:spTgt spid="5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wipe(left)">
                                      <p:cBhvr>
                                        <p:cTn id="37" dur="500"/>
                                        <p:tgtEl>
                                          <p:spTgt spid="5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wipe(left)">
                                      <p:cBhvr>
                                        <p:cTn id="4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1" grpId="0"/>
      <p:bldP spid="45" grpId="0"/>
      <p:bldP spid="46" grpId="0"/>
      <p:bldP spid="47" grpId="0"/>
      <p:bldP spid="52" grpId="0"/>
      <p:bldP spid="54" grpId="0"/>
      <p:bldP spid="55" grpId="0"/>
    </p:bldLst>
  </p:timing>
</p:sld>
</file>

<file path=ppt/theme/theme1.xml><?xml version="1.0" encoding="utf-8"?>
<a:theme xmlns:a="http://schemas.openxmlformats.org/drawingml/2006/main" name="Satış Yönü 16X9">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9197_TF03431374" id="{E14A2F2F-73A2-4645-A22D-F2FE1228C14D}" vid="{F8786BF4-695B-4173-93E0-CE87C55D4668}"/>
    </a:ext>
  </a:extLst>
</a:theme>
</file>

<file path=ppt/theme/theme2.xml><?xml version="1.0" encoding="utf-8"?>
<a:theme xmlns:a="http://schemas.openxmlformats.org/drawingml/2006/main" name="Ofis Teması">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eması">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İş yönelimi sunusu (geniş ekran)</Template>
  <TotalTime>3459</TotalTime>
  <Words>5291</Words>
  <Application>Microsoft Office PowerPoint</Application>
  <PresentationFormat>Geniş ekran</PresentationFormat>
  <Paragraphs>636</Paragraphs>
  <Slides>96</Slides>
  <Notes>96</Notes>
  <HiddenSlides>0</HiddenSlides>
  <MMClips>0</MMClips>
  <ScaleCrop>false</ScaleCrop>
  <HeadingPairs>
    <vt:vector size="6" baseType="variant">
      <vt:variant>
        <vt:lpstr>Kullanılan Yazı Tipleri</vt:lpstr>
      </vt:variant>
      <vt:variant>
        <vt:i4>8</vt:i4>
      </vt:variant>
      <vt:variant>
        <vt:lpstr>Tema</vt:lpstr>
      </vt:variant>
      <vt:variant>
        <vt:i4>1</vt:i4>
      </vt:variant>
      <vt:variant>
        <vt:lpstr>Slayt Başlıkları</vt:lpstr>
      </vt:variant>
      <vt:variant>
        <vt:i4>96</vt:i4>
      </vt:variant>
    </vt:vector>
  </HeadingPairs>
  <TitlesOfParts>
    <vt:vector size="105" baseType="lpstr">
      <vt:lpstr>Amasis MT Pro Black</vt:lpstr>
      <vt:lpstr>Arial</vt:lpstr>
      <vt:lpstr>Book Antiqua</vt:lpstr>
      <vt:lpstr>Book Antiqua (Başlıklar)</vt:lpstr>
      <vt:lpstr>Book Antiqua (Gövde)</vt:lpstr>
      <vt:lpstr>Calibri</vt:lpstr>
      <vt:lpstr>Calibri Light</vt:lpstr>
      <vt:lpstr>Cochocib Script Latin Pro</vt:lpstr>
      <vt:lpstr>Satış Yönü 16X9</vt:lpstr>
      <vt:lpstr>Regresyon Fitting Projesi</vt:lpstr>
      <vt:lpstr>ÖZET:</vt:lpstr>
      <vt:lpstr>GİRİŞ:</vt:lpstr>
      <vt:lpstr>DİYABET REGRESYON ANALİZİ</vt:lpstr>
      <vt:lpstr>DİYABET REGRESYON ANALİZİ</vt:lpstr>
      <vt:lpstr>DİYABET REGRESYON ANALİZİ</vt:lpstr>
      <vt:lpstr>PowerPoint Sunusu</vt:lpstr>
      <vt:lpstr>VERİLER:</vt:lpstr>
      <vt:lpstr>ADIMLAR:</vt:lpstr>
      <vt:lpstr>1- Veriler fitting algoritmasına uygun hale getirilir.</vt:lpstr>
      <vt:lpstr>2- Verileri içeren tablo CSV formatında Matlab programına import edilir.</vt:lpstr>
      <vt:lpstr>3- Verilerin Normalize edilme adımı:</vt:lpstr>
      <vt:lpstr>3- Verilerin Normalize edilme adımı:</vt:lpstr>
      <vt:lpstr>4- Matlab’in randperm fonksiyonu kullanılarak veriler için giriş sayısı kadar rastgele yer açılır.</vt:lpstr>
      <vt:lpstr>5- Verilerin; eğitim ve test olarak ayrılması:</vt:lpstr>
      <vt:lpstr>6- Gizli katman sayısı (patternnet) ve diğer parametrelerin belirlenmesi:</vt:lpstr>
      <vt:lpstr>7- Run [train Komut seti]:</vt:lpstr>
      <vt:lpstr>7- Run [train Komut seti]:</vt:lpstr>
      <vt:lpstr>7- Run [train Komut seti]:</vt:lpstr>
      <vt:lpstr>7- Run [train Komut seti]:</vt:lpstr>
      <vt:lpstr>7- Run [train Komut seti]:</vt:lpstr>
      <vt:lpstr>7- Run [train Komut seti]:</vt:lpstr>
      <vt:lpstr>7- Run [train Komut seti]:</vt:lpstr>
      <vt:lpstr>7- Run [train Komut seti]:</vt:lpstr>
      <vt:lpstr>7- Run [train Komut seti]:</vt:lpstr>
      <vt:lpstr>7- Run [nnstart komutu]:</vt:lpstr>
      <vt:lpstr>7- Run [nnstart komutu]:</vt:lpstr>
      <vt:lpstr>PowerPoint Sunusu</vt:lpstr>
      <vt:lpstr>7- Run [nnstart komutu]:</vt:lpstr>
      <vt:lpstr>7- Run [nnstart komutu]:</vt:lpstr>
      <vt:lpstr>7- Run [nnstart komutu]:</vt:lpstr>
      <vt:lpstr>7- Run [nnstart komutu]:</vt:lpstr>
      <vt:lpstr>7- Run [nnstart komutu]:</vt:lpstr>
      <vt:lpstr>7- Run [nnstart komutu]:</vt:lpstr>
      <vt:lpstr>TEST:</vt:lpstr>
      <vt:lpstr>Deneme1:</vt:lpstr>
      <vt:lpstr>Deneme2:</vt:lpstr>
      <vt:lpstr>Deneme3:</vt:lpstr>
      <vt:lpstr>Deneme4:</vt:lpstr>
      <vt:lpstr>Deneme5:</vt:lpstr>
      <vt:lpstr>DİYABET REGRESYON ANALİZİ (SONUÇLAR):</vt:lpstr>
      <vt:lpstr>ORMAN YANGINLARI REGRESYON ANALİZİ:</vt:lpstr>
      <vt:lpstr>ORMAN YANGINLARI REGRESYON ANALİZİ:</vt:lpstr>
      <vt:lpstr>PowerPoint Sunusu</vt:lpstr>
      <vt:lpstr>VERİLER:</vt:lpstr>
      <vt:lpstr>ADIMLAR:</vt:lpstr>
      <vt:lpstr>1- Veriler fitting algoritmasına uygun hale getirilir.</vt:lpstr>
      <vt:lpstr>2- Verileri içeren tablo CSV formatında Matlab programına import edilir.</vt:lpstr>
      <vt:lpstr>3- Verilerin Normalize edilme adımı:</vt:lpstr>
      <vt:lpstr>3- Verilerin Normalize edilme adımı:</vt:lpstr>
      <vt:lpstr>4- Matlab’in randperm fonksiyonu kullanılarak veriler için giriş sayısı kadar rastgele yer açılır.</vt:lpstr>
      <vt:lpstr>5- Verilerin; eğitim ve test olarak ayrılması:</vt:lpstr>
      <vt:lpstr>6- Gizli katman sayısı (patternnet) ve diğer parametrelerin belirlenmesi:</vt:lpstr>
      <vt:lpstr>7- Run [train Komut seti]:</vt:lpstr>
      <vt:lpstr>7- Run [train Komut seti]:</vt:lpstr>
      <vt:lpstr>7- Run [train Komut seti]:</vt:lpstr>
      <vt:lpstr>7- Run [train Komut seti]:</vt:lpstr>
      <vt:lpstr>7- Run [train Komut seti]:</vt:lpstr>
      <vt:lpstr>7- Run [train Komut seti]:</vt:lpstr>
      <vt:lpstr>7- Run [train Komut seti]:</vt:lpstr>
      <vt:lpstr>7- Run [train Komut seti]:</vt:lpstr>
      <vt:lpstr>7- Run [train Komut seti]:</vt:lpstr>
      <vt:lpstr>7- Run [nnstart komutu]:</vt:lpstr>
      <vt:lpstr>7- Run [nnstart komutu]:</vt:lpstr>
      <vt:lpstr>PowerPoint Sunusu</vt:lpstr>
      <vt:lpstr>7- Run [nnstart komutu]:</vt:lpstr>
      <vt:lpstr>7- Run [nnstart komutu]:</vt:lpstr>
      <vt:lpstr>7- Run [nnstart komutu]:</vt:lpstr>
      <vt:lpstr>TEST:</vt:lpstr>
      <vt:lpstr>Deneme1:</vt:lpstr>
      <vt:lpstr>Deneme2:</vt:lpstr>
      <vt:lpstr>Deneme3:</vt:lpstr>
      <vt:lpstr>Deneme4:</vt:lpstr>
      <vt:lpstr>Deneme5:</vt:lpstr>
      <vt:lpstr>ORMAN YANGINLARI REGRESYON ANALİZİ (SONUÇLAR):</vt:lpstr>
      <vt:lpstr>SURİYELİ SIĞINMACI REGRESYON ANALİZİ:</vt:lpstr>
      <vt:lpstr>SURİYELİ SIĞINMACI REGRESYON ANALİZİ:</vt:lpstr>
      <vt:lpstr>VERİLER:</vt:lpstr>
      <vt:lpstr>ADIMLAR:</vt:lpstr>
      <vt:lpstr>VERİLER:</vt:lpstr>
      <vt:lpstr>ADIMLAR:</vt:lpstr>
      <vt:lpstr>ADIMLAR:</vt:lpstr>
      <vt:lpstr>ADIMLAR:</vt:lpstr>
      <vt:lpstr>7- Run [train Komut seti]:</vt:lpstr>
      <vt:lpstr>7- Run [nnstart komutu]:</vt:lpstr>
      <vt:lpstr>PowerPoint Sunusu</vt:lpstr>
      <vt:lpstr>ADIMLAR:</vt:lpstr>
      <vt:lpstr>ADIMLAR:</vt:lpstr>
      <vt:lpstr>ADIMLAR:</vt:lpstr>
      <vt:lpstr>TEST:</vt:lpstr>
      <vt:lpstr>Deneme1:</vt:lpstr>
      <vt:lpstr>Deneme2:</vt:lpstr>
      <vt:lpstr>Deneme3:</vt:lpstr>
      <vt:lpstr>SURİYELİ SIĞINMACI REGRESYON ANALİZİ (SONUÇLAR):</vt:lpstr>
      <vt:lpstr>İKİ YILLIK EYLEM PLANIMIZ</vt:lpstr>
      <vt:lpstr>Proje Sonu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TÜRKİYE CUMHURİYETİNDEKİ MÜLTECİ (SIĞINMACI) ANALİZİ</dc:title>
  <dc:creator>EMİR AYDEMİR</dc:creator>
  <cp:lastModifiedBy>EMİR AYDEMİR</cp:lastModifiedBy>
  <cp:revision>285</cp:revision>
  <dcterms:created xsi:type="dcterms:W3CDTF">2022-04-17T23:36:12Z</dcterms:created>
  <dcterms:modified xsi:type="dcterms:W3CDTF">2023-01-04T18:26:38Z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